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20769" y="1866163"/>
            <a:ext cx="5062855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92D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D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D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D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7942" y="6391275"/>
            <a:ext cx="3304070" cy="466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19" y="259281"/>
            <a:ext cx="5648325" cy="846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92D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735" y="1728722"/>
            <a:ext cx="8665210" cy="281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47625" y="6459604"/>
            <a:ext cx="22352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hyperlink" Target="mailto:newsales@nebraskablue.com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ewSales@NebraskaBlue.com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mailto:Broker_Appointment@Nebraskablue.com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hyperlink" Target="http://www.nebraskablue.com/brokers" TargetMode="External"/><Relationship Id="rId5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675" y="5728715"/>
              <a:ext cx="3241546" cy="40233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634346" y="6516878"/>
            <a:ext cx="228346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dirty="0" sz="650" spc="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independent</a:t>
            </a:r>
            <a:r>
              <a:rPr dirty="0" sz="650" spc="9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licensee</a:t>
            </a:r>
            <a:r>
              <a:rPr dirty="0" sz="650" spc="10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650" spc="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650" spc="1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Blue</a:t>
            </a:r>
            <a:r>
              <a:rPr dirty="0" sz="6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Cross</a:t>
            </a:r>
            <a:r>
              <a:rPr dirty="0" sz="650" spc="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650" spc="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Blue</a:t>
            </a:r>
            <a:r>
              <a:rPr dirty="0" sz="650" spc="10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>
                <a:solidFill>
                  <a:srgbClr val="FFFFFF"/>
                </a:solidFill>
                <a:latin typeface="Arial Narrow"/>
                <a:cs typeface="Arial Narrow"/>
              </a:rPr>
              <a:t>Shield</a:t>
            </a:r>
            <a:r>
              <a:rPr dirty="0" sz="650" spc="10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Narrow"/>
                <a:cs typeface="Arial Narrow"/>
              </a:rPr>
              <a:t>Association</a:t>
            </a:r>
            <a:endParaRPr sz="6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5066" y="3064556"/>
            <a:ext cx="4057015" cy="152781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5500">
                <a:solidFill>
                  <a:srgbClr val="FFFFFF"/>
                </a:solidFill>
              </a:rPr>
              <a:t>UW</a:t>
            </a:r>
            <a:r>
              <a:rPr dirty="0" sz="5500" spc="-380">
                <a:solidFill>
                  <a:srgbClr val="FFFFFF"/>
                </a:solidFill>
              </a:rPr>
              <a:t> </a:t>
            </a:r>
            <a:r>
              <a:rPr dirty="0" sz="5500" spc="-85">
                <a:solidFill>
                  <a:srgbClr val="FFFFFF"/>
                </a:solidFill>
              </a:rPr>
              <a:t>Datahub</a:t>
            </a:r>
            <a:endParaRPr sz="5500"/>
          </a:p>
          <a:p>
            <a:pPr marL="12700" marR="1430655">
              <a:lnSpc>
                <a:spcPct val="100000"/>
              </a:lnSpc>
              <a:spcBef>
                <a:spcPts val="225"/>
              </a:spcBef>
            </a:pPr>
            <a:r>
              <a:rPr dirty="0" sz="1800" b="0">
                <a:solidFill>
                  <a:srgbClr val="FFFFFF"/>
                </a:solidFill>
                <a:latin typeface="Arial"/>
                <a:cs typeface="Arial"/>
              </a:rPr>
              <a:t>Broker’s</a:t>
            </a:r>
            <a:r>
              <a:rPr dirty="0" sz="1800" spc="-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dirty="0" sz="1800" spc="-7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Arial"/>
                <a:cs typeface="Arial"/>
              </a:rPr>
              <a:t>Quoting </a:t>
            </a:r>
            <a:r>
              <a:rPr dirty="0" sz="1800" b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Arial"/>
                <a:cs typeface="Arial"/>
              </a:rPr>
              <a:t>UWDataHub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4838" y="4853355"/>
            <a:ext cx="1407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323" y="637106"/>
            <a:ext cx="54044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Complete</a:t>
            </a:r>
            <a:r>
              <a:rPr dirty="0" spc="-165"/>
              <a:t> </a:t>
            </a:r>
            <a:r>
              <a:rPr dirty="0"/>
              <a:t>Census</a:t>
            </a:r>
            <a:r>
              <a:rPr dirty="0" spc="-140"/>
              <a:t> </a:t>
            </a:r>
            <a:r>
              <a:rPr dirty="0"/>
              <a:t>Excel</a:t>
            </a:r>
            <a:r>
              <a:rPr dirty="0" spc="-80"/>
              <a:t> </a:t>
            </a:r>
            <a:r>
              <a:rPr dirty="0" spc="-20"/>
              <a:t>File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dirty="0"/>
              <a:t>Follow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80"/>
              <a:t> </a:t>
            </a:r>
            <a:r>
              <a:rPr dirty="0"/>
              <a:t>tabs</a:t>
            </a:r>
            <a:r>
              <a:rPr dirty="0" spc="25"/>
              <a:t> </a:t>
            </a:r>
            <a:r>
              <a:rPr dirty="0"/>
              <a:t>and</a:t>
            </a:r>
            <a:r>
              <a:rPr dirty="0" spc="100"/>
              <a:t> </a:t>
            </a:r>
            <a:r>
              <a:rPr dirty="0"/>
              <a:t>instructions</a:t>
            </a:r>
            <a:r>
              <a:rPr dirty="0" spc="120"/>
              <a:t> </a:t>
            </a:r>
            <a:r>
              <a:rPr dirty="0"/>
              <a:t>in</a:t>
            </a:r>
            <a:r>
              <a:rPr dirty="0" spc="25"/>
              <a:t> </a:t>
            </a:r>
            <a:r>
              <a:rPr dirty="0"/>
              <a:t>the</a:t>
            </a:r>
            <a:r>
              <a:rPr dirty="0" spc="45"/>
              <a:t> </a:t>
            </a:r>
            <a:r>
              <a:rPr dirty="0"/>
              <a:t>Census</a:t>
            </a:r>
            <a:r>
              <a:rPr dirty="0" spc="70"/>
              <a:t> </a:t>
            </a:r>
            <a:r>
              <a:rPr dirty="0" spc="-10"/>
              <a:t>Template</a:t>
            </a: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</a:p>
          <a:p>
            <a:pPr marL="191135" marR="281940" indent="-179070">
              <a:lnSpc>
                <a:spcPct val="1052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dirty="0"/>
              <a:t>Complete</a:t>
            </a:r>
            <a:r>
              <a:rPr dirty="0" spc="55"/>
              <a:t> </a:t>
            </a:r>
            <a:r>
              <a:rPr dirty="0"/>
              <a:t>using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85"/>
              <a:t> </a:t>
            </a:r>
            <a:r>
              <a:rPr dirty="0"/>
              <a:t>correct</a:t>
            </a:r>
            <a:r>
              <a:rPr dirty="0" spc="114"/>
              <a:t> </a:t>
            </a:r>
            <a:r>
              <a:rPr dirty="0"/>
              <a:t>cell</a:t>
            </a:r>
            <a:r>
              <a:rPr dirty="0" spc="70"/>
              <a:t> </a:t>
            </a:r>
            <a:r>
              <a:rPr dirty="0"/>
              <a:t>formatting,</a:t>
            </a:r>
            <a:r>
              <a:rPr dirty="0" spc="35"/>
              <a:t> </a:t>
            </a:r>
            <a:r>
              <a:rPr dirty="0"/>
              <a:t>ensuring</a:t>
            </a:r>
            <a:r>
              <a:rPr dirty="0" spc="165"/>
              <a:t> </a:t>
            </a:r>
            <a:r>
              <a:rPr dirty="0"/>
              <a:t>all</a:t>
            </a:r>
            <a:r>
              <a:rPr dirty="0" spc="75"/>
              <a:t> </a:t>
            </a:r>
            <a:r>
              <a:rPr dirty="0"/>
              <a:t>required</a:t>
            </a:r>
            <a:r>
              <a:rPr dirty="0" spc="80"/>
              <a:t> </a:t>
            </a:r>
            <a:r>
              <a:rPr dirty="0"/>
              <a:t>fields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95"/>
              <a:t> </a:t>
            </a:r>
            <a:r>
              <a:rPr dirty="0"/>
              <a:t>completed</a:t>
            </a:r>
            <a:r>
              <a:rPr dirty="0" spc="85"/>
              <a:t> </a:t>
            </a:r>
            <a:r>
              <a:rPr dirty="0"/>
              <a:t>and</a:t>
            </a:r>
            <a:r>
              <a:rPr dirty="0" spc="130"/>
              <a:t> </a:t>
            </a:r>
            <a:r>
              <a:rPr dirty="0" spc="-25"/>
              <a:t>all </a:t>
            </a:r>
            <a:r>
              <a:rPr dirty="0" spc="-25"/>
              <a:t>	</a:t>
            </a:r>
            <a:r>
              <a:rPr dirty="0"/>
              <a:t>enrolling</a:t>
            </a:r>
            <a:r>
              <a:rPr dirty="0" spc="135"/>
              <a:t> </a:t>
            </a:r>
            <a:r>
              <a:rPr dirty="0"/>
              <a:t>members</a:t>
            </a:r>
            <a:r>
              <a:rPr dirty="0" spc="40"/>
              <a:t> </a:t>
            </a:r>
            <a:r>
              <a:rPr dirty="0"/>
              <a:t>are</a:t>
            </a:r>
            <a:r>
              <a:rPr dirty="0" spc="95"/>
              <a:t> </a:t>
            </a:r>
            <a:r>
              <a:rPr dirty="0" spc="-10"/>
              <a:t>populated.</a:t>
            </a:r>
          </a:p>
          <a:p>
            <a:pPr lvl="1" marL="421640" indent="-180975">
              <a:lnSpc>
                <a:spcPct val="100000"/>
              </a:lnSpc>
              <a:spcBef>
                <a:spcPts val="600"/>
              </a:spcBef>
              <a:buChar char="•"/>
              <a:tabLst>
                <a:tab pos="421640" algn="l"/>
              </a:tabLst>
            </a:pPr>
            <a:r>
              <a:rPr dirty="0" sz="1550">
                <a:latin typeface="Arial"/>
                <a:cs typeface="Arial"/>
              </a:rPr>
              <a:t>There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have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been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NO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recent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changes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template.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cells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highlight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missing.</a:t>
            </a:r>
            <a:endParaRPr sz="1550">
              <a:latin typeface="Arial"/>
              <a:cs typeface="Arial"/>
            </a:endParaRPr>
          </a:p>
          <a:p>
            <a:pPr lvl="1" marL="420370" indent="-179070">
              <a:lnSpc>
                <a:spcPct val="100000"/>
              </a:lnSpc>
              <a:spcBef>
                <a:spcPts val="595"/>
              </a:spcBef>
              <a:buChar char="•"/>
              <a:tabLst>
                <a:tab pos="420370" algn="l"/>
              </a:tabLst>
            </a:pP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copying</a:t>
            </a:r>
            <a:r>
              <a:rPr dirty="0" sz="1550" spc="1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from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another</a:t>
            </a:r>
            <a:r>
              <a:rPr dirty="0" sz="1550" spc="1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Excel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file,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due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formatting,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use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222222"/>
                </a:solidFill>
                <a:latin typeface="Segoe UI"/>
                <a:cs typeface="Segoe UI"/>
              </a:rPr>
              <a:t>Right</a:t>
            </a:r>
            <a:r>
              <a:rPr dirty="0" sz="1550" spc="60">
                <a:solidFill>
                  <a:srgbClr val="222222"/>
                </a:solidFill>
                <a:latin typeface="Segoe UI"/>
                <a:cs typeface="Segoe UI"/>
              </a:rPr>
              <a:t> </a:t>
            </a:r>
            <a:r>
              <a:rPr dirty="0" sz="1550">
                <a:solidFill>
                  <a:srgbClr val="222222"/>
                </a:solidFill>
                <a:latin typeface="Segoe UI"/>
                <a:cs typeface="Segoe UI"/>
              </a:rPr>
              <a:t>Click</a:t>
            </a:r>
            <a:r>
              <a:rPr dirty="0" sz="1550" spc="90">
                <a:solidFill>
                  <a:srgbClr val="222222"/>
                </a:solidFill>
                <a:latin typeface="Segoe UI"/>
                <a:cs typeface="Segoe UI"/>
              </a:rPr>
              <a:t> </a:t>
            </a:r>
            <a:r>
              <a:rPr dirty="0" sz="1550">
                <a:solidFill>
                  <a:srgbClr val="222222"/>
                </a:solidFill>
                <a:latin typeface="Segoe UI"/>
                <a:cs typeface="Segoe UI"/>
              </a:rPr>
              <a:t>-</a:t>
            </a:r>
            <a:r>
              <a:rPr dirty="0" sz="1550" spc="40">
                <a:solidFill>
                  <a:srgbClr val="222222"/>
                </a:solidFill>
                <a:latin typeface="Segoe UI"/>
                <a:cs typeface="Segoe UI"/>
              </a:rPr>
              <a:t> </a:t>
            </a:r>
            <a:r>
              <a:rPr dirty="0" sz="1550">
                <a:solidFill>
                  <a:srgbClr val="222222"/>
                </a:solidFill>
                <a:latin typeface="Segoe UI"/>
                <a:cs typeface="Segoe UI"/>
              </a:rPr>
              <a:t>Paste Options</a:t>
            </a:r>
            <a:r>
              <a:rPr dirty="0" sz="1550" spc="85">
                <a:solidFill>
                  <a:srgbClr val="222222"/>
                </a:solidFill>
                <a:latin typeface="Segoe UI"/>
                <a:cs typeface="Segoe UI"/>
              </a:rPr>
              <a:t> </a:t>
            </a:r>
            <a:r>
              <a:rPr dirty="0" sz="1550">
                <a:solidFill>
                  <a:srgbClr val="222222"/>
                </a:solidFill>
                <a:latin typeface="Segoe UI"/>
                <a:cs typeface="Segoe UI"/>
              </a:rPr>
              <a:t>–</a:t>
            </a:r>
            <a:r>
              <a:rPr dirty="0" sz="1550" spc="25">
                <a:solidFill>
                  <a:srgbClr val="222222"/>
                </a:solidFill>
                <a:latin typeface="Segoe UI"/>
                <a:cs typeface="Segoe UI"/>
              </a:rPr>
              <a:t> </a:t>
            </a:r>
            <a:r>
              <a:rPr dirty="0" sz="1550" spc="-10">
                <a:solidFill>
                  <a:srgbClr val="222222"/>
                </a:solidFill>
                <a:latin typeface="Segoe UI"/>
                <a:cs typeface="Segoe UI"/>
              </a:rPr>
              <a:t>Values:</a:t>
            </a:r>
            <a:endParaRPr sz="1550">
              <a:latin typeface="Segoe UI"/>
              <a:cs typeface="Segoe UI"/>
            </a:endParaRPr>
          </a:p>
          <a:p>
            <a:pPr marL="191135" marR="812165" indent="-179070">
              <a:lnSpc>
                <a:spcPct val="100000"/>
              </a:lnSpc>
              <a:spcBef>
                <a:spcPts val="1910"/>
              </a:spcBef>
              <a:buChar char="•"/>
              <a:tabLst>
                <a:tab pos="194310" algn="l"/>
              </a:tabLst>
            </a:pPr>
            <a:r>
              <a:rPr dirty="0"/>
              <a:t>Save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file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55"/>
              <a:t> </a:t>
            </a:r>
            <a:r>
              <a:rPr dirty="0"/>
              <a:t>your</a:t>
            </a:r>
            <a:r>
              <a:rPr dirty="0" spc="125"/>
              <a:t> </a:t>
            </a:r>
            <a:r>
              <a:rPr dirty="0" spc="-10"/>
              <a:t>computer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select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65"/>
              <a:t> </a:t>
            </a:r>
            <a:r>
              <a:rPr dirty="0"/>
              <a:t>Browse</a:t>
            </a:r>
            <a:r>
              <a:rPr dirty="0" spc="85"/>
              <a:t> </a:t>
            </a:r>
            <a:r>
              <a:rPr dirty="0"/>
              <a:t>button,</a:t>
            </a:r>
            <a:r>
              <a:rPr dirty="0" spc="85"/>
              <a:t> </a:t>
            </a:r>
            <a:r>
              <a:rPr dirty="0"/>
              <a:t>attached</a:t>
            </a:r>
            <a:r>
              <a:rPr dirty="0" spc="155"/>
              <a:t> </a:t>
            </a:r>
            <a:r>
              <a:rPr dirty="0"/>
              <a:t>the</a:t>
            </a:r>
            <a:r>
              <a:rPr dirty="0" spc="90"/>
              <a:t> </a:t>
            </a:r>
            <a:r>
              <a:rPr dirty="0"/>
              <a:t>groups</a:t>
            </a:r>
            <a:r>
              <a:rPr dirty="0" spc="30"/>
              <a:t> </a:t>
            </a:r>
            <a:r>
              <a:rPr dirty="0" spc="-10"/>
              <a:t>Census </a:t>
            </a:r>
            <a:r>
              <a:rPr dirty="0" spc="-10"/>
              <a:t>	</a:t>
            </a:r>
            <a:r>
              <a:rPr dirty="0"/>
              <a:t>Template</a:t>
            </a:r>
            <a:r>
              <a:rPr dirty="0" spc="100"/>
              <a:t> </a:t>
            </a:r>
            <a:r>
              <a:rPr dirty="0"/>
              <a:t>and</a:t>
            </a:r>
            <a:r>
              <a:rPr dirty="0" spc="45"/>
              <a:t> </a:t>
            </a:r>
            <a:r>
              <a:rPr dirty="0"/>
              <a:t>select</a:t>
            </a:r>
            <a:r>
              <a:rPr dirty="0" spc="85"/>
              <a:t> </a:t>
            </a:r>
            <a:r>
              <a:rPr dirty="0" spc="-10"/>
              <a:t>“Upload.”</a:t>
            </a:r>
          </a:p>
          <a:p>
            <a:pPr>
              <a:lnSpc>
                <a:spcPct val="100000"/>
              </a:lnSpc>
              <a:spcBef>
                <a:spcPts val="114"/>
              </a:spcBef>
              <a:buFont typeface="Arial"/>
              <a:buChar char="•"/>
            </a:pPr>
          </a:p>
          <a:p>
            <a:pPr marL="191770" indent="-17907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dirty="0"/>
              <a:t>OR</a:t>
            </a:r>
            <a:r>
              <a:rPr dirty="0" spc="-65"/>
              <a:t> </a:t>
            </a:r>
            <a:r>
              <a:rPr dirty="0"/>
              <a:t>Drop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file</a:t>
            </a:r>
            <a:r>
              <a:rPr dirty="0" spc="-70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box</a:t>
            </a:r>
            <a:r>
              <a:rPr dirty="0" spc="-70"/>
              <a:t> </a:t>
            </a:r>
            <a:r>
              <a:rPr dirty="0" spc="-10"/>
              <a:t>titled</a:t>
            </a:r>
            <a:r>
              <a:rPr dirty="0" spc="-80"/>
              <a:t> </a:t>
            </a:r>
            <a:r>
              <a:rPr dirty="0"/>
              <a:t>“Drop</a:t>
            </a:r>
            <a:r>
              <a:rPr dirty="0" spc="-60"/>
              <a:t> </a:t>
            </a:r>
            <a:r>
              <a:rPr dirty="0"/>
              <a:t>files</a:t>
            </a:r>
            <a:r>
              <a:rPr dirty="0" spc="-75"/>
              <a:t> </a:t>
            </a:r>
            <a:r>
              <a:rPr dirty="0" spc="-10"/>
              <a:t>here”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9834054" y="2934779"/>
            <a:ext cx="1733550" cy="988694"/>
            <a:chOff x="9834054" y="2934779"/>
            <a:chExt cx="1733550" cy="98869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3516" y="2944368"/>
              <a:ext cx="1714499" cy="9692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838817" y="2939542"/>
              <a:ext cx="1724025" cy="979169"/>
            </a:xfrm>
            <a:custGeom>
              <a:avLst/>
              <a:gdLst/>
              <a:ahLst/>
              <a:cxnLst/>
              <a:rect l="l" t="t" r="r" b="b"/>
              <a:pathLst>
                <a:path w="1724025" h="979170">
                  <a:moveTo>
                    <a:pt x="0" y="978788"/>
                  </a:moveTo>
                  <a:lnTo>
                    <a:pt x="1724025" y="978788"/>
                  </a:lnTo>
                  <a:lnTo>
                    <a:pt x="1724025" y="0"/>
                  </a:lnTo>
                  <a:lnTo>
                    <a:pt x="0" y="0"/>
                  </a:lnTo>
                  <a:lnTo>
                    <a:pt x="0" y="9787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6900" y="3996393"/>
            <a:ext cx="3341586" cy="263461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2956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105"/>
              </a:spcBef>
            </a:pPr>
            <a:r>
              <a:rPr dirty="0"/>
              <a:t>Census</a:t>
            </a:r>
            <a:r>
              <a:rPr dirty="0" spc="-204"/>
              <a:t> </a:t>
            </a:r>
            <a:r>
              <a:rPr dirty="0" spc="-20"/>
              <a:t>Template</a:t>
            </a:r>
            <a:r>
              <a:rPr dirty="0" spc="-155"/>
              <a:t> </a:t>
            </a:r>
            <a:r>
              <a:rPr dirty="0" spc="-10"/>
              <a:t>Validation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8259" y="1836750"/>
            <a:ext cx="564388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b="1">
                <a:latin typeface="Arial"/>
                <a:cs typeface="Arial"/>
              </a:rPr>
              <a:t>Some</a:t>
            </a:r>
            <a:r>
              <a:rPr dirty="0" sz="1550" spc="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validation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will</a:t>
            </a:r>
            <a:r>
              <a:rPr dirty="0" sz="1550" spc="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be</a:t>
            </a:r>
            <a:r>
              <a:rPr dirty="0" sz="1550" spc="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automatic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once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the</a:t>
            </a:r>
            <a:r>
              <a:rPr dirty="0" sz="1550" spc="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file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is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uploaded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5310" y="2314675"/>
            <a:ext cx="4488815" cy="4902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469900" marR="5080" indent="-457834">
              <a:lnSpc>
                <a:spcPts val="1800"/>
              </a:lnSpc>
              <a:spcBef>
                <a:spcPts val="204"/>
              </a:spcBef>
              <a:tabLst>
                <a:tab pos="469265" algn="l"/>
              </a:tabLst>
            </a:pPr>
            <a:r>
              <a:rPr dirty="0" sz="1550" spc="-25">
                <a:latin typeface="Arial"/>
                <a:cs typeface="Arial"/>
              </a:rPr>
              <a:t>1.</a:t>
            </a:r>
            <a:r>
              <a:rPr dirty="0" sz="1550">
                <a:latin typeface="Arial"/>
                <a:cs typeface="Arial"/>
              </a:rPr>
              <a:t>	If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there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are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less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than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10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enrolling*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employees </a:t>
            </a:r>
            <a:r>
              <a:rPr dirty="0" sz="1550">
                <a:latin typeface="Arial"/>
                <a:cs typeface="Arial"/>
              </a:rPr>
              <a:t>added,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you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see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this: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68029" y="2390364"/>
            <a:ext cx="47834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2.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there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are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errors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Excel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file,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you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this: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664207" y="2980944"/>
            <a:ext cx="3136900" cy="2007235"/>
            <a:chOff x="1664207" y="2980944"/>
            <a:chExt cx="3136900" cy="200723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4207" y="2980944"/>
              <a:ext cx="3136390" cy="200710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612897" y="3541013"/>
              <a:ext cx="508000" cy="96520"/>
            </a:xfrm>
            <a:custGeom>
              <a:avLst/>
              <a:gdLst/>
              <a:ahLst/>
              <a:cxnLst/>
              <a:rect l="l" t="t" r="r" b="b"/>
              <a:pathLst>
                <a:path w="508000" h="96520">
                  <a:moveTo>
                    <a:pt x="507492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507492" y="96012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005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12897" y="3541013"/>
              <a:ext cx="508000" cy="96520"/>
            </a:xfrm>
            <a:custGeom>
              <a:avLst/>
              <a:gdLst/>
              <a:ahLst/>
              <a:cxnLst/>
              <a:rect l="l" t="t" r="r" b="b"/>
              <a:pathLst>
                <a:path w="508000" h="96520">
                  <a:moveTo>
                    <a:pt x="0" y="96012"/>
                  </a:moveTo>
                  <a:lnTo>
                    <a:pt x="507492" y="96012"/>
                  </a:lnTo>
                  <a:lnTo>
                    <a:pt x="507492" y="0"/>
                  </a:lnTo>
                  <a:lnTo>
                    <a:pt x="0" y="0"/>
                  </a:lnTo>
                  <a:lnTo>
                    <a:pt x="0" y="96012"/>
                  </a:lnTo>
                  <a:close/>
                </a:path>
              </a:pathLst>
            </a:custGeom>
            <a:ln w="12700">
              <a:solidFill>
                <a:srgbClr val="0039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7159307" y="2971419"/>
            <a:ext cx="3594735" cy="2698750"/>
            <a:chOff x="7159307" y="2971419"/>
            <a:chExt cx="3594735" cy="269875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5" y="2980944"/>
              <a:ext cx="3575291" cy="263151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164069" y="2976181"/>
              <a:ext cx="3585210" cy="2689225"/>
            </a:xfrm>
            <a:custGeom>
              <a:avLst/>
              <a:gdLst/>
              <a:ahLst/>
              <a:cxnLst/>
              <a:rect l="l" t="t" r="r" b="b"/>
              <a:pathLst>
                <a:path w="3585209" h="2689225">
                  <a:moveTo>
                    <a:pt x="0" y="2688716"/>
                  </a:moveTo>
                  <a:lnTo>
                    <a:pt x="3584829" y="2688716"/>
                  </a:lnTo>
                  <a:lnTo>
                    <a:pt x="3584829" y="0"/>
                  </a:lnTo>
                  <a:lnTo>
                    <a:pt x="0" y="0"/>
                  </a:lnTo>
                  <a:lnTo>
                    <a:pt x="0" y="26887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15211" y="6032880"/>
            <a:ext cx="758698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*If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group’s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total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enrollment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falls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below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10,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then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health</a:t>
            </a:r>
            <a:r>
              <a:rPr dirty="0" sz="1550" spc="1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applications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required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098021" y="6448787"/>
            <a:ext cx="17843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5"/>
              </a:lnSpc>
            </a:pPr>
            <a:r>
              <a:rPr dirty="0" sz="1150" spc="-25">
                <a:solidFill>
                  <a:srgbClr val="878787"/>
                </a:solidFill>
                <a:latin typeface="Arial"/>
                <a:cs typeface="Arial"/>
              </a:rPr>
              <a:t>11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00600" y="3185795"/>
            <a:ext cx="5514975" cy="3270250"/>
            <a:chOff x="4800600" y="3185795"/>
            <a:chExt cx="5514975" cy="32702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825" y="3195383"/>
              <a:ext cx="3954777" cy="228142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346126" y="3190557"/>
              <a:ext cx="3964304" cy="2291080"/>
            </a:xfrm>
            <a:custGeom>
              <a:avLst/>
              <a:gdLst/>
              <a:ahLst/>
              <a:cxnLst/>
              <a:rect l="l" t="t" r="r" b="b"/>
              <a:pathLst>
                <a:path w="3964304" h="2291079">
                  <a:moveTo>
                    <a:pt x="0" y="2290953"/>
                  </a:moveTo>
                  <a:lnTo>
                    <a:pt x="3964305" y="2290953"/>
                  </a:lnTo>
                  <a:lnTo>
                    <a:pt x="3964305" y="0"/>
                  </a:lnTo>
                  <a:lnTo>
                    <a:pt x="0" y="0"/>
                  </a:lnTo>
                  <a:lnTo>
                    <a:pt x="0" y="229095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0061" y="5307647"/>
              <a:ext cx="5084062" cy="113842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05362" y="5302885"/>
              <a:ext cx="5093970" cy="1148080"/>
            </a:xfrm>
            <a:custGeom>
              <a:avLst/>
              <a:gdLst/>
              <a:ahLst/>
              <a:cxnLst/>
              <a:rect l="l" t="t" r="r" b="b"/>
              <a:pathLst>
                <a:path w="5093970" h="1148079">
                  <a:moveTo>
                    <a:pt x="0" y="1147952"/>
                  </a:moveTo>
                  <a:lnTo>
                    <a:pt x="5093588" y="1147952"/>
                  </a:lnTo>
                  <a:lnTo>
                    <a:pt x="5093588" y="0"/>
                  </a:lnTo>
                  <a:lnTo>
                    <a:pt x="0" y="0"/>
                  </a:lnTo>
                  <a:lnTo>
                    <a:pt x="0" y="11479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9725" rIns="0" bIns="0" rtlCol="0" vert="horz">
            <a:spAutoFit/>
          </a:bodyPr>
          <a:lstStyle/>
          <a:p>
            <a:pPr marL="297180">
              <a:lnSpc>
                <a:spcPct val="100000"/>
              </a:lnSpc>
              <a:spcBef>
                <a:spcPts val="105"/>
              </a:spcBef>
            </a:pPr>
            <a:r>
              <a:rPr dirty="0"/>
              <a:t>Census</a:t>
            </a:r>
            <a:r>
              <a:rPr dirty="0" spc="-165"/>
              <a:t> </a:t>
            </a:r>
            <a:r>
              <a:rPr dirty="0" spc="-20"/>
              <a:t>Template</a:t>
            </a:r>
            <a:r>
              <a:rPr dirty="0" spc="-165"/>
              <a:t> </a:t>
            </a:r>
            <a:r>
              <a:rPr dirty="0" spc="-10"/>
              <a:t>Errors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916735" y="2011873"/>
            <a:ext cx="2546350" cy="77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dirty="0" sz="1550">
                <a:latin typeface="Arial"/>
                <a:cs typeface="Arial"/>
              </a:rPr>
              <a:t>1.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you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get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this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error,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select </a:t>
            </a:r>
            <a:r>
              <a:rPr dirty="0" sz="1550">
                <a:latin typeface="Arial"/>
                <a:cs typeface="Arial"/>
              </a:rPr>
              <a:t>“Click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here”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download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error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template.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27150" y="3053778"/>
            <a:ext cx="2414905" cy="1816100"/>
            <a:chOff x="827150" y="3053778"/>
            <a:chExt cx="2414905" cy="181610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675" y="3063240"/>
              <a:ext cx="2395726" cy="176482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31913" y="3058541"/>
              <a:ext cx="2405380" cy="1806575"/>
            </a:xfrm>
            <a:custGeom>
              <a:avLst/>
              <a:gdLst/>
              <a:ahLst/>
              <a:cxnLst/>
              <a:rect l="l" t="t" r="r" b="b"/>
              <a:pathLst>
                <a:path w="2405380" h="1806575">
                  <a:moveTo>
                    <a:pt x="0" y="1806320"/>
                  </a:moveTo>
                  <a:lnTo>
                    <a:pt x="2405253" y="1806320"/>
                  </a:lnTo>
                  <a:lnTo>
                    <a:pt x="2405253" y="0"/>
                  </a:lnTo>
                  <a:lnTo>
                    <a:pt x="0" y="0"/>
                  </a:lnTo>
                  <a:lnTo>
                    <a:pt x="0" y="18063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923130" y="2026742"/>
            <a:ext cx="3719829" cy="99186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40"/>
              </a:spcBef>
            </a:pPr>
            <a:r>
              <a:rPr dirty="0" sz="1550">
                <a:latin typeface="Arial"/>
                <a:cs typeface="Arial"/>
              </a:rPr>
              <a:t>2.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Census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tab,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all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errors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be </a:t>
            </a:r>
            <a:r>
              <a:rPr dirty="0" sz="1550">
                <a:latin typeface="Arial"/>
                <a:cs typeface="Arial"/>
              </a:rPr>
              <a:t>noted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column.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Fix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all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errors </a:t>
            </a:r>
            <a:r>
              <a:rPr dirty="0" sz="1550">
                <a:latin typeface="Arial"/>
                <a:cs typeface="Arial"/>
              </a:rPr>
              <a:t>(either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error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template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or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original),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save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file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re-upload.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219" rIns="0" bIns="0" rtlCol="0" vert="horz">
            <a:spAutoFit/>
          </a:bodyPr>
          <a:lstStyle/>
          <a:p>
            <a:pPr marL="486409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Review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034" y="1137791"/>
            <a:ext cx="9103995" cy="981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dirty="0" sz="1550">
                <a:latin typeface="Arial"/>
                <a:cs typeface="Arial"/>
              </a:rPr>
              <a:t>Once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Template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is uploaded,</a:t>
            </a:r>
            <a:r>
              <a:rPr dirty="0" sz="1550" spc="1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Employer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Info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tabs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are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automatically</a:t>
            </a:r>
            <a:r>
              <a:rPr dirty="0" sz="1550" spc="1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populated.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191770" marR="214629" indent="-179070">
              <a:lnSpc>
                <a:spcPct val="103200"/>
              </a:lnSpc>
              <a:buChar char="•"/>
              <a:tabLst>
                <a:tab pos="195580" algn="l"/>
              </a:tabLst>
            </a:pPr>
            <a:r>
              <a:rPr dirty="0" sz="1550">
                <a:latin typeface="Arial"/>
                <a:cs typeface="Arial"/>
              </a:rPr>
              <a:t>From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screen,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you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can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upload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new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census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(if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members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are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added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group)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or </a:t>
            </a:r>
            <a:r>
              <a:rPr dirty="0" sz="1550" spc="-25">
                <a:latin typeface="Arial"/>
                <a:cs typeface="Arial"/>
              </a:rPr>
              <a:t>	</a:t>
            </a:r>
            <a:r>
              <a:rPr dirty="0" sz="1550">
                <a:latin typeface="Arial"/>
                <a:cs typeface="Arial"/>
              </a:rPr>
              <a:t>download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copy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census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3231" y="2348358"/>
            <a:ext cx="9440545" cy="3910965"/>
            <a:chOff x="713231" y="2348358"/>
            <a:chExt cx="9440545" cy="391096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" y="2546604"/>
              <a:ext cx="9276585" cy="37124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5479" y="2967099"/>
              <a:ext cx="78359" cy="8280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597578" y="2348358"/>
              <a:ext cx="556260" cy="649605"/>
            </a:xfrm>
            <a:custGeom>
              <a:avLst/>
              <a:gdLst/>
              <a:ahLst/>
              <a:cxnLst/>
              <a:rect l="l" t="t" r="r" b="b"/>
              <a:pathLst>
                <a:path w="556259" h="649605">
                  <a:moveTo>
                    <a:pt x="541210" y="0"/>
                  </a:moveTo>
                  <a:lnTo>
                    <a:pt x="0" y="637286"/>
                  </a:lnTo>
                  <a:lnTo>
                    <a:pt x="14478" y="649605"/>
                  </a:lnTo>
                  <a:lnTo>
                    <a:pt x="555688" y="12446"/>
                  </a:lnTo>
                  <a:lnTo>
                    <a:pt x="5412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2124" y="1641348"/>
            <a:ext cx="11200130" cy="5217160"/>
            <a:chOff x="992124" y="1641348"/>
            <a:chExt cx="11200130" cy="52171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124" y="1641348"/>
              <a:ext cx="9258298" cy="471373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568" y="1993392"/>
              <a:ext cx="1092695" cy="4114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9576" y="4411980"/>
              <a:ext cx="1097279" cy="4114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3143" y="5070348"/>
              <a:ext cx="1097267" cy="128473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0217" y="354914"/>
            <a:ext cx="36614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Upload</a:t>
            </a:r>
            <a:r>
              <a:rPr dirty="0" spc="-114"/>
              <a:t> </a:t>
            </a:r>
            <a:r>
              <a:rPr dirty="0" spc="-10"/>
              <a:t>documents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607974" y="1041398"/>
            <a:ext cx="662114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Quote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Dossier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tab,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you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may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add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edit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supporting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documents.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756" rIns="0" bIns="0" rtlCol="0" vert="horz">
            <a:spAutoFit/>
          </a:bodyPr>
          <a:lstStyle/>
          <a:p>
            <a:pPr marL="247015">
              <a:lnSpc>
                <a:spcPct val="100000"/>
              </a:lnSpc>
              <a:spcBef>
                <a:spcPts val="105"/>
              </a:spcBef>
            </a:pPr>
            <a:r>
              <a:rPr dirty="0"/>
              <a:t>Submit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110"/>
              <a:t> </a:t>
            </a:r>
            <a:r>
              <a:rPr dirty="0" spc="-10"/>
              <a:t>Review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034" y="1684711"/>
            <a:ext cx="5064760" cy="1197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241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1.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Once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all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attachments</a:t>
            </a:r>
            <a:r>
              <a:rPr dirty="0" sz="1550" spc="1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are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added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all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enrolling </a:t>
            </a:r>
            <a:r>
              <a:rPr dirty="0" sz="1550">
                <a:latin typeface="Arial"/>
                <a:cs typeface="Arial"/>
              </a:rPr>
              <a:t>members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show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tab,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navigate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back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to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Employer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Info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tab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select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“Sales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Support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Review”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status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field.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16838" y="3094863"/>
            <a:ext cx="5318125" cy="3009265"/>
            <a:chOff x="616838" y="3094863"/>
            <a:chExt cx="5318125" cy="300926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915" y="3104388"/>
              <a:ext cx="5127394" cy="29900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21601" y="3099625"/>
              <a:ext cx="5308600" cy="2999740"/>
            </a:xfrm>
            <a:custGeom>
              <a:avLst/>
              <a:gdLst/>
              <a:ahLst/>
              <a:cxnLst/>
              <a:rect l="l" t="t" r="r" b="b"/>
              <a:pathLst>
                <a:path w="5308600" h="2999740">
                  <a:moveTo>
                    <a:pt x="0" y="2999613"/>
                  </a:moveTo>
                  <a:lnTo>
                    <a:pt x="5308473" y="2999613"/>
                  </a:lnTo>
                  <a:lnTo>
                    <a:pt x="5308473" y="0"/>
                  </a:lnTo>
                  <a:lnTo>
                    <a:pt x="0" y="0"/>
                  </a:lnTo>
                  <a:lnTo>
                    <a:pt x="0" y="29996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845045" y="1735395"/>
            <a:ext cx="3431540" cy="52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dirty="0" sz="1550">
                <a:latin typeface="Arial"/>
                <a:cs typeface="Arial"/>
              </a:rPr>
              <a:t>2.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Then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select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“Save”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button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the </a:t>
            </a:r>
            <a:r>
              <a:rPr dirty="0" sz="1550">
                <a:latin typeface="Arial"/>
                <a:cs typeface="Arial"/>
              </a:rPr>
              <a:t>bottom</a:t>
            </a:r>
            <a:r>
              <a:rPr dirty="0" sz="1550" spc="1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right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corner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967283" y="3094799"/>
            <a:ext cx="3800475" cy="2406015"/>
            <a:chOff x="6967283" y="3094799"/>
            <a:chExt cx="3800475" cy="240601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6871" y="3104387"/>
              <a:ext cx="3694417" cy="221765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72045" y="3099561"/>
              <a:ext cx="3790950" cy="2396490"/>
            </a:xfrm>
            <a:custGeom>
              <a:avLst/>
              <a:gdLst/>
              <a:ahLst/>
              <a:cxnLst/>
              <a:rect l="l" t="t" r="r" b="b"/>
              <a:pathLst>
                <a:path w="3790950" h="2396490">
                  <a:moveTo>
                    <a:pt x="0" y="2396109"/>
                  </a:moveTo>
                  <a:lnTo>
                    <a:pt x="3790569" y="2396109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3961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algn="just" marL="12700" marR="5080">
              <a:lnSpc>
                <a:spcPts val="6800"/>
              </a:lnSpc>
              <a:spcBef>
                <a:spcPts val="960"/>
              </a:spcBef>
            </a:pPr>
            <a:r>
              <a:rPr dirty="0" sz="6300">
                <a:solidFill>
                  <a:srgbClr val="FFFFFF"/>
                </a:solidFill>
              </a:rPr>
              <a:t>Group</a:t>
            </a:r>
            <a:r>
              <a:rPr dirty="0" sz="6300" spc="1455">
                <a:solidFill>
                  <a:srgbClr val="FFFFFF"/>
                </a:solidFill>
              </a:rPr>
              <a:t> </a:t>
            </a:r>
            <a:r>
              <a:rPr dirty="0" sz="6300" spc="-10">
                <a:solidFill>
                  <a:srgbClr val="FFFFFF"/>
                </a:solidFill>
              </a:rPr>
              <a:t>Setup </a:t>
            </a:r>
            <a:r>
              <a:rPr dirty="0" sz="6300">
                <a:solidFill>
                  <a:srgbClr val="FFFFFF"/>
                </a:solidFill>
              </a:rPr>
              <a:t>and</a:t>
            </a:r>
            <a:r>
              <a:rPr dirty="0" sz="6300" spc="185">
                <a:solidFill>
                  <a:srgbClr val="FFFFFF"/>
                </a:solidFill>
              </a:rPr>
              <a:t> </a:t>
            </a:r>
            <a:r>
              <a:rPr dirty="0" sz="6300" spc="-20">
                <a:solidFill>
                  <a:srgbClr val="FFFFFF"/>
                </a:solidFill>
              </a:rPr>
              <a:t>Personal </a:t>
            </a:r>
            <a:r>
              <a:rPr dirty="0" sz="6300">
                <a:solidFill>
                  <a:srgbClr val="FFFFFF"/>
                </a:solidFill>
              </a:rPr>
              <a:t>Health</a:t>
            </a:r>
            <a:r>
              <a:rPr dirty="0" sz="6300" spc="-240">
                <a:solidFill>
                  <a:srgbClr val="FFFFFF"/>
                </a:solidFill>
              </a:rPr>
              <a:t> </a:t>
            </a:r>
            <a:r>
              <a:rPr dirty="0" sz="6300" spc="-20">
                <a:solidFill>
                  <a:srgbClr val="FFFFFF"/>
                </a:solidFill>
              </a:rPr>
              <a:t>Apps</a:t>
            </a:r>
            <a:endParaRPr sz="6300"/>
          </a:p>
        </p:txBody>
      </p:sp>
      <p:sp>
        <p:nvSpPr>
          <p:cNvPr id="3" name="object 3" descr=""/>
          <p:cNvSpPr/>
          <p:nvPr/>
        </p:nvSpPr>
        <p:spPr>
          <a:xfrm>
            <a:off x="2085200" y="2144521"/>
            <a:ext cx="1687195" cy="2356485"/>
          </a:xfrm>
          <a:custGeom>
            <a:avLst/>
            <a:gdLst/>
            <a:ahLst/>
            <a:cxnLst/>
            <a:rect l="l" t="t" r="r" b="b"/>
            <a:pathLst>
              <a:path w="1687195" h="2356485">
                <a:moveTo>
                  <a:pt x="1687068" y="1488694"/>
                </a:moveTo>
                <a:lnTo>
                  <a:pt x="1395742" y="1488694"/>
                </a:lnTo>
                <a:lnTo>
                  <a:pt x="1395742" y="686689"/>
                </a:lnTo>
                <a:lnTo>
                  <a:pt x="1395730" y="0"/>
                </a:lnTo>
                <a:lnTo>
                  <a:pt x="1018032" y="0"/>
                </a:lnTo>
                <a:lnTo>
                  <a:pt x="960374" y="84404"/>
                </a:lnTo>
                <a:lnTo>
                  <a:pt x="960374" y="686689"/>
                </a:lnTo>
                <a:lnTo>
                  <a:pt x="960374" y="1488694"/>
                </a:lnTo>
                <a:lnTo>
                  <a:pt x="421005" y="1488694"/>
                </a:lnTo>
                <a:lnTo>
                  <a:pt x="960374" y="686689"/>
                </a:lnTo>
                <a:lnTo>
                  <a:pt x="960374" y="84404"/>
                </a:lnTo>
                <a:lnTo>
                  <a:pt x="0" y="1490218"/>
                </a:lnTo>
                <a:lnTo>
                  <a:pt x="0" y="1884045"/>
                </a:lnTo>
                <a:lnTo>
                  <a:pt x="960374" y="1884045"/>
                </a:lnTo>
                <a:lnTo>
                  <a:pt x="960374" y="2356243"/>
                </a:lnTo>
                <a:lnTo>
                  <a:pt x="1395742" y="2356243"/>
                </a:lnTo>
                <a:lnTo>
                  <a:pt x="1395742" y="1884045"/>
                </a:lnTo>
                <a:lnTo>
                  <a:pt x="1687068" y="1884045"/>
                </a:lnTo>
                <a:lnTo>
                  <a:pt x="1687068" y="1488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233545" y="4868621"/>
            <a:ext cx="35845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quotes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enrolling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287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Group</a:t>
            </a:r>
            <a:r>
              <a:rPr dirty="0" sz="2900" spc="-135"/>
              <a:t> </a:t>
            </a:r>
            <a:r>
              <a:rPr dirty="0" sz="2900" spc="-10"/>
              <a:t>Setup</a:t>
            </a:r>
            <a:endParaRPr sz="2900"/>
          </a:p>
        </p:txBody>
      </p:sp>
      <p:grpSp>
        <p:nvGrpSpPr>
          <p:cNvPr id="3" name="object 3" descr=""/>
          <p:cNvGrpSpPr/>
          <p:nvPr/>
        </p:nvGrpSpPr>
        <p:grpSpPr>
          <a:xfrm>
            <a:off x="2747454" y="182435"/>
            <a:ext cx="8985250" cy="1560195"/>
            <a:chOff x="2747454" y="182435"/>
            <a:chExt cx="8985250" cy="1560195"/>
          </a:xfrm>
        </p:grpSpPr>
        <p:sp>
          <p:nvSpPr>
            <p:cNvPr id="4" name="object 4" descr=""/>
            <p:cNvSpPr/>
            <p:nvPr/>
          </p:nvSpPr>
          <p:spPr>
            <a:xfrm>
              <a:off x="10037826" y="1043177"/>
              <a:ext cx="790575" cy="76200"/>
            </a:xfrm>
            <a:custGeom>
              <a:avLst/>
              <a:gdLst/>
              <a:ahLst/>
              <a:cxnLst/>
              <a:rect l="l" t="t" r="r" b="b"/>
              <a:pathLst>
                <a:path w="790575" h="76200">
                  <a:moveTo>
                    <a:pt x="790181" y="38100"/>
                  </a:moveTo>
                  <a:lnTo>
                    <a:pt x="777494" y="31750"/>
                  </a:lnTo>
                  <a:lnTo>
                    <a:pt x="713994" y="0"/>
                  </a:lnTo>
                  <a:lnTo>
                    <a:pt x="713994" y="31737"/>
                  </a:lnTo>
                  <a:lnTo>
                    <a:pt x="0" y="31737"/>
                  </a:lnTo>
                  <a:lnTo>
                    <a:pt x="0" y="44450"/>
                  </a:lnTo>
                  <a:lnTo>
                    <a:pt x="713994" y="44450"/>
                  </a:lnTo>
                  <a:lnTo>
                    <a:pt x="713994" y="76200"/>
                  </a:lnTo>
                  <a:lnTo>
                    <a:pt x="777468" y="44462"/>
                  </a:lnTo>
                  <a:lnTo>
                    <a:pt x="790181" y="38100"/>
                  </a:lnTo>
                  <a:close/>
                </a:path>
              </a:pathLst>
            </a:custGeom>
            <a:solidFill>
              <a:srgbClr val="FF8F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6916" y="192023"/>
              <a:ext cx="8965691" cy="154076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752217" y="187197"/>
              <a:ext cx="8975725" cy="1550670"/>
            </a:xfrm>
            <a:custGeom>
              <a:avLst/>
              <a:gdLst/>
              <a:ahLst/>
              <a:cxnLst/>
              <a:rect l="l" t="t" r="r" b="b"/>
              <a:pathLst>
                <a:path w="8975725" h="1550670">
                  <a:moveTo>
                    <a:pt x="0" y="1550289"/>
                  </a:moveTo>
                  <a:lnTo>
                    <a:pt x="8975217" y="1550289"/>
                  </a:lnTo>
                  <a:lnTo>
                    <a:pt x="8975217" y="0"/>
                  </a:lnTo>
                  <a:lnTo>
                    <a:pt x="0" y="0"/>
                  </a:lnTo>
                  <a:lnTo>
                    <a:pt x="0" y="15502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35126" y="2006726"/>
            <a:ext cx="10379710" cy="4193540"/>
            <a:chOff x="635126" y="2006726"/>
            <a:chExt cx="10379710" cy="419354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239" y="2071336"/>
              <a:ext cx="10158082" cy="411302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9889" y="2011489"/>
              <a:ext cx="10370185" cy="4184015"/>
            </a:xfrm>
            <a:custGeom>
              <a:avLst/>
              <a:gdLst/>
              <a:ahLst/>
              <a:cxnLst/>
              <a:rect l="l" t="t" r="r" b="b"/>
              <a:pathLst>
                <a:path w="10370185" h="4184015">
                  <a:moveTo>
                    <a:pt x="0" y="4183761"/>
                  </a:moveTo>
                  <a:lnTo>
                    <a:pt x="10369677" y="4183761"/>
                  </a:lnTo>
                  <a:lnTo>
                    <a:pt x="10369677" y="0"/>
                  </a:lnTo>
                  <a:lnTo>
                    <a:pt x="0" y="0"/>
                  </a:lnTo>
                  <a:lnTo>
                    <a:pt x="0" y="418376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544818" y="409194"/>
            <a:ext cx="2592705" cy="352425"/>
          </a:xfrm>
          <a:prstGeom prst="rect">
            <a:avLst/>
          </a:prstGeom>
          <a:solidFill>
            <a:srgbClr val="42A6D4"/>
          </a:solidFill>
          <a:ln w="12700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650"/>
              </a:spcBef>
            </a:pPr>
            <a:r>
              <a:rPr dirty="0" sz="1100">
                <a:latin typeface="Arial"/>
                <a:cs typeface="Arial"/>
              </a:rPr>
              <a:t>Click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“Add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Employer”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group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5838444" y="5280659"/>
            <a:ext cx="4860290" cy="649605"/>
          </a:xfrm>
          <a:prstGeom prst="rect">
            <a:avLst/>
          </a:prstGeom>
          <a:solidFill>
            <a:srgbClr val="42A6D4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Complete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*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fields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39" y="2510027"/>
            <a:ext cx="8307322" cy="42108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34" y="276936"/>
            <a:ext cx="98488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Sending</a:t>
            </a:r>
            <a:r>
              <a:rPr dirty="0" spc="-90"/>
              <a:t> </a:t>
            </a:r>
            <a:r>
              <a:rPr dirty="0"/>
              <a:t>the</a:t>
            </a:r>
            <a:r>
              <a:rPr dirty="0" spc="-114"/>
              <a:t> </a:t>
            </a:r>
            <a:r>
              <a:rPr dirty="0"/>
              <a:t>Personal</a:t>
            </a:r>
            <a:r>
              <a:rPr dirty="0" spc="-35"/>
              <a:t> </a:t>
            </a:r>
            <a:r>
              <a:rPr dirty="0" spc="-10"/>
              <a:t>Health</a:t>
            </a:r>
            <a:r>
              <a:rPr dirty="0" spc="-210"/>
              <a:t> </a:t>
            </a:r>
            <a:r>
              <a:rPr dirty="0"/>
              <a:t>App</a:t>
            </a:r>
            <a:r>
              <a:rPr dirty="0" spc="-30"/>
              <a:t> </a:t>
            </a:r>
            <a:r>
              <a:rPr dirty="0"/>
              <a:t>Link</a:t>
            </a:r>
            <a:r>
              <a:rPr dirty="0" spc="-105"/>
              <a:t> </a:t>
            </a:r>
            <a:r>
              <a:rPr dirty="0"/>
              <a:t>to</a:t>
            </a:r>
            <a:r>
              <a:rPr dirty="0" spc="-110"/>
              <a:t> </a:t>
            </a:r>
            <a:r>
              <a:rPr dirty="0"/>
              <a:t>the</a:t>
            </a:r>
            <a:r>
              <a:rPr dirty="0" spc="-110"/>
              <a:t> </a:t>
            </a:r>
            <a:r>
              <a:rPr dirty="0" spc="-10"/>
              <a:t>Group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8609" y="762251"/>
            <a:ext cx="7671434" cy="12299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7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Select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“Click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here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copy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health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link”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email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link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group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This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 allow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begin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entering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their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health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data</a:t>
            </a:r>
            <a:endParaRPr sz="1550">
              <a:latin typeface="Arial"/>
              <a:cs typeface="Arial"/>
            </a:endParaRPr>
          </a:p>
          <a:p>
            <a:pPr marL="301625" marR="5080" indent="-289560">
              <a:lnSpc>
                <a:spcPct val="105200"/>
              </a:lnSpc>
              <a:spcBef>
                <a:spcPts val="455"/>
              </a:spcBef>
              <a:buChar char="•"/>
              <a:tabLst>
                <a:tab pos="301625" algn="l"/>
              </a:tabLst>
            </a:pP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effective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date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needs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changed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once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submitted,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please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send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email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to: </a:t>
            </a:r>
            <a:r>
              <a:rPr dirty="0" u="sng" sz="15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newsales@nebraskablue.com</a:t>
            </a:r>
            <a:r>
              <a:rPr dirty="0" u="none" sz="155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with</a:t>
            </a:r>
            <a:r>
              <a:rPr dirty="0" u="none" sz="1550" spc="4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the</a:t>
            </a:r>
            <a:r>
              <a:rPr dirty="0" u="none" sz="1550" spc="9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group</a:t>
            </a:r>
            <a:r>
              <a:rPr dirty="0" u="none" sz="1550" spc="114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name</a:t>
            </a:r>
            <a:r>
              <a:rPr dirty="0" u="none" sz="1550" spc="6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and</a:t>
            </a:r>
            <a:r>
              <a:rPr dirty="0" u="none" sz="1550" spc="14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the</a:t>
            </a:r>
            <a:r>
              <a:rPr dirty="0" u="none" sz="1550" spc="9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new</a:t>
            </a:r>
            <a:r>
              <a:rPr dirty="0" u="none" sz="1550" spc="12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effective</a:t>
            </a:r>
            <a:r>
              <a:rPr dirty="0" u="none" sz="1550" spc="30">
                <a:latin typeface="Arial"/>
                <a:cs typeface="Arial"/>
              </a:rPr>
              <a:t> </a:t>
            </a:r>
            <a:r>
              <a:rPr dirty="0" u="none" sz="1550" spc="-20">
                <a:latin typeface="Arial"/>
                <a:cs typeface="Arial"/>
              </a:rPr>
              <a:t>date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74152" y="4773167"/>
            <a:ext cx="2665730" cy="736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4615" marR="318135" indent="-635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latin typeface="Arial"/>
                <a:cs typeface="Arial"/>
              </a:rPr>
              <a:t>Use to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copy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link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email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 spc="-10">
                <a:latin typeface="Arial"/>
                <a:cs typeface="Arial"/>
              </a:rPr>
              <a:t>employee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self-</a:t>
            </a:r>
            <a:r>
              <a:rPr dirty="0" sz="1400" spc="-10">
                <a:latin typeface="Arial"/>
                <a:cs typeface="Arial"/>
              </a:rPr>
              <a:t>complete health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app.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981442" y="5129909"/>
            <a:ext cx="3763010" cy="1358265"/>
            <a:chOff x="6981442" y="5129909"/>
            <a:chExt cx="3763010" cy="135826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1442" y="5447790"/>
              <a:ext cx="84454" cy="7213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050581" y="5129909"/>
              <a:ext cx="1025525" cy="363220"/>
            </a:xfrm>
            <a:custGeom>
              <a:avLst/>
              <a:gdLst/>
              <a:ahLst/>
              <a:cxnLst/>
              <a:rect l="l" t="t" r="r" b="b"/>
              <a:pathLst>
                <a:path w="1025525" h="363220">
                  <a:moveTo>
                    <a:pt x="1019124" y="0"/>
                  </a:moveTo>
                  <a:lnTo>
                    <a:pt x="0" y="344932"/>
                  </a:lnTo>
                  <a:lnTo>
                    <a:pt x="6121" y="362966"/>
                  </a:lnTo>
                  <a:lnTo>
                    <a:pt x="1025220" y="18034"/>
                  </a:lnTo>
                  <a:lnTo>
                    <a:pt x="1019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074152" y="5747004"/>
              <a:ext cx="2665730" cy="736600"/>
            </a:xfrm>
            <a:custGeom>
              <a:avLst/>
              <a:gdLst/>
              <a:ahLst/>
              <a:cxnLst/>
              <a:rect l="l" t="t" r="r" b="b"/>
              <a:pathLst>
                <a:path w="2665729" h="736600">
                  <a:moveTo>
                    <a:pt x="0" y="736092"/>
                  </a:moveTo>
                  <a:lnTo>
                    <a:pt x="2665476" y="736092"/>
                  </a:lnTo>
                  <a:lnTo>
                    <a:pt x="2665476" y="0"/>
                  </a:lnTo>
                  <a:lnTo>
                    <a:pt x="0" y="0"/>
                  </a:lnTo>
                  <a:lnTo>
                    <a:pt x="0" y="736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155327" y="5773064"/>
            <a:ext cx="224790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-10">
                <a:latin typeface="Arial"/>
                <a:cs typeface="Arial"/>
              </a:rPr>
              <a:t> member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 </a:t>
            </a:r>
            <a:r>
              <a:rPr dirty="0" sz="1400" spc="-10">
                <a:latin typeface="Arial"/>
                <a:cs typeface="Arial"/>
              </a:rPr>
              <a:t>unable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 spc="-10">
                <a:latin typeface="Arial"/>
                <a:cs typeface="Arial"/>
              </a:rPr>
              <a:t>complete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app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would </a:t>
            </a:r>
            <a:r>
              <a:rPr dirty="0" sz="1400">
                <a:latin typeface="Arial"/>
                <a:cs typeface="Arial"/>
              </a:rPr>
              <a:t>like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submit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their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behalf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981442" y="5952425"/>
            <a:ext cx="1141095" cy="171450"/>
            <a:chOff x="6981442" y="5952425"/>
            <a:chExt cx="1141095" cy="17145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1442" y="6047751"/>
              <a:ext cx="80137" cy="7569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056028" y="5952425"/>
              <a:ext cx="1066800" cy="142875"/>
            </a:xfrm>
            <a:custGeom>
              <a:avLst/>
              <a:gdLst/>
              <a:ahLst/>
              <a:cxnLst/>
              <a:rect l="l" t="t" r="r" b="b"/>
              <a:pathLst>
                <a:path w="1066800" h="142875">
                  <a:moveTo>
                    <a:pt x="1063967" y="0"/>
                  </a:moveTo>
                  <a:lnTo>
                    <a:pt x="0" y="123723"/>
                  </a:lnTo>
                  <a:lnTo>
                    <a:pt x="2222" y="142633"/>
                  </a:lnTo>
                  <a:lnTo>
                    <a:pt x="1066253" y="18922"/>
                  </a:lnTo>
                  <a:lnTo>
                    <a:pt x="10639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85014" y="136777"/>
            <a:ext cx="6107430" cy="6726555"/>
            <a:chOff x="6085014" y="136777"/>
            <a:chExt cx="6107430" cy="672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476" y="146304"/>
              <a:ext cx="3607307" cy="671169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89777" y="141540"/>
              <a:ext cx="3616960" cy="6717030"/>
            </a:xfrm>
            <a:custGeom>
              <a:avLst/>
              <a:gdLst/>
              <a:ahLst/>
              <a:cxnLst/>
              <a:rect l="l" t="t" r="r" b="b"/>
              <a:pathLst>
                <a:path w="3616959" h="6717030">
                  <a:moveTo>
                    <a:pt x="3616833" y="6716458"/>
                  </a:moveTo>
                  <a:lnTo>
                    <a:pt x="3616833" y="0"/>
                  </a:lnTo>
                  <a:lnTo>
                    <a:pt x="0" y="0"/>
                  </a:lnTo>
                  <a:lnTo>
                    <a:pt x="0" y="671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077" y="2702051"/>
              <a:ext cx="2706623" cy="15910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499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05"/>
              </a:spcBef>
            </a:pPr>
            <a:r>
              <a:rPr dirty="0"/>
              <a:t>Create</a:t>
            </a:r>
            <a:r>
              <a:rPr dirty="0" spc="-105"/>
              <a:t> </a:t>
            </a:r>
            <a:r>
              <a:rPr dirty="0"/>
              <a:t>an</a:t>
            </a:r>
            <a:r>
              <a:rPr dirty="0" spc="-180"/>
              <a:t> </a:t>
            </a:r>
            <a:r>
              <a:rPr dirty="0" spc="-10"/>
              <a:t>Account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420021" y="1110614"/>
            <a:ext cx="3789679" cy="99186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40"/>
              </a:spcBef>
            </a:pPr>
            <a:r>
              <a:rPr dirty="0" sz="1550">
                <a:latin typeface="Arial"/>
                <a:cs typeface="Arial"/>
              </a:rPr>
              <a:t>Once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click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link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emailed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to </a:t>
            </a:r>
            <a:r>
              <a:rPr dirty="0" sz="1550">
                <a:latin typeface="Arial"/>
                <a:cs typeface="Arial"/>
              </a:rPr>
              <a:t>them,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they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required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create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an </a:t>
            </a:r>
            <a:r>
              <a:rPr dirty="0" sz="1550">
                <a:latin typeface="Arial"/>
                <a:cs typeface="Arial"/>
              </a:rPr>
              <a:t>account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with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username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password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to </a:t>
            </a:r>
            <a:r>
              <a:rPr dirty="0" sz="1550">
                <a:latin typeface="Arial"/>
                <a:cs typeface="Arial"/>
              </a:rPr>
              <a:t>complete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their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Personal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Health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App.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8912" y="0"/>
            <a:ext cx="11753215" cy="6858000"/>
            <a:chOff x="438912" y="0"/>
            <a:chExt cx="1175321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7942" y="0"/>
              <a:ext cx="3304070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38912" y="457198"/>
              <a:ext cx="11292840" cy="5943600"/>
            </a:xfrm>
            <a:custGeom>
              <a:avLst/>
              <a:gdLst/>
              <a:ahLst/>
              <a:cxnLst/>
              <a:rect l="l" t="t" r="r" b="b"/>
              <a:pathLst>
                <a:path w="11292840" h="5943600">
                  <a:moveTo>
                    <a:pt x="1129284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11292840" y="5943600"/>
                  </a:lnTo>
                  <a:lnTo>
                    <a:pt x="11292840" y="0"/>
                  </a:lnTo>
                  <a:close/>
                </a:path>
              </a:pathLst>
            </a:custGeom>
            <a:solidFill>
              <a:srgbClr val="E9F4F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273302" y="2531821"/>
            <a:ext cx="1591945" cy="95885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495"/>
              </a:spcBef>
            </a:pPr>
            <a:r>
              <a:rPr dirty="0" sz="3200" spc="-45" b="1">
                <a:solidFill>
                  <a:srgbClr val="0092D5"/>
                </a:solidFill>
                <a:latin typeface="Arial"/>
                <a:cs typeface="Arial"/>
              </a:rPr>
              <a:t>Training </a:t>
            </a:r>
            <a:r>
              <a:rPr dirty="0" sz="3200" spc="-10" b="1">
                <a:solidFill>
                  <a:srgbClr val="0092D5"/>
                </a:solidFill>
                <a:latin typeface="Arial"/>
                <a:cs typeface="Arial"/>
              </a:rPr>
              <a:t>Outline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44213" y="1064421"/>
            <a:ext cx="2929255" cy="19856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5"/>
              </a:spcBef>
            </a:pPr>
            <a:r>
              <a:rPr dirty="0" sz="2800" b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dirty="0" sz="2800" spc="-45" b="0">
                <a:solidFill>
                  <a:srgbClr val="000000"/>
                </a:solidFill>
                <a:latin typeface="Arial"/>
                <a:cs typeface="Arial"/>
              </a:rPr>
              <a:t> Sign-</a:t>
            </a:r>
            <a:r>
              <a:rPr dirty="0" sz="2800" spc="-25" b="0">
                <a:solidFill>
                  <a:srgbClr val="000000"/>
                </a:solidFill>
                <a:latin typeface="Arial"/>
                <a:cs typeface="Arial"/>
              </a:rPr>
              <a:t>Up </a:t>
            </a:r>
            <a:r>
              <a:rPr dirty="0" sz="2800" spc="-10" b="0">
                <a:solidFill>
                  <a:srgbClr val="000000"/>
                </a:solidFill>
                <a:latin typeface="Arial"/>
                <a:cs typeface="Arial"/>
              </a:rPr>
              <a:t>Dashboard Monitoring</a:t>
            </a:r>
            <a:r>
              <a:rPr dirty="0" sz="2800" spc="-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470145" y="1431036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10" h="448310">
                <a:moveTo>
                  <a:pt x="224027" y="0"/>
                </a:moveTo>
                <a:lnTo>
                  <a:pt x="178892" y="4546"/>
                </a:lnTo>
                <a:lnTo>
                  <a:pt x="136842" y="17614"/>
                </a:lnTo>
                <a:lnTo>
                  <a:pt x="98780" y="38265"/>
                </a:lnTo>
                <a:lnTo>
                  <a:pt x="65633" y="65620"/>
                </a:lnTo>
                <a:lnTo>
                  <a:pt x="38265" y="98780"/>
                </a:lnTo>
                <a:lnTo>
                  <a:pt x="17614" y="136842"/>
                </a:lnTo>
                <a:lnTo>
                  <a:pt x="4559" y="178879"/>
                </a:lnTo>
                <a:lnTo>
                  <a:pt x="0" y="224028"/>
                </a:lnTo>
                <a:lnTo>
                  <a:pt x="4559" y="269163"/>
                </a:lnTo>
                <a:lnTo>
                  <a:pt x="17614" y="311213"/>
                </a:lnTo>
                <a:lnTo>
                  <a:pt x="38265" y="349275"/>
                </a:lnTo>
                <a:lnTo>
                  <a:pt x="65633" y="382422"/>
                </a:lnTo>
                <a:lnTo>
                  <a:pt x="98780" y="409790"/>
                </a:lnTo>
                <a:lnTo>
                  <a:pt x="136842" y="430441"/>
                </a:lnTo>
                <a:lnTo>
                  <a:pt x="178892" y="443496"/>
                </a:lnTo>
                <a:lnTo>
                  <a:pt x="224027" y="448056"/>
                </a:lnTo>
                <a:lnTo>
                  <a:pt x="269163" y="443496"/>
                </a:lnTo>
                <a:lnTo>
                  <a:pt x="311213" y="430441"/>
                </a:lnTo>
                <a:lnTo>
                  <a:pt x="349275" y="409790"/>
                </a:lnTo>
                <a:lnTo>
                  <a:pt x="382422" y="382422"/>
                </a:lnTo>
                <a:lnTo>
                  <a:pt x="409790" y="349275"/>
                </a:lnTo>
                <a:lnTo>
                  <a:pt x="430441" y="311213"/>
                </a:lnTo>
                <a:lnTo>
                  <a:pt x="443509" y="269163"/>
                </a:lnTo>
                <a:lnTo>
                  <a:pt x="448055" y="224028"/>
                </a:lnTo>
                <a:lnTo>
                  <a:pt x="443509" y="178879"/>
                </a:lnTo>
                <a:lnTo>
                  <a:pt x="430441" y="136842"/>
                </a:lnTo>
                <a:lnTo>
                  <a:pt x="409790" y="98780"/>
                </a:lnTo>
                <a:lnTo>
                  <a:pt x="382422" y="65620"/>
                </a:lnTo>
                <a:lnTo>
                  <a:pt x="349275" y="38265"/>
                </a:lnTo>
                <a:lnTo>
                  <a:pt x="311213" y="17614"/>
                </a:lnTo>
                <a:lnTo>
                  <a:pt x="269163" y="4546"/>
                </a:lnTo>
                <a:lnTo>
                  <a:pt x="224027" y="0"/>
                </a:lnTo>
                <a:close/>
              </a:path>
            </a:pathLst>
          </a:custGeom>
          <a:solidFill>
            <a:srgbClr val="009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596257" y="144525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470145" y="2084832"/>
            <a:ext cx="448309" cy="443865"/>
          </a:xfrm>
          <a:custGeom>
            <a:avLst/>
            <a:gdLst/>
            <a:ahLst/>
            <a:cxnLst/>
            <a:rect l="l" t="t" r="r" b="b"/>
            <a:pathLst>
              <a:path w="448310" h="443864">
                <a:moveTo>
                  <a:pt x="224027" y="0"/>
                </a:moveTo>
                <a:lnTo>
                  <a:pt x="178892" y="4508"/>
                </a:lnTo>
                <a:lnTo>
                  <a:pt x="136842" y="17424"/>
                </a:lnTo>
                <a:lnTo>
                  <a:pt x="98780" y="37884"/>
                </a:lnTo>
                <a:lnTo>
                  <a:pt x="65633" y="64960"/>
                </a:lnTo>
                <a:lnTo>
                  <a:pt x="38265" y="97777"/>
                </a:lnTo>
                <a:lnTo>
                  <a:pt x="17614" y="135445"/>
                </a:lnTo>
                <a:lnTo>
                  <a:pt x="4559" y="177063"/>
                </a:lnTo>
                <a:lnTo>
                  <a:pt x="0" y="221742"/>
                </a:lnTo>
                <a:lnTo>
                  <a:pt x="4559" y="266420"/>
                </a:lnTo>
                <a:lnTo>
                  <a:pt x="17614" y="308038"/>
                </a:lnTo>
                <a:lnTo>
                  <a:pt x="38265" y="345706"/>
                </a:lnTo>
                <a:lnTo>
                  <a:pt x="65633" y="378523"/>
                </a:lnTo>
                <a:lnTo>
                  <a:pt x="98780" y="405599"/>
                </a:lnTo>
                <a:lnTo>
                  <a:pt x="136842" y="426059"/>
                </a:lnTo>
                <a:lnTo>
                  <a:pt x="178892" y="438975"/>
                </a:lnTo>
                <a:lnTo>
                  <a:pt x="224027" y="443484"/>
                </a:lnTo>
                <a:lnTo>
                  <a:pt x="269163" y="438975"/>
                </a:lnTo>
                <a:lnTo>
                  <a:pt x="311213" y="426059"/>
                </a:lnTo>
                <a:lnTo>
                  <a:pt x="349275" y="405599"/>
                </a:lnTo>
                <a:lnTo>
                  <a:pt x="382422" y="378523"/>
                </a:lnTo>
                <a:lnTo>
                  <a:pt x="409790" y="345706"/>
                </a:lnTo>
                <a:lnTo>
                  <a:pt x="430441" y="308038"/>
                </a:lnTo>
                <a:lnTo>
                  <a:pt x="443509" y="266420"/>
                </a:lnTo>
                <a:lnTo>
                  <a:pt x="448055" y="221742"/>
                </a:lnTo>
                <a:lnTo>
                  <a:pt x="443509" y="177063"/>
                </a:lnTo>
                <a:lnTo>
                  <a:pt x="430441" y="135445"/>
                </a:lnTo>
                <a:lnTo>
                  <a:pt x="409790" y="97777"/>
                </a:lnTo>
                <a:lnTo>
                  <a:pt x="382422" y="64960"/>
                </a:lnTo>
                <a:lnTo>
                  <a:pt x="349275" y="37884"/>
                </a:lnTo>
                <a:lnTo>
                  <a:pt x="311213" y="17424"/>
                </a:lnTo>
                <a:lnTo>
                  <a:pt x="269163" y="4508"/>
                </a:lnTo>
                <a:lnTo>
                  <a:pt x="224027" y="0"/>
                </a:lnTo>
                <a:close/>
              </a:path>
            </a:pathLst>
          </a:custGeom>
          <a:solidFill>
            <a:srgbClr val="009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596257" y="209722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483862" y="2747772"/>
            <a:ext cx="448309" cy="443865"/>
          </a:xfrm>
          <a:custGeom>
            <a:avLst/>
            <a:gdLst/>
            <a:ahLst/>
            <a:cxnLst/>
            <a:rect l="l" t="t" r="r" b="b"/>
            <a:pathLst>
              <a:path w="448310" h="443864">
                <a:moveTo>
                  <a:pt x="224027" y="0"/>
                </a:moveTo>
                <a:lnTo>
                  <a:pt x="178892" y="4508"/>
                </a:lnTo>
                <a:lnTo>
                  <a:pt x="136842" y="17424"/>
                </a:lnTo>
                <a:lnTo>
                  <a:pt x="98780" y="37884"/>
                </a:lnTo>
                <a:lnTo>
                  <a:pt x="65633" y="64960"/>
                </a:lnTo>
                <a:lnTo>
                  <a:pt x="38265" y="97777"/>
                </a:lnTo>
                <a:lnTo>
                  <a:pt x="17614" y="135445"/>
                </a:lnTo>
                <a:lnTo>
                  <a:pt x="4559" y="177063"/>
                </a:lnTo>
                <a:lnTo>
                  <a:pt x="0" y="221742"/>
                </a:lnTo>
                <a:lnTo>
                  <a:pt x="4559" y="266420"/>
                </a:lnTo>
                <a:lnTo>
                  <a:pt x="17614" y="308038"/>
                </a:lnTo>
                <a:lnTo>
                  <a:pt x="38265" y="345706"/>
                </a:lnTo>
                <a:lnTo>
                  <a:pt x="65633" y="378523"/>
                </a:lnTo>
                <a:lnTo>
                  <a:pt x="98780" y="405599"/>
                </a:lnTo>
                <a:lnTo>
                  <a:pt x="136842" y="426059"/>
                </a:lnTo>
                <a:lnTo>
                  <a:pt x="178892" y="438975"/>
                </a:lnTo>
                <a:lnTo>
                  <a:pt x="224027" y="443484"/>
                </a:lnTo>
                <a:lnTo>
                  <a:pt x="269163" y="438975"/>
                </a:lnTo>
                <a:lnTo>
                  <a:pt x="311213" y="426059"/>
                </a:lnTo>
                <a:lnTo>
                  <a:pt x="349275" y="405599"/>
                </a:lnTo>
                <a:lnTo>
                  <a:pt x="382422" y="378523"/>
                </a:lnTo>
                <a:lnTo>
                  <a:pt x="409790" y="345706"/>
                </a:lnTo>
                <a:lnTo>
                  <a:pt x="430441" y="308038"/>
                </a:lnTo>
                <a:lnTo>
                  <a:pt x="443509" y="266420"/>
                </a:lnTo>
                <a:lnTo>
                  <a:pt x="448055" y="221742"/>
                </a:lnTo>
                <a:lnTo>
                  <a:pt x="443509" y="177063"/>
                </a:lnTo>
                <a:lnTo>
                  <a:pt x="430441" y="135445"/>
                </a:lnTo>
                <a:lnTo>
                  <a:pt x="409790" y="97777"/>
                </a:lnTo>
                <a:lnTo>
                  <a:pt x="382422" y="64960"/>
                </a:lnTo>
                <a:lnTo>
                  <a:pt x="349275" y="37884"/>
                </a:lnTo>
                <a:lnTo>
                  <a:pt x="311213" y="17424"/>
                </a:lnTo>
                <a:lnTo>
                  <a:pt x="269163" y="4508"/>
                </a:lnTo>
                <a:lnTo>
                  <a:pt x="224027" y="0"/>
                </a:lnTo>
                <a:close/>
              </a:path>
            </a:pathLst>
          </a:custGeom>
          <a:solidFill>
            <a:srgbClr val="009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611751" y="2760802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470135" y="3387851"/>
            <a:ext cx="462280" cy="1710055"/>
          </a:xfrm>
          <a:custGeom>
            <a:avLst/>
            <a:gdLst/>
            <a:ahLst/>
            <a:cxnLst/>
            <a:rect l="l" t="t" r="r" b="b"/>
            <a:pathLst>
              <a:path w="462279" h="1710054">
                <a:moveTo>
                  <a:pt x="448056" y="221742"/>
                </a:moveTo>
                <a:lnTo>
                  <a:pt x="443509" y="177063"/>
                </a:lnTo>
                <a:lnTo>
                  <a:pt x="430441" y="135445"/>
                </a:lnTo>
                <a:lnTo>
                  <a:pt x="409790" y="97777"/>
                </a:lnTo>
                <a:lnTo>
                  <a:pt x="382422" y="64960"/>
                </a:lnTo>
                <a:lnTo>
                  <a:pt x="349275" y="37884"/>
                </a:lnTo>
                <a:lnTo>
                  <a:pt x="311213" y="17424"/>
                </a:lnTo>
                <a:lnTo>
                  <a:pt x="269163" y="4508"/>
                </a:lnTo>
                <a:lnTo>
                  <a:pt x="224028" y="0"/>
                </a:lnTo>
                <a:lnTo>
                  <a:pt x="178892" y="4508"/>
                </a:lnTo>
                <a:lnTo>
                  <a:pt x="136842" y="17424"/>
                </a:lnTo>
                <a:lnTo>
                  <a:pt x="98780" y="37884"/>
                </a:lnTo>
                <a:lnTo>
                  <a:pt x="65633" y="64960"/>
                </a:lnTo>
                <a:lnTo>
                  <a:pt x="38265" y="97777"/>
                </a:lnTo>
                <a:lnTo>
                  <a:pt x="17614" y="135445"/>
                </a:lnTo>
                <a:lnTo>
                  <a:pt x="4559" y="177063"/>
                </a:lnTo>
                <a:lnTo>
                  <a:pt x="0" y="221742"/>
                </a:lnTo>
                <a:lnTo>
                  <a:pt x="4559" y="266420"/>
                </a:lnTo>
                <a:lnTo>
                  <a:pt x="17614" y="308038"/>
                </a:lnTo>
                <a:lnTo>
                  <a:pt x="38265" y="345706"/>
                </a:lnTo>
                <a:lnTo>
                  <a:pt x="65633" y="378523"/>
                </a:lnTo>
                <a:lnTo>
                  <a:pt x="98780" y="405599"/>
                </a:lnTo>
                <a:lnTo>
                  <a:pt x="136842" y="426059"/>
                </a:lnTo>
                <a:lnTo>
                  <a:pt x="178892" y="438975"/>
                </a:lnTo>
                <a:lnTo>
                  <a:pt x="224028" y="443484"/>
                </a:lnTo>
                <a:lnTo>
                  <a:pt x="269163" y="438975"/>
                </a:lnTo>
                <a:lnTo>
                  <a:pt x="311213" y="426059"/>
                </a:lnTo>
                <a:lnTo>
                  <a:pt x="349275" y="405599"/>
                </a:lnTo>
                <a:lnTo>
                  <a:pt x="382422" y="378523"/>
                </a:lnTo>
                <a:lnTo>
                  <a:pt x="409790" y="345706"/>
                </a:lnTo>
                <a:lnTo>
                  <a:pt x="430441" y="308038"/>
                </a:lnTo>
                <a:lnTo>
                  <a:pt x="443509" y="266420"/>
                </a:lnTo>
                <a:lnTo>
                  <a:pt x="448056" y="221742"/>
                </a:lnTo>
                <a:close/>
              </a:path>
              <a:path w="462279" h="1710054">
                <a:moveTo>
                  <a:pt x="461772" y="1488186"/>
                </a:moveTo>
                <a:lnTo>
                  <a:pt x="457212" y="1443520"/>
                </a:lnTo>
                <a:lnTo>
                  <a:pt x="444157" y="1401889"/>
                </a:lnTo>
                <a:lnTo>
                  <a:pt x="423494" y="1364234"/>
                </a:lnTo>
                <a:lnTo>
                  <a:pt x="396138" y="1331404"/>
                </a:lnTo>
                <a:lnTo>
                  <a:pt x="362978" y="1304328"/>
                </a:lnTo>
                <a:lnTo>
                  <a:pt x="324929" y="1283881"/>
                </a:lnTo>
                <a:lnTo>
                  <a:pt x="282879" y="1270952"/>
                </a:lnTo>
                <a:lnTo>
                  <a:pt x="237744" y="1266444"/>
                </a:lnTo>
                <a:lnTo>
                  <a:pt x="192595" y="1270952"/>
                </a:lnTo>
                <a:lnTo>
                  <a:pt x="150545" y="1283881"/>
                </a:lnTo>
                <a:lnTo>
                  <a:pt x="112496" y="1304328"/>
                </a:lnTo>
                <a:lnTo>
                  <a:pt x="79336" y="1331417"/>
                </a:lnTo>
                <a:lnTo>
                  <a:pt x="51981" y="1364234"/>
                </a:lnTo>
                <a:lnTo>
                  <a:pt x="31318" y="1401889"/>
                </a:lnTo>
                <a:lnTo>
                  <a:pt x="18262" y="1443520"/>
                </a:lnTo>
                <a:lnTo>
                  <a:pt x="13716" y="1488186"/>
                </a:lnTo>
                <a:lnTo>
                  <a:pt x="18262" y="1532864"/>
                </a:lnTo>
                <a:lnTo>
                  <a:pt x="31318" y="1574495"/>
                </a:lnTo>
                <a:lnTo>
                  <a:pt x="51981" y="1612150"/>
                </a:lnTo>
                <a:lnTo>
                  <a:pt x="79336" y="1644980"/>
                </a:lnTo>
                <a:lnTo>
                  <a:pt x="112496" y="1672056"/>
                </a:lnTo>
                <a:lnTo>
                  <a:pt x="150545" y="1692503"/>
                </a:lnTo>
                <a:lnTo>
                  <a:pt x="192595" y="1705432"/>
                </a:lnTo>
                <a:lnTo>
                  <a:pt x="237744" y="1709928"/>
                </a:lnTo>
                <a:lnTo>
                  <a:pt x="282879" y="1705432"/>
                </a:lnTo>
                <a:lnTo>
                  <a:pt x="324929" y="1692503"/>
                </a:lnTo>
                <a:lnTo>
                  <a:pt x="362978" y="1672056"/>
                </a:lnTo>
                <a:lnTo>
                  <a:pt x="396138" y="1644967"/>
                </a:lnTo>
                <a:lnTo>
                  <a:pt x="423494" y="1612150"/>
                </a:lnTo>
                <a:lnTo>
                  <a:pt x="444157" y="1574482"/>
                </a:lnTo>
                <a:lnTo>
                  <a:pt x="457212" y="1532864"/>
                </a:lnTo>
                <a:lnTo>
                  <a:pt x="461772" y="1488186"/>
                </a:lnTo>
                <a:close/>
              </a:path>
              <a:path w="462279" h="1710054">
                <a:moveTo>
                  <a:pt x="461772" y="880110"/>
                </a:moveTo>
                <a:lnTo>
                  <a:pt x="457212" y="835444"/>
                </a:lnTo>
                <a:lnTo>
                  <a:pt x="444157" y="793813"/>
                </a:lnTo>
                <a:lnTo>
                  <a:pt x="423494" y="756158"/>
                </a:lnTo>
                <a:lnTo>
                  <a:pt x="396138" y="723328"/>
                </a:lnTo>
                <a:lnTo>
                  <a:pt x="362978" y="696252"/>
                </a:lnTo>
                <a:lnTo>
                  <a:pt x="324929" y="675805"/>
                </a:lnTo>
                <a:lnTo>
                  <a:pt x="282879" y="662876"/>
                </a:lnTo>
                <a:lnTo>
                  <a:pt x="237744" y="658368"/>
                </a:lnTo>
                <a:lnTo>
                  <a:pt x="192595" y="662876"/>
                </a:lnTo>
                <a:lnTo>
                  <a:pt x="150545" y="675805"/>
                </a:lnTo>
                <a:lnTo>
                  <a:pt x="112496" y="696252"/>
                </a:lnTo>
                <a:lnTo>
                  <a:pt x="79336" y="723341"/>
                </a:lnTo>
                <a:lnTo>
                  <a:pt x="51981" y="756158"/>
                </a:lnTo>
                <a:lnTo>
                  <a:pt x="31318" y="793826"/>
                </a:lnTo>
                <a:lnTo>
                  <a:pt x="18262" y="835444"/>
                </a:lnTo>
                <a:lnTo>
                  <a:pt x="13716" y="880110"/>
                </a:lnTo>
                <a:lnTo>
                  <a:pt x="18262" y="924788"/>
                </a:lnTo>
                <a:lnTo>
                  <a:pt x="31318" y="966419"/>
                </a:lnTo>
                <a:lnTo>
                  <a:pt x="51981" y="1004074"/>
                </a:lnTo>
                <a:lnTo>
                  <a:pt x="79336" y="1036891"/>
                </a:lnTo>
                <a:lnTo>
                  <a:pt x="112496" y="1063980"/>
                </a:lnTo>
                <a:lnTo>
                  <a:pt x="150545" y="1084427"/>
                </a:lnTo>
                <a:lnTo>
                  <a:pt x="192595" y="1097356"/>
                </a:lnTo>
                <a:lnTo>
                  <a:pt x="237744" y="1101852"/>
                </a:lnTo>
                <a:lnTo>
                  <a:pt x="282879" y="1097356"/>
                </a:lnTo>
                <a:lnTo>
                  <a:pt x="324929" y="1084427"/>
                </a:lnTo>
                <a:lnTo>
                  <a:pt x="362978" y="1063980"/>
                </a:lnTo>
                <a:lnTo>
                  <a:pt x="396138" y="1036891"/>
                </a:lnTo>
                <a:lnTo>
                  <a:pt x="423494" y="1004074"/>
                </a:lnTo>
                <a:lnTo>
                  <a:pt x="444157" y="966406"/>
                </a:lnTo>
                <a:lnTo>
                  <a:pt x="457212" y="924788"/>
                </a:lnTo>
                <a:lnTo>
                  <a:pt x="461772" y="880110"/>
                </a:lnTo>
                <a:close/>
              </a:path>
            </a:pathLst>
          </a:custGeom>
          <a:solidFill>
            <a:srgbClr val="009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570857" y="3112259"/>
            <a:ext cx="7624445" cy="1998345"/>
          </a:xfrm>
          <a:prstGeom prst="rect">
            <a:avLst/>
          </a:prstGeom>
        </p:spPr>
        <p:txBody>
          <a:bodyPr wrap="square" lIns="0" tIns="247650" rIns="0" bIns="0" rtlCol="0" vert="horz">
            <a:spAutoFit/>
          </a:bodyPr>
          <a:lstStyle/>
          <a:p>
            <a:pPr marL="485775" indent="-447675">
              <a:lnSpc>
                <a:spcPct val="100000"/>
              </a:lnSpc>
              <a:spcBef>
                <a:spcPts val="1950"/>
              </a:spcBef>
              <a:buClr>
                <a:srgbClr val="FFFFFF"/>
              </a:buClr>
              <a:buSzPct val="85714"/>
              <a:buFont typeface="Arial"/>
              <a:buAutoNum type="arabicPlain" startAt="4"/>
              <a:tabLst>
                <a:tab pos="485775" algn="l"/>
              </a:tabLst>
            </a:pPr>
            <a:r>
              <a:rPr dirty="0" sz="2800" spc="-30">
                <a:latin typeface="Arial"/>
                <a:cs typeface="Arial"/>
              </a:rPr>
              <a:t>Census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Application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baseline="1543" sz="2700">
                <a:latin typeface="Arial"/>
                <a:cs typeface="Arial"/>
              </a:rPr>
              <a:t>(10+</a:t>
            </a:r>
            <a:r>
              <a:rPr dirty="0" baseline="1543" sz="2700" spc="-75">
                <a:latin typeface="Arial"/>
                <a:cs typeface="Arial"/>
              </a:rPr>
              <a:t> </a:t>
            </a:r>
            <a:r>
              <a:rPr dirty="0" baseline="1543" sz="2700" spc="-15">
                <a:latin typeface="Arial"/>
                <a:cs typeface="Arial"/>
              </a:rPr>
              <a:t>enrolled)</a:t>
            </a:r>
            <a:endParaRPr baseline="1543" sz="2700">
              <a:latin typeface="Arial"/>
              <a:cs typeface="Arial"/>
            </a:endParaRPr>
          </a:p>
          <a:p>
            <a:pPr marL="487045" indent="-433705">
              <a:lnSpc>
                <a:spcPct val="100000"/>
              </a:lnSpc>
              <a:spcBef>
                <a:spcPts val="1855"/>
              </a:spcBef>
              <a:buClr>
                <a:srgbClr val="FFFFFF"/>
              </a:buClr>
              <a:buSzPct val="85714"/>
              <a:buFont typeface="Arial"/>
              <a:buAutoNum type="arabicPlain" startAt="4"/>
              <a:tabLst>
                <a:tab pos="487045" algn="l"/>
              </a:tabLst>
            </a:pPr>
            <a:r>
              <a:rPr dirty="0" sz="2800">
                <a:latin typeface="Arial"/>
                <a:cs typeface="Arial"/>
              </a:rPr>
              <a:t>Group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Setup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&amp;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Personal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Health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baseline="1792" sz="2325">
                <a:latin typeface="Arial"/>
                <a:cs typeface="Arial"/>
              </a:rPr>
              <a:t>(5-9 </a:t>
            </a:r>
            <a:r>
              <a:rPr dirty="0" baseline="1792" sz="2325" spc="-15">
                <a:latin typeface="Arial"/>
                <a:cs typeface="Arial"/>
              </a:rPr>
              <a:t>enrolled)</a:t>
            </a:r>
            <a:endParaRPr baseline="1792" sz="2325">
              <a:latin typeface="Arial"/>
              <a:cs typeface="Arial"/>
            </a:endParaRPr>
          </a:p>
          <a:p>
            <a:pPr marL="487045" indent="-433705">
              <a:lnSpc>
                <a:spcPct val="100000"/>
              </a:lnSpc>
              <a:spcBef>
                <a:spcPts val="1745"/>
              </a:spcBef>
              <a:buClr>
                <a:srgbClr val="FFFFFF"/>
              </a:buClr>
              <a:buSzPct val="85714"/>
              <a:buFont typeface="Arial"/>
              <a:buAutoNum type="arabicPlain" startAt="4"/>
              <a:tabLst>
                <a:tab pos="487045" algn="l"/>
              </a:tabLst>
            </a:pPr>
            <a:r>
              <a:rPr dirty="0" sz="2800" spc="-10">
                <a:latin typeface="Arial"/>
                <a:cs typeface="Arial"/>
              </a:rPr>
              <a:t>Reports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80082" y="1915286"/>
            <a:ext cx="11012170" cy="4942840"/>
            <a:chOff x="1180082" y="1915286"/>
            <a:chExt cx="11012170" cy="4942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011" y="1924811"/>
              <a:ext cx="9779506" cy="491946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34249" y="1920049"/>
              <a:ext cx="9789160" cy="4929505"/>
            </a:xfrm>
            <a:custGeom>
              <a:avLst/>
              <a:gdLst/>
              <a:ahLst/>
              <a:cxnLst/>
              <a:rect l="l" t="t" r="r" b="b"/>
              <a:pathLst>
                <a:path w="9789160" h="4929505">
                  <a:moveTo>
                    <a:pt x="0" y="4928997"/>
                  </a:moveTo>
                  <a:lnTo>
                    <a:pt x="9789033" y="4928997"/>
                  </a:lnTo>
                  <a:lnTo>
                    <a:pt x="9789033" y="0"/>
                  </a:lnTo>
                  <a:lnTo>
                    <a:pt x="0" y="0"/>
                  </a:lnTo>
                  <a:lnTo>
                    <a:pt x="0" y="4928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86432" y="2183129"/>
              <a:ext cx="448309" cy="238125"/>
            </a:xfrm>
            <a:custGeom>
              <a:avLst/>
              <a:gdLst/>
              <a:ahLst/>
              <a:cxnLst/>
              <a:rect l="l" t="t" r="r" b="b"/>
              <a:pathLst>
                <a:path w="448310" h="238125">
                  <a:moveTo>
                    <a:pt x="0" y="118872"/>
                  </a:moveTo>
                  <a:lnTo>
                    <a:pt x="30594" y="58864"/>
                  </a:lnTo>
                  <a:lnTo>
                    <a:pt x="65620" y="34810"/>
                  </a:lnTo>
                  <a:lnTo>
                    <a:pt x="110972" y="16230"/>
                  </a:lnTo>
                  <a:lnTo>
                    <a:pt x="164477" y="4241"/>
                  </a:lnTo>
                  <a:lnTo>
                    <a:pt x="224028" y="0"/>
                  </a:lnTo>
                  <a:lnTo>
                    <a:pt x="283578" y="4241"/>
                  </a:lnTo>
                  <a:lnTo>
                    <a:pt x="337083" y="16230"/>
                  </a:lnTo>
                  <a:lnTo>
                    <a:pt x="382422" y="34810"/>
                  </a:lnTo>
                  <a:lnTo>
                    <a:pt x="417461" y="58864"/>
                  </a:lnTo>
                  <a:lnTo>
                    <a:pt x="448056" y="118872"/>
                  </a:lnTo>
                  <a:lnTo>
                    <a:pt x="440055" y="150469"/>
                  </a:lnTo>
                  <a:lnTo>
                    <a:pt x="382422" y="202933"/>
                  </a:lnTo>
                  <a:lnTo>
                    <a:pt x="337083" y="221513"/>
                  </a:lnTo>
                  <a:lnTo>
                    <a:pt x="283578" y="233502"/>
                  </a:lnTo>
                  <a:lnTo>
                    <a:pt x="224028" y="237744"/>
                  </a:lnTo>
                  <a:lnTo>
                    <a:pt x="164477" y="233502"/>
                  </a:lnTo>
                  <a:lnTo>
                    <a:pt x="110972" y="221513"/>
                  </a:lnTo>
                  <a:lnTo>
                    <a:pt x="65620" y="202933"/>
                  </a:lnTo>
                  <a:lnTo>
                    <a:pt x="30594" y="178866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319" y="190068"/>
            <a:ext cx="17602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solidFill>
                  <a:srgbClr val="42A6D4"/>
                </a:solidFill>
              </a:rPr>
              <a:t>Your</a:t>
            </a:r>
            <a:r>
              <a:rPr dirty="0" spc="-195">
                <a:solidFill>
                  <a:srgbClr val="42A6D4"/>
                </a:solidFill>
              </a:rPr>
              <a:t> </a:t>
            </a:r>
            <a:r>
              <a:rPr dirty="0" spc="-20">
                <a:solidFill>
                  <a:srgbClr val="42A6D4"/>
                </a:solidFill>
              </a:rPr>
              <a:t>Info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369925" y="740934"/>
            <a:ext cx="10231755" cy="9994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7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inputs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their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information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coverage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selection.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Date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Hire is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required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field.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All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eligible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need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complete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individual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health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process,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even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they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have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valid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waiver.</a:t>
            </a:r>
            <a:endParaRPr sz="155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695"/>
              </a:spcBef>
              <a:buChar char="•"/>
              <a:tabLst>
                <a:tab pos="300990" algn="l"/>
              </a:tabLst>
            </a:pP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decline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any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coverage,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they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need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complete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'Waiver</a:t>
            </a:r>
            <a:r>
              <a:rPr dirty="0" sz="1550" spc="-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Coverage'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section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that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appear.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110" y="331419"/>
            <a:ext cx="3780154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Waiver</a:t>
            </a:r>
            <a:r>
              <a:rPr dirty="0" spc="-140"/>
              <a:t> </a:t>
            </a:r>
            <a:r>
              <a:rPr dirty="0"/>
              <a:t>of</a:t>
            </a:r>
            <a:r>
              <a:rPr dirty="0" spc="-175"/>
              <a:t> </a:t>
            </a:r>
            <a:r>
              <a:rPr dirty="0" spc="-10"/>
              <a:t>Coverage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39115" y="1686623"/>
            <a:ext cx="10640060" cy="2145030"/>
            <a:chOff x="539115" y="1686623"/>
            <a:chExt cx="10640060" cy="21450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999" y="1750491"/>
              <a:ext cx="10562500" cy="19088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3877" y="1691385"/>
              <a:ext cx="10630535" cy="2135505"/>
            </a:xfrm>
            <a:custGeom>
              <a:avLst/>
              <a:gdLst/>
              <a:ahLst/>
              <a:cxnLst/>
              <a:rect l="l" t="t" r="r" b="b"/>
              <a:pathLst>
                <a:path w="10630535" h="2135504">
                  <a:moveTo>
                    <a:pt x="0" y="2135505"/>
                  </a:moveTo>
                  <a:lnTo>
                    <a:pt x="10630281" y="2135505"/>
                  </a:lnTo>
                  <a:lnTo>
                    <a:pt x="10630281" y="0"/>
                  </a:lnTo>
                  <a:lnTo>
                    <a:pt x="0" y="0"/>
                  </a:lnTo>
                  <a:lnTo>
                    <a:pt x="0" y="21355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5346" y="997026"/>
            <a:ext cx="787717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This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section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need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-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completed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or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dependent</a:t>
            </a:r>
            <a:r>
              <a:rPr dirty="0" sz="1550" spc="1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is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waiving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coverage.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1095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Family</a:t>
            </a:r>
            <a:r>
              <a:rPr dirty="0" spc="-95"/>
              <a:t> </a:t>
            </a:r>
            <a:r>
              <a:rPr dirty="0" spc="-10"/>
              <a:t>Information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46506" y="2335910"/>
            <a:ext cx="11700510" cy="3425190"/>
            <a:chOff x="246506" y="2335910"/>
            <a:chExt cx="11700510" cy="34251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1" y="2380843"/>
              <a:ext cx="11681456" cy="337073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51269" y="2340673"/>
              <a:ext cx="11690985" cy="3415665"/>
            </a:xfrm>
            <a:custGeom>
              <a:avLst/>
              <a:gdLst/>
              <a:ahLst/>
              <a:cxnLst/>
              <a:rect l="l" t="t" r="r" b="b"/>
              <a:pathLst>
                <a:path w="11690985" h="3415665">
                  <a:moveTo>
                    <a:pt x="0" y="3415665"/>
                  </a:moveTo>
                  <a:lnTo>
                    <a:pt x="11690985" y="3415665"/>
                  </a:lnTo>
                  <a:lnTo>
                    <a:pt x="11690985" y="0"/>
                  </a:lnTo>
                  <a:lnTo>
                    <a:pt x="0" y="0"/>
                  </a:lnTo>
                  <a:lnTo>
                    <a:pt x="0" y="34156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5226" y="2754628"/>
              <a:ext cx="1033780" cy="352425"/>
            </a:xfrm>
            <a:custGeom>
              <a:avLst/>
              <a:gdLst/>
              <a:ahLst/>
              <a:cxnLst/>
              <a:rect l="l" t="t" r="r" b="b"/>
              <a:pathLst>
                <a:path w="1033780" h="352425">
                  <a:moveTo>
                    <a:pt x="0" y="176022"/>
                  </a:moveTo>
                  <a:lnTo>
                    <a:pt x="18453" y="129247"/>
                  </a:lnTo>
                  <a:lnTo>
                    <a:pt x="70535" y="87210"/>
                  </a:lnTo>
                  <a:lnTo>
                    <a:pt x="107645" y="68491"/>
                  </a:lnTo>
                  <a:lnTo>
                    <a:pt x="151320" y="51574"/>
                  </a:lnTo>
                  <a:lnTo>
                    <a:pt x="200939" y="36690"/>
                  </a:lnTo>
                  <a:lnTo>
                    <a:pt x="255879" y="24041"/>
                  </a:lnTo>
                  <a:lnTo>
                    <a:pt x="315531" y="13843"/>
                  </a:lnTo>
                  <a:lnTo>
                    <a:pt x="379298" y="6286"/>
                  </a:lnTo>
                  <a:lnTo>
                    <a:pt x="446531" y="1612"/>
                  </a:lnTo>
                  <a:lnTo>
                    <a:pt x="516636" y="0"/>
                  </a:lnTo>
                  <a:lnTo>
                    <a:pt x="586752" y="1612"/>
                  </a:lnTo>
                  <a:lnTo>
                    <a:pt x="653986" y="6286"/>
                  </a:lnTo>
                  <a:lnTo>
                    <a:pt x="717753" y="13843"/>
                  </a:lnTo>
                  <a:lnTo>
                    <a:pt x="777405" y="24041"/>
                  </a:lnTo>
                  <a:lnTo>
                    <a:pt x="832358" y="36690"/>
                  </a:lnTo>
                  <a:lnTo>
                    <a:pt x="881964" y="51574"/>
                  </a:lnTo>
                  <a:lnTo>
                    <a:pt x="925639" y="68491"/>
                  </a:lnTo>
                  <a:lnTo>
                    <a:pt x="962748" y="87210"/>
                  </a:lnTo>
                  <a:lnTo>
                    <a:pt x="1014818" y="129247"/>
                  </a:lnTo>
                  <a:lnTo>
                    <a:pt x="1033272" y="176022"/>
                  </a:lnTo>
                  <a:lnTo>
                    <a:pt x="1028560" y="199898"/>
                  </a:lnTo>
                  <a:lnTo>
                    <a:pt x="992682" y="244513"/>
                  </a:lnTo>
                  <a:lnTo>
                    <a:pt x="925639" y="283552"/>
                  </a:lnTo>
                  <a:lnTo>
                    <a:pt x="881964" y="300469"/>
                  </a:lnTo>
                  <a:lnTo>
                    <a:pt x="832358" y="315353"/>
                  </a:lnTo>
                  <a:lnTo>
                    <a:pt x="777405" y="328002"/>
                  </a:lnTo>
                  <a:lnTo>
                    <a:pt x="717753" y="338201"/>
                  </a:lnTo>
                  <a:lnTo>
                    <a:pt x="653986" y="345757"/>
                  </a:lnTo>
                  <a:lnTo>
                    <a:pt x="586752" y="350431"/>
                  </a:lnTo>
                  <a:lnTo>
                    <a:pt x="516636" y="352044"/>
                  </a:lnTo>
                  <a:lnTo>
                    <a:pt x="446531" y="350431"/>
                  </a:lnTo>
                  <a:lnTo>
                    <a:pt x="379298" y="345757"/>
                  </a:lnTo>
                  <a:lnTo>
                    <a:pt x="315531" y="338201"/>
                  </a:lnTo>
                  <a:lnTo>
                    <a:pt x="255879" y="328002"/>
                  </a:lnTo>
                  <a:lnTo>
                    <a:pt x="200939" y="315353"/>
                  </a:lnTo>
                  <a:lnTo>
                    <a:pt x="151320" y="300469"/>
                  </a:lnTo>
                  <a:lnTo>
                    <a:pt x="107645" y="283552"/>
                  </a:lnTo>
                  <a:lnTo>
                    <a:pt x="70535" y="264833"/>
                  </a:lnTo>
                  <a:lnTo>
                    <a:pt x="18453" y="222796"/>
                  </a:lnTo>
                  <a:lnTo>
                    <a:pt x="0" y="176022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07390" y="1244803"/>
            <a:ext cx="354012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Employee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inputs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dependent</a:t>
            </a:r>
            <a:r>
              <a:rPr dirty="0" sz="1550" spc="1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information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2206" y="1330071"/>
            <a:ext cx="12059920" cy="5528310"/>
            <a:chOff x="132206" y="1330071"/>
            <a:chExt cx="12059920" cy="55283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7942" y="6391274"/>
              <a:ext cx="3304070" cy="4667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" y="1339596"/>
              <a:ext cx="11356845" cy="538124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6969" y="1334833"/>
              <a:ext cx="11366500" cy="5391150"/>
            </a:xfrm>
            <a:custGeom>
              <a:avLst/>
              <a:gdLst/>
              <a:ahLst/>
              <a:cxnLst/>
              <a:rect l="l" t="t" r="r" b="b"/>
              <a:pathLst>
                <a:path w="11366500" h="5391150">
                  <a:moveTo>
                    <a:pt x="0" y="5390769"/>
                  </a:moveTo>
                  <a:lnTo>
                    <a:pt x="11366373" y="5390769"/>
                  </a:lnTo>
                  <a:lnTo>
                    <a:pt x="11366373" y="0"/>
                  </a:lnTo>
                  <a:lnTo>
                    <a:pt x="0" y="0"/>
                  </a:lnTo>
                  <a:lnTo>
                    <a:pt x="0" y="53907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51608" y="1721356"/>
              <a:ext cx="909955" cy="302260"/>
            </a:xfrm>
            <a:custGeom>
              <a:avLst/>
              <a:gdLst/>
              <a:ahLst/>
              <a:cxnLst/>
              <a:rect l="l" t="t" r="r" b="b"/>
              <a:pathLst>
                <a:path w="909955" h="302260">
                  <a:moveTo>
                    <a:pt x="0" y="150875"/>
                  </a:moveTo>
                  <a:lnTo>
                    <a:pt x="19265" y="107302"/>
                  </a:lnTo>
                  <a:lnTo>
                    <a:pt x="73291" y="68732"/>
                  </a:lnTo>
                  <a:lnTo>
                    <a:pt x="111594" y="51892"/>
                  </a:lnTo>
                  <a:lnTo>
                    <a:pt x="156476" y="37007"/>
                  </a:lnTo>
                  <a:lnTo>
                    <a:pt x="207225" y="24307"/>
                  </a:lnTo>
                  <a:lnTo>
                    <a:pt x="263144" y="14020"/>
                  </a:lnTo>
                  <a:lnTo>
                    <a:pt x="323545" y="6388"/>
                  </a:lnTo>
                  <a:lnTo>
                    <a:pt x="387692" y="1638"/>
                  </a:lnTo>
                  <a:lnTo>
                    <a:pt x="454914" y="0"/>
                  </a:lnTo>
                  <a:lnTo>
                    <a:pt x="522135" y="1638"/>
                  </a:lnTo>
                  <a:lnTo>
                    <a:pt x="586282" y="6388"/>
                  </a:lnTo>
                  <a:lnTo>
                    <a:pt x="646684" y="14020"/>
                  </a:lnTo>
                  <a:lnTo>
                    <a:pt x="702602" y="24307"/>
                  </a:lnTo>
                  <a:lnTo>
                    <a:pt x="753351" y="37007"/>
                  </a:lnTo>
                  <a:lnTo>
                    <a:pt x="798233" y="51892"/>
                  </a:lnTo>
                  <a:lnTo>
                    <a:pt x="836523" y="68732"/>
                  </a:lnTo>
                  <a:lnTo>
                    <a:pt x="890562" y="107302"/>
                  </a:lnTo>
                  <a:lnTo>
                    <a:pt x="909828" y="150875"/>
                  </a:lnTo>
                  <a:lnTo>
                    <a:pt x="904887" y="173164"/>
                  </a:lnTo>
                  <a:lnTo>
                    <a:pt x="867537" y="214477"/>
                  </a:lnTo>
                  <a:lnTo>
                    <a:pt x="798233" y="249859"/>
                  </a:lnTo>
                  <a:lnTo>
                    <a:pt x="753351" y="264744"/>
                  </a:lnTo>
                  <a:lnTo>
                    <a:pt x="702602" y="277444"/>
                  </a:lnTo>
                  <a:lnTo>
                    <a:pt x="646684" y="287731"/>
                  </a:lnTo>
                  <a:lnTo>
                    <a:pt x="586282" y="295363"/>
                  </a:lnTo>
                  <a:lnTo>
                    <a:pt x="522135" y="300113"/>
                  </a:lnTo>
                  <a:lnTo>
                    <a:pt x="454914" y="301752"/>
                  </a:lnTo>
                  <a:lnTo>
                    <a:pt x="387692" y="300113"/>
                  </a:lnTo>
                  <a:lnTo>
                    <a:pt x="323545" y="295363"/>
                  </a:lnTo>
                  <a:lnTo>
                    <a:pt x="263144" y="287731"/>
                  </a:lnTo>
                  <a:lnTo>
                    <a:pt x="207225" y="277444"/>
                  </a:lnTo>
                  <a:lnTo>
                    <a:pt x="156476" y="264744"/>
                  </a:lnTo>
                  <a:lnTo>
                    <a:pt x="111594" y="249859"/>
                  </a:lnTo>
                  <a:lnTo>
                    <a:pt x="73291" y="233019"/>
                  </a:lnTo>
                  <a:lnTo>
                    <a:pt x="19265" y="194449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/>
              <a:t>Health</a:t>
            </a:r>
            <a:r>
              <a:rPr dirty="0" spc="-90"/>
              <a:t> </a:t>
            </a:r>
            <a:r>
              <a:rPr dirty="0" spc="-10"/>
              <a:t>Conditions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Employee</a:t>
            </a:r>
            <a:r>
              <a:rPr dirty="0" sz="1550" spc="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inputs</a:t>
            </a:r>
            <a:r>
              <a:rPr dirty="0" sz="1550" spc="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health</a:t>
            </a:r>
            <a:r>
              <a:rPr dirty="0" sz="155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conditions</a:t>
            </a:r>
            <a:r>
              <a:rPr dirty="0" sz="1550" spc="1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155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themselves</a:t>
            </a:r>
            <a:r>
              <a:rPr dirty="0" sz="1550" spc="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and/or</a:t>
            </a:r>
            <a:r>
              <a:rPr dirty="0" sz="1550" spc="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spc="-10" b="0">
                <a:solidFill>
                  <a:srgbClr val="000000"/>
                </a:solidFill>
                <a:latin typeface="Arial"/>
                <a:cs typeface="Arial"/>
              </a:rPr>
              <a:t>family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3958" y="1343786"/>
            <a:ext cx="11758295" cy="5514340"/>
            <a:chOff x="433958" y="1343786"/>
            <a:chExt cx="11758295" cy="5514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7942" y="6391275"/>
              <a:ext cx="3304070" cy="4667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3" y="1353311"/>
              <a:ext cx="10515597" cy="53675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8721" y="1348549"/>
              <a:ext cx="10525125" cy="5377180"/>
            </a:xfrm>
            <a:custGeom>
              <a:avLst/>
              <a:gdLst/>
              <a:ahLst/>
              <a:cxnLst/>
              <a:rect l="l" t="t" r="r" b="b"/>
              <a:pathLst>
                <a:path w="10525125" h="5377180">
                  <a:moveTo>
                    <a:pt x="0" y="5377053"/>
                  </a:moveTo>
                  <a:lnTo>
                    <a:pt x="10525125" y="5377053"/>
                  </a:lnTo>
                  <a:lnTo>
                    <a:pt x="10525125" y="0"/>
                  </a:lnTo>
                  <a:lnTo>
                    <a:pt x="0" y="0"/>
                  </a:lnTo>
                  <a:lnTo>
                    <a:pt x="0" y="53770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466594" y="1698495"/>
              <a:ext cx="859790" cy="265430"/>
            </a:xfrm>
            <a:custGeom>
              <a:avLst/>
              <a:gdLst/>
              <a:ahLst/>
              <a:cxnLst/>
              <a:rect l="l" t="t" r="r" b="b"/>
              <a:pathLst>
                <a:path w="859789" h="265430">
                  <a:moveTo>
                    <a:pt x="0" y="132587"/>
                  </a:moveTo>
                  <a:lnTo>
                    <a:pt x="21907" y="90665"/>
                  </a:lnTo>
                  <a:lnTo>
                    <a:pt x="82918" y="54267"/>
                  </a:lnTo>
                  <a:lnTo>
                    <a:pt x="125869" y="38811"/>
                  </a:lnTo>
                  <a:lnTo>
                    <a:pt x="175945" y="25565"/>
                  </a:lnTo>
                  <a:lnTo>
                    <a:pt x="232257" y="14795"/>
                  </a:lnTo>
                  <a:lnTo>
                    <a:pt x="293928" y="6756"/>
                  </a:lnTo>
                  <a:lnTo>
                    <a:pt x="360057" y="1739"/>
                  </a:lnTo>
                  <a:lnTo>
                    <a:pt x="429768" y="0"/>
                  </a:lnTo>
                  <a:lnTo>
                    <a:pt x="499478" y="1739"/>
                  </a:lnTo>
                  <a:lnTo>
                    <a:pt x="565607" y="6756"/>
                  </a:lnTo>
                  <a:lnTo>
                    <a:pt x="627278" y="14795"/>
                  </a:lnTo>
                  <a:lnTo>
                    <a:pt x="683590" y="25565"/>
                  </a:lnTo>
                  <a:lnTo>
                    <a:pt x="733666" y="38811"/>
                  </a:lnTo>
                  <a:lnTo>
                    <a:pt x="776617" y="54267"/>
                  </a:lnTo>
                  <a:lnTo>
                    <a:pt x="811568" y="71627"/>
                  </a:lnTo>
                  <a:lnTo>
                    <a:pt x="853909" y="111074"/>
                  </a:lnTo>
                  <a:lnTo>
                    <a:pt x="859536" y="132587"/>
                  </a:lnTo>
                  <a:lnTo>
                    <a:pt x="853909" y="154101"/>
                  </a:lnTo>
                  <a:lnTo>
                    <a:pt x="811568" y="193547"/>
                  </a:lnTo>
                  <a:lnTo>
                    <a:pt x="776617" y="210921"/>
                  </a:lnTo>
                  <a:lnTo>
                    <a:pt x="733666" y="226364"/>
                  </a:lnTo>
                  <a:lnTo>
                    <a:pt x="683590" y="239610"/>
                  </a:lnTo>
                  <a:lnTo>
                    <a:pt x="627278" y="250393"/>
                  </a:lnTo>
                  <a:lnTo>
                    <a:pt x="565607" y="258419"/>
                  </a:lnTo>
                  <a:lnTo>
                    <a:pt x="499478" y="263448"/>
                  </a:lnTo>
                  <a:lnTo>
                    <a:pt x="429768" y="265175"/>
                  </a:lnTo>
                  <a:lnTo>
                    <a:pt x="360057" y="263448"/>
                  </a:lnTo>
                  <a:lnTo>
                    <a:pt x="293928" y="258419"/>
                  </a:lnTo>
                  <a:lnTo>
                    <a:pt x="232257" y="250393"/>
                  </a:lnTo>
                  <a:lnTo>
                    <a:pt x="175945" y="239610"/>
                  </a:lnTo>
                  <a:lnTo>
                    <a:pt x="125869" y="226364"/>
                  </a:lnTo>
                  <a:lnTo>
                    <a:pt x="82918" y="210921"/>
                  </a:lnTo>
                  <a:lnTo>
                    <a:pt x="47967" y="193547"/>
                  </a:lnTo>
                  <a:lnTo>
                    <a:pt x="5626" y="154101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1411" y="148529"/>
            <a:ext cx="4337050" cy="963294"/>
          </a:xfrm>
          <a:prstGeom prst="rect"/>
        </p:spPr>
        <p:txBody>
          <a:bodyPr wrap="square" lIns="0" tIns="156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/>
              <a:t>Other</a:t>
            </a:r>
            <a:r>
              <a:rPr dirty="0" spc="-114"/>
              <a:t> </a:t>
            </a:r>
            <a:r>
              <a:rPr dirty="0" spc="-10"/>
              <a:t>Coverage</a:t>
            </a: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Employee</a:t>
            </a:r>
            <a:r>
              <a:rPr dirty="0" sz="1550" spc="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inputs</a:t>
            </a:r>
            <a:r>
              <a:rPr dirty="0" sz="1550" spc="7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additional</a:t>
            </a:r>
            <a:r>
              <a:rPr dirty="0" sz="1550" spc="1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0">
                <a:solidFill>
                  <a:srgbClr val="000000"/>
                </a:solidFill>
                <a:latin typeface="Arial"/>
                <a:cs typeface="Arial"/>
              </a:rPr>
              <a:t>coverage</a:t>
            </a:r>
            <a:r>
              <a:rPr dirty="0" sz="155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spc="-10" b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3415" y="831721"/>
            <a:ext cx="11539220" cy="6031230"/>
            <a:chOff x="653415" y="831721"/>
            <a:chExt cx="11539220" cy="60312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7942" y="6391275"/>
              <a:ext cx="3304070" cy="4667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" y="841247"/>
              <a:ext cx="9953243" cy="60167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58177" y="836484"/>
              <a:ext cx="9963150" cy="6021705"/>
            </a:xfrm>
            <a:custGeom>
              <a:avLst/>
              <a:gdLst/>
              <a:ahLst/>
              <a:cxnLst/>
              <a:rect l="l" t="t" r="r" b="b"/>
              <a:pathLst>
                <a:path w="9963150" h="6021705">
                  <a:moveTo>
                    <a:pt x="9962769" y="6021514"/>
                  </a:moveTo>
                  <a:lnTo>
                    <a:pt x="9962769" y="0"/>
                  </a:lnTo>
                  <a:lnTo>
                    <a:pt x="0" y="0"/>
                  </a:lnTo>
                  <a:lnTo>
                    <a:pt x="0" y="60215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13964" y="998980"/>
              <a:ext cx="329565" cy="178435"/>
            </a:xfrm>
            <a:custGeom>
              <a:avLst/>
              <a:gdLst/>
              <a:ahLst/>
              <a:cxnLst/>
              <a:rect l="l" t="t" r="r" b="b"/>
              <a:pathLst>
                <a:path w="329564" h="178434">
                  <a:moveTo>
                    <a:pt x="0" y="89153"/>
                  </a:moveTo>
                  <a:lnTo>
                    <a:pt x="12928" y="54432"/>
                  </a:lnTo>
                  <a:lnTo>
                    <a:pt x="48196" y="26098"/>
                  </a:lnTo>
                  <a:lnTo>
                    <a:pt x="100507" y="6997"/>
                  </a:lnTo>
                  <a:lnTo>
                    <a:pt x="164592" y="0"/>
                  </a:lnTo>
                  <a:lnTo>
                    <a:pt x="228676" y="6997"/>
                  </a:lnTo>
                  <a:lnTo>
                    <a:pt x="280987" y="26098"/>
                  </a:lnTo>
                  <a:lnTo>
                    <a:pt x="316255" y="54432"/>
                  </a:lnTo>
                  <a:lnTo>
                    <a:pt x="329184" y="89153"/>
                  </a:lnTo>
                  <a:lnTo>
                    <a:pt x="316255" y="123875"/>
                  </a:lnTo>
                  <a:lnTo>
                    <a:pt x="280987" y="152209"/>
                  </a:lnTo>
                  <a:lnTo>
                    <a:pt x="228676" y="171310"/>
                  </a:lnTo>
                  <a:lnTo>
                    <a:pt x="164592" y="178307"/>
                  </a:lnTo>
                  <a:lnTo>
                    <a:pt x="100507" y="171310"/>
                  </a:lnTo>
                  <a:lnTo>
                    <a:pt x="48196" y="152209"/>
                  </a:lnTo>
                  <a:lnTo>
                    <a:pt x="12928" y="123875"/>
                  </a:lnTo>
                  <a:lnTo>
                    <a:pt x="0" y="89153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 sz="2900"/>
              <a:t>Review</a:t>
            </a:r>
            <a:r>
              <a:rPr dirty="0" sz="2900" spc="-145"/>
              <a:t> </a:t>
            </a:r>
            <a:r>
              <a:rPr dirty="0" sz="2900" spc="-20"/>
              <a:t>Form</a:t>
            </a:r>
            <a:endParaRPr sz="29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3558" y="991361"/>
            <a:ext cx="11918950" cy="5866765"/>
            <a:chOff x="273558" y="991361"/>
            <a:chExt cx="11918950" cy="58667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" y="1010411"/>
              <a:ext cx="11205971" cy="571042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83083" y="1000886"/>
              <a:ext cx="11225530" cy="5729605"/>
            </a:xfrm>
            <a:custGeom>
              <a:avLst/>
              <a:gdLst/>
              <a:ahLst/>
              <a:cxnLst/>
              <a:rect l="l" t="t" r="r" b="b"/>
              <a:pathLst>
                <a:path w="11225530" h="5729605">
                  <a:moveTo>
                    <a:pt x="0" y="5729478"/>
                  </a:moveTo>
                  <a:lnTo>
                    <a:pt x="11225022" y="5729478"/>
                  </a:lnTo>
                  <a:lnTo>
                    <a:pt x="11225022" y="0"/>
                  </a:lnTo>
                  <a:lnTo>
                    <a:pt x="0" y="0"/>
                  </a:lnTo>
                  <a:lnTo>
                    <a:pt x="0" y="572947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703318" y="1399030"/>
              <a:ext cx="516890" cy="219710"/>
            </a:xfrm>
            <a:custGeom>
              <a:avLst/>
              <a:gdLst/>
              <a:ahLst/>
              <a:cxnLst/>
              <a:rect l="l" t="t" r="r" b="b"/>
              <a:pathLst>
                <a:path w="516889" h="219709">
                  <a:moveTo>
                    <a:pt x="0" y="109727"/>
                  </a:moveTo>
                  <a:lnTo>
                    <a:pt x="35280" y="54355"/>
                  </a:lnTo>
                  <a:lnTo>
                    <a:pt x="75679" y="32143"/>
                  </a:lnTo>
                  <a:lnTo>
                    <a:pt x="127965" y="14985"/>
                  </a:lnTo>
                  <a:lnTo>
                    <a:pt x="189661" y="3924"/>
                  </a:lnTo>
                  <a:lnTo>
                    <a:pt x="258318" y="0"/>
                  </a:lnTo>
                  <a:lnTo>
                    <a:pt x="326974" y="3924"/>
                  </a:lnTo>
                  <a:lnTo>
                    <a:pt x="388670" y="14985"/>
                  </a:lnTo>
                  <a:lnTo>
                    <a:pt x="440956" y="32143"/>
                  </a:lnTo>
                  <a:lnTo>
                    <a:pt x="481355" y="54355"/>
                  </a:lnTo>
                  <a:lnTo>
                    <a:pt x="516636" y="109727"/>
                  </a:lnTo>
                  <a:lnTo>
                    <a:pt x="507403" y="138887"/>
                  </a:lnTo>
                  <a:lnTo>
                    <a:pt x="440956" y="187312"/>
                  </a:lnTo>
                  <a:lnTo>
                    <a:pt x="388670" y="204469"/>
                  </a:lnTo>
                  <a:lnTo>
                    <a:pt x="326974" y="215531"/>
                  </a:lnTo>
                  <a:lnTo>
                    <a:pt x="258318" y="219455"/>
                  </a:lnTo>
                  <a:lnTo>
                    <a:pt x="189661" y="215531"/>
                  </a:lnTo>
                  <a:lnTo>
                    <a:pt x="127965" y="204469"/>
                  </a:lnTo>
                  <a:lnTo>
                    <a:pt x="75679" y="187312"/>
                  </a:lnTo>
                  <a:lnTo>
                    <a:pt x="35280" y="165099"/>
                  </a:lnTo>
                  <a:lnTo>
                    <a:pt x="0" y="109727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5" y="5508623"/>
              <a:ext cx="75789" cy="7976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25448" y="4895596"/>
              <a:ext cx="83185" cy="618490"/>
            </a:xfrm>
            <a:custGeom>
              <a:avLst/>
              <a:gdLst/>
              <a:ahLst/>
              <a:cxnLst/>
              <a:rect l="l" t="t" r="r" b="b"/>
              <a:pathLst>
                <a:path w="83184" h="618489">
                  <a:moveTo>
                    <a:pt x="18948" y="0"/>
                  </a:moveTo>
                  <a:lnTo>
                    <a:pt x="0" y="2031"/>
                  </a:lnTo>
                  <a:lnTo>
                    <a:pt x="63715" y="617943"/>
                  </a:lnTo>
                  <a:lnTo>
                    <a:pt x="82664" y="615975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rgbClr val="005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650474" y="6288784"/>
              <a:ext cx="741045" cy="502920"/>
            </a:xfrm>
            <a:custGeom>
              <a:avLst/>
              <a:gdLst/>
              <a:ahLst/>
              <a:cxnLst/>
              <a:rect l="l" t="t" r="r" b="b"/>
              <a:pathLst>
                <a:path w="741045" h="502920">
                  <a:moveTo>
                    <a:pt x="0" y="251460"/>
                  </a:moveTo>
                  <a:lnTo>
                    <a:pt x="15684" y="178841"/>
                  </a:lnTo>
                  <a:lnTo>
                    <a:pt x="34429" y="145453"/>
                  </a:lnTo>
                  <a:lnTo>
                    <a:pt x="59677" y="114541"/>
                  </a:lnTo>
                  <a:lnTo>
                    <a:pt x="90855" y="86487"/>
                  </a:lnTo>
                  <a:lnTo>
                    <a:pt x="127393" y="61683"/>
                  </a:lnTo>
                  <a:lnTo>
                    <a:pt x="168706" y="40513"/>
                  </a:lnTo>
                  <a:lnTo>
                    <a:pt x="214236" y="23368"/>
                  </a:lnTo>
                  <a:lnTo>
                    <a:pt x="263398" y="10642"/>
                  </a:lnTo>
                  <a:lnTo>
                    <a:pt x="315620" y="2730"/>
                  </a:lnTo>
                  <a:lnTo>
                    <a:pt x="370332" y="0"/>
                  </a:lnTo>
                  <a:lnTo>
                    <a:pt x="425043" y="2730"/>
                  </a:lnTo>
                  <a:lnTo>
                    <a:pt x="477266" y="10642"/>
                  </a:lnTo>
                  <a:lnTo>
                    <a:pt x="526427" y="23368"/>
                  </a:lnTo>
                  <a:lnTo>
                    <a:pt x="571957" y="40513"/>
                  </a:lnTo>
                  <a:lnTo>
                    <a:pt x="613270" y="61683"/>
                  </a:lnTo>
                  <a:lnTo>
                    <a:pt x="649808" y="86487"/>
                  </a:lnTo>
                  <a:lnTo>
                    <a:pt x="680986" y="114541"/>
                  </a:lnTo>
                  <a:lnTo>
                    <a:pt x="706234" y="145453"/>
                  </a:lnTo>
                  <a:lnTo>
                    <a:pt x="724979" y="178841"/>
                  </a:lnTo>
                  <a:lnTo>
                    <a:pt x="740664" y="251460"/>
                  </a:lnTo>
                  <a:lnTo>
                    <a:pt x="736650" y="288620"/>
                  </a:lnTo>
                  <a:lnTo>
                    <a:pt x="706234" y="357466"/>
                  </a:lnTo>
                  <a:lnTo>
                    <a:pt x="680986" y="388378"/>
                  </a:lnTo>
                  <a:lnTo>
                    <a:pt x="649808" y="416433"/>
                  </a:lnTo>
                  <a:lnTo>
                    <a:pt x="613270" y="441236"/>
                  </a:lnTo>
                  <a:lnTo>
                    <a:pt x="571957" y="462407"/>
                  </a:lnTo>
                  <a:lnTo>
                    <a:pt x="526427" y="479552"/>
                  </a:lnTo>
                  <a:lnTo>
                    <a:pt x="477266" y="492277"/>
                  </a:lnTo>
                  <a:lnTo>
                    <a:pt x="425043" y="500189"/>
                  </a:lnTo>
                  <a:lnTo>
                    <a:pt x="370332" y="502920"/>
                  </a:lnTo>
                  <a:lnTo>
                    <a:pt x="315620" y="500189"/>
                  </a:lnTo>
                  <a:lnTo>
                    <a:pt x="263398" y="492277"/>
                  </a:lnTo>
                  <a:lnTo>
                    <a:pt x="214236" y="479552"/>
                  </a:lnTo>
                  <a:lnTo>
                    <a:pt x="168706" y="462407"/>
                  </a:lnTo>
                  <a:lnTo>
                    <a:pt x="127393" y="441236"/>
                  </a:lnTo>
                  <a:lnTo>
                    <a:pt x="90855" y="416433"/>
                  </a:lnTo>
                  <a:lnTo>
                    <a:pt x="59677" y="388378"/>
                  </a:lnTo>
                  <a:lnTo>
                    <a:pt x="34429" y="357466"/>
                  </a:lnTo>
                  <a:lnTo>
                    <a:pt x="15684" y="324078"/>
                  </a:lnTo>
                  <a:lnTo>
                    <a:pt x="0" y="251460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1663" y="245186"/>
            <a:ext cx="42640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Applicant</a:t>
            </a:r>
            <a:r>
              <a:rPr dirty="0" spc="-155"/>
              <a:t> </a:t>
            </a:r>
            <a:r>
              <a:rPr dirty="0" spc="-10"/>
              <a:t>Submission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4750308" y="361188"/>
            <a:ext cx="5720080" cy="585470"/>
          </a:xfrm>
          <a:prstGeom prst="rect">
            <a:avLst/>
          </a:prstGeom>
          <a:solidFill>
            <a:srgbClr val="005170"/>
          </a:solidFill>
        </p:spPr>
        <p:txBody>
          <a:bodyPr wrap="square" lIns="0" tIns="26670" rIns="0" bIns="0" rtlCol="0" vert="horz">
            <a:spAutoFit/>
          </a:bodyPr>
          <a:lstStyle/>
          <a:p>
            <a:pPr marL="90805" marR="438784">
              <a:lnSpc>
                <a:spcPct val="105200"/>
              </a:lnSpc>
              <a:spcBef>
                <a:spcPts val="210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5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5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broker</a:t>
            </a:r>
            <a:r>
              <a:rPr dirty="0" sz="15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completes</a:t>
            </a:r>
            <a:r>
              <a:rPr dirty="0" sz="15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5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dirty="0" sz="15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5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behalf</a:t>
            </a:r>
            <a:r>
              <a:rPr dirty="0" sz="15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5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member,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5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attestation</a:t>
            </a:r>
            <a:r>
              <a:rPr dirty="0" sz="155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5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5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5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15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language.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7942" y="6391275"/>
            <a:ext cx="3304070" cy="466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152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</a:t>
            </a:r>
            <a:r>
              <a:rPr dirty="0" spc="-185"/>
              <a:t> </a:t>
            </a:r>
            <a:r>
              <a:rPr dirty="0" spc="-10"/>
              <a:t>Confirmation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108642" y="1270635"/>
            <a:ext cx="5514975" cy="4906645"/>
            <a:chOff x="3108642" y="1270635"/>
            <a:chExt cx="5514975" cy="490664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2170" y="1736483"/>
              <a:ext cx="4393774" cy="379469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13404" y="1275397"/>
              <a:ext cx="5505450" cy="4897120"/>
            </a:xfrm>
            <a:custGeom>
              <a:avLst/>
              <a:gdLst/>
              <a:ahLst/>
              <a:cxnLst/>
              <a:rect l="l" t="t" r="r" b="b"/>
              <a:pathLst>
                <a:path w="5505450" h="4897120">
                  <a:moveTo>
                    <a:pt x="0" y="4896993"/>
                  </a:moveTo>
                  <a:lnTo>
                    <a:pt x="5505069" y="4896993"/>
                  </a:lnTo>
                  <a:lnTo>
                    <a:pt x="5505069" y="0"/>
                  </a:lnTo>
                  <a:lnTo>
                    <a:pt x="0" y="0"/>
                  </a:lnTo>
                  <a:lnTo>
                    <a:pt x="0" y="48969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5175" y="1545336"/>
            <a:ext cx="11927205" cy="5313045"/>
            <a:chOff x="265175" y="1545336"/>
            <a:chExt cx="11927205" cy="53130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1545336"/>
              <a:ext cx="10522456" cy="50863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3" y="1586484"/>
              <a:ext cx="10387582" cy="49514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1561" y="1581721"/>
              <a:ext cx="10397490" cy="4961255"/>
            </a:xfrm>
            <a:custGeom>
              <a:avLst/>
              <a:gdLst/>
              <a:ahLst/>
              <a:cxnLst/>
              <a:rect l="l" t="t" r="r" b="b"/>
              <a:pathLst>
                <a:path w="10397490" h="4961255">
                  <a:moveTo>
                    <a:pt x="0" y="4961001"/>
                  </a:moveTo>
                  <a:lnTo>
                    <a:pt x="10397109" y="4961001"/>
                  </a:lnTo>
                  <a:lnTo>
                    <a:pt x="10397109" y="0"/>
                  </a:lnTo>
                  <a:lnTo>
                    <a:pt x="0" y="0"/>
                  </a:lnTo>
                  <a:lnTo>
                    <a:pt x="0" y="49610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24192" y="2402586"/>
              <a:ext cx="960119" cy="283845"/>
            </a:xfrm>
            <a:custGeom>
              <a:avLst/>
              <a:gdLst/>
              <a:ahLst/>
              <a:cxnLst/>
              <a:rect l="l" t="t" r="r" b="b"/>
              <a:pathLst>
                <a:path w="960120" h="283844">
                  <a:moveTo>
                    <a:pt x="0" y="141732"/>
                  </a:moveTo>
                  <a:lnTo>
                    <a:pt x="20320" y="100812"/>
                  </a:lnTo>
                  <a:lnTo>
                    <a:pt x="77330" y="64579"/>
                  </a:lnTo>
                  <a:lnTo>
                    <a:pt x="117729" y="48768"/>
                  </a:lnTo>
                  <a:lnTo>
                    <a:pt x="165087" y="34785"/>
                  </a:lnTo>
                  <a:lnTo>
                    <a:pt x="218643" y="22847"/>
                  </a:lnTo>
                  <a:lnTo>
                    <a:pt x="277660" y="13182"/>
                  </a:lnTo>
                  <a:lnTo>
                    <a:pt x="341401" y="6007"/>
                  </a:lnTo>
                  <a:lnTo>
                    <a:pt x="409105" y="1536"/>
                  </a:lnTo>
                  <a:lnTo>
                    <a:pt x="480059" y="0"/>
                  </a:lnTo>
                  <a:lnTo>
                    <a:pt x="551014" y="1536"/>
                  </a:lnTo>
                  <a:lnTo>
                    <a:pt x="618718" y="6007"/>
                  </a:lnTo>
                  <a:lnTo>
                    <a:pt x="682459" y="13182"/>
                  </a:lnTo>
                  <a:lnTo>
                    <a:pt x="741476" y="22847"/>
                  </a:lnTo>
                  <a:lnTo>
                    <a:pt x="795032" y="34785"/>
                  </a:lnTo>
                  <a:lnTo>
                    <a:pt x="842378" y="48768"/>
                  </a:lnTo>
                  <a:lnTo>
                    <a:pt x="882789" y="64579"/>
                  </a:lnTo>
                  <a:lnTo>
                    <a:pt x="939800" y="100812"/>
                  </a:lnTo>
                  <a:lnTo>
                    <a:pt x="960119" y="141732"/>
                  </a:lnTo>
                  <a:lnTo>
                    <a:pt x="954913" y="162661"/>
                  </a:lnTo>
                  <a:lnTo>
                    <a:pt x="915504" y="201460"/>
                  </a:lnTo>
                  <a:lnTo>
                    <a:pt x="842378" y="234696"/>
                  </a:lnTo>
                  <a:lnTo>
                    <a:pt x="795032" y="248691"/>
                  </a:lnTo>
                  <a:lnTo>
                    <a:pt x="741476" y="260616"/>
                  </a:lnTo>
                  <a:lnTo>
                    <a:pt x="682459" y="270281"/>
                  </a:lnTo>
                  <a:lnTo>
                    <a:pt x="618718" y="277456"/>
                  </a:lnTo>
                  <a:lnTo>
                    <a:pt x="551014" y="281927"/>
                  </a:lnTo>
                  <a:lnTo>
                    <a:pt x="480059" y="283464"/>
                  </a:lnTo>
                  <a:lnTo>
                    <a:pt x="409105" y="281927"/>
                  </a:lnTo>
                  <a:lnTo>
                    <a:pt x="341401" y="277456"/>
                  </a:lnTo>
                  <a:lnTo>
                    <a:pt x="277660" y="270281"/>
                  </a:lnTo>
                  <a:lnTo>
                    <a:pt x="218643" y="260616"/>
                  </a:lnTo>
                  <a:lnTo>
                    <a:pt x="165087" y="248691"/>
                  </a:lnTo>
                  <a:lnTo>
                    <a:pt x="117729" y="234696"/>
                  </a:lnTo>
                  <a:lnTo>
                    <a:pt x="77330" y="218884"/>
                  </a:lnTo>
                  <a:lnTo>
                    <a:pt x="20320" y="182651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605519" y="2402586"/>
              <a:ext cx="855344" cy="283845"/>
            </a:xfrm>
            <a:custGeom>
              <a:avLst/>
              <a:gdLst/>
              <a:ahLst/>
              <a:cxnLst/>
              <a:rect l="l" t="t" r="r" b="b"/>
              <a:pathLst>
                <a:path w="855345" h="283844">
                  <a:moveTo>
                    <a:pt x="0" y="141732"/>
                  </a:moveTo>
                  <a:lnTo>
                    <a:pt x="21793" y="96951"/>
                  </a:lnTo>
                  <a:lnTo>
                    <a:pt x="82473" y="58051"/>
                  </a:lnTo>
                  <a:lnTo>
                    <a:pt x="125209" y="41529"/>
                  </a:lnTo>
                  <a:lnTo>
                    <a:pt x="175018" y="27355"/>
                  </a:lnTo>
                  <a:lnTo>
                    <a:pt x="231025" y="15824"/>
                  </a:lnTo>
                  <a:lnTo>
                    <a:pt x="292366" y="7226"/>
                  </a:lnTo>
                  <a:lnTo>
                    <a:pt x="358140" y="1854"/>
                  </a:lnTo>
                  <a:lnTo>
                    <a:pt x="427481" y="0"/>
                  </a:lnTo>
                  <a:lnTo>
                    <a:pt x="496823" y="1854"/>
                  </a:lnTo>
                  <a:lnTo>
                    <a:pt x="562597" y="7226"/>
                  </a:lnTo>
                  <a:lnTo>
                    <a:pt x="623938" y="15824"/>
                  </a:lnTo>
                  <a:lnTo>
                    <a:pt x="679945" y="27355"/>
                  </a:lnTo>
                  <a:lnTo>
                    <a:pt x="729754" y="41529"/>
                  </a:lnTo>
                  <a:lnTo>
                    <a:pt x="772490" y="58051"/>
                  </a:lnTo>
                  <a:lnTo>
                    <a:pt x="807250" y="76619"/>
                  </a:lnTo>
                  <a:lnTo>
                    <a:pt x="849376" y="118757"/>
                  </a:lnTo>
                  <a:lnTo>
                    <a:pt x="854963" y="141732"/>
                  </a:lnTo>
                  <a:lnTo>
                    <a:pt x="849376" y="164706"/>
                  </a:lnTo>
                  <a:lnTo>
                    <a:pt x="807250" y="206844"/>
                  </a:lnTo>
                  <a:lnTo>
                    <a:pt x="772490" y="225412"/>
                  </a:lnTo>
                  <a:lnTo>
                    <a:pt x="729754" y="241935"/>
                  </a:lnTo>
                  <a:lnTo>
                    <a:pt x="679945" y="256108"/>
                  </a:lnTo>
                  <a:lnTo>
                    <a:pt x="623938" y="267639"/>
                  </a:lnTo>
                  <a:lnTo>
                    <a:pt x="562597" y="276237"/>
                  </a:lnTo>
                  <a:lnTo>
                    <a:pt x="496823" y="281609"/>
                  </a:lnTo>
                  <a:lnTo>
                    <a:pt x="427481" y="283464"/>
                  </a:lnTo>
                  <a:lnTo>
                    <a:pt x="358140" y="281609"/>
                  </a:lnTo>
                  <a:lnTo>
                    <a:pt x="292366" y="276237"/>
                  </a:lnTo>
                  <a:lnTo>
                    <a:pt x="231025" y="267639"/>
                  </a:lnTo>
                  <a:lnTo>
                    <a:pt x="175018" y="256108"/>
                  </a:lnTo>
                  <a:lnTo>
                    <a:pt x="125209" y="241935"/>
                  </a:lnTo>
                  <a:lnTo>
                    <a:pt x="82473" y="225412"/>
                  </a:lnTo>
                  <a:lnTo>
                    <a:pt x="47713" y="206844"/>
                  </a:lnTo>
                  <a:lnTo>
                    <a:pt x="5600" y="164706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6383" y="244551"/>
            <a:ext cx="658240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Monitoring</a:t>
            </a:r>
            <a:r>
              <a:rPr dirty="0" spc="-204"/>
              <a:t> </a:t>
            </a:r>
            <a:r>
              <a:rPr dirty="0"/>
              <a:t>completed</a:t>
            </a:r>
            <a:r>
              <a:rPr dirty="0" spc="-125"/>
              <a:t> </a:t>
            </a:r>
            <a:r>
              <a:rPr dirty="0"/>
              <a:t>health</a:t>
            </a:r>
            <a:r>
              <a:rPr dirty="0" spc="-110"/>
              <a:t> </a:t>
            </a:r>
            <a:r>
              <a:rPr dirty="0" spc="-20"/>
              <a:t>apps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386383" y="633826"/>
            <a:ext cx="8807450" cy="887094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650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Monitor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status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apps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with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Eligible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Apps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Complete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columns.</a:t>
            </a:r>
            <a:endParaRPr sz="1550">
              <a:latin typeface="Arial"/>
              <a:cs typeface="Arial"/>
            </a:endParaRPr>
          </a:p>
          <a:p>
            <a:pPr marL="299720" marR="5080" indent="-287655">
              <a:lnSpc>
                <a:spcPct val="105200"/>
              </a:lnSpc>
              <a:spcBef>
                <a:spcPts val="455"/>
              </a:spcBef>
              <a:buChar char="•"/>
              <a:tabLst>
                <a:tab pos="299720" algn="l"/>
              </a:tabLst>
            </a:pP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view specific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employees</a:t>
            </a:r>
            <a:r>
              <a:rPr dirty="0" sz="1550" spc="1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who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have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completed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apps,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click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number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under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“Apps Complete.”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505" y="374980"/>
            <a:ext cx="63334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Submitting</a:t>
            </a:r>
            <a:r>
              <a:rPr dirty="0" spc="-225"/>
              <a:t> </a:t>
            </a:r>
            <a:r>
              <a:rPr dirty="0"/>
              <a:t>Apps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10"/>
              <a:t>Underwriting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381" y="2656296"/>
            <a:ext cx="7550784" cy="1182370"/>
            <a:chOff x="818381" y="2656296"/>
            <a:chExt cx="7550784" cy="11823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1" y="2656296"/>
              <a:ext cx="7550664" cy="11819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8" y="2679192"/>
              <a:ext cx="7452358" cy="10835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36485" y="2674493"/>
              <a:ext cx="7461884" cy="1093470"/>
            </a:xfrm>
            <a:custGeom>
              <a:avLst/>
              <a:gdLst/>
              <a:ahLst/>
              <a:cxnLst/>
              <a:rect l="l" t="t" r="r" b="b"/>
              <a:pathLst>
                <a:path w="7461884" h="1093470">
                  <a:moveTo>
                    <a:pt x="0" y="1093088"/>
                  </a:moveTo>
                  <a:lnTo>
                    <a:pt x="7461884" y="1093088"/>
                  </a:lnTo>
                  <a:lnTo>
                    <a:pt x="7461884" y="0"/>
                  </a:lnTo>
                  <a:lnTo>
                    <a:pt x="0" y="0"/>
                  </a:lnTo>
                  <a:lnTo>
                    <a:pt x="0" y="1093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621274" y="3083812"/>
              <a:ext cx="955675" cy="283845"/>
            </a:xfrm>
            <a:custGeom>
              <a:avLst/>
              <a:gdLst/>
              <a:ahLst/>
              <a:cxnLst/>
              <a:rect l="l" t="t" r="r" b="b"/>
              <a:pathLst>
                <a:path w="955675" h="283845">
                  <a:moveTo>
                    <a:pt x="0" y="141732"/>
                  </a:moveTo>
                  <a:lnTo>
                    <a:pt x="20218" y="100812"/>
                  </a:lnTo>
                  <a:lnTo>
                    <a:pt x="76962" y="64579"/>
                  </a:lnTo>
                  <a:lnTo>
                    <a:pt x="117170" y="48768"/>
                  </a:lnTo>
                  <a:lnTo>
                    <a:pt x="164299" y="34772"/>
                  </a:lnTo>
                  <a:lnTo>
                    <a:pt x="217601" y="22847"/>
                  </a:lnTo>
                  <a:lnTo>
                    <a:pt x="276339" y="13182"/>
                  </a:lnTo>
                  <a:lnTo>
                    <a:pt x="339775" y="6007"/>
                  </a:lnTo>
                  <a:lnTo>
                    <a:pt x="407162" y="1536"/>
                  </a:lnTo>
                  <a:lnTo>
                    <a:pt x="477773" y="0"/>
                  </a:lnTo>
                  <a:lnTo>
                    <a:pt x="548386" y="1536"/>
                  </a:lnTo>
                  <a:lnTo>
                    <a:pt x="615772" y="6007"/>
                  </a:lnTo>
                  <a:lnTo>
                    <a:pt x="679208" y="13182"/>
                  </a:lnTo>
                  <a:lnTo>
                    <a:pt x="737946" y="22847"/>
                  </a:lnTo>
                  <a:lnTo>
                    <a:pt x="791248" y="34772"/>
                  </a:lnTo>
                  <a:lnTo>
                    <a:pt x="838365" y="48768"/>
                  </a:lnTo>
                  <a:lnTo>
                    <a:pt x="878586" y="64579"/>
                  </a:lnTo>
                  <a:lnTo>
                    <a:pt x="935316" y="100812"/>
                  </a:lnTo>
                  <a:lnTo>
                    <a:pt x="955547" y="141732"/>
                  </a:lnTo>
                  <a:lnTo>
                    <a:pt x="950366" y="162661"/>
                  </a:lnTo>
                  <a:lnTo>
                    <a:pt x="911148" y="201460"/>
                  </a:lnTo>
                  <a:lnTo>
                    <a:pt x="838365" y="234696"/>
                  </a:lnTo>
                  <a:lnTo>
                    <a:pt x="791248" y="248678"/>
                  </a:lnTo>
                  <a:lnTo>
                    <a:pt x="737946" y="260616"/>
                  </a:lnTo>
                  <a:lnTo>
                    <a:pt x="679208" y="270281"/>
                  </a:lnTo>
                  <a:lnTo>
                    <a:pt x="615772" y="277456"/>
                  </a:lnTo>
                  <a:lnTo>
                    <a:pt x="548386" y="281927"/>
                  </a:lnTo>
                  <a:lnTo>
                    <a:pt x="477773" y="283464"/>
                  </a:lnTo>
                  <a:lnTo>
                    <a:pt x="407162" y="281927"/>
                  </a:lnTo>
                  <a:lnTo>
                    <a:pt x="339775" y="277456"/>
                  </a:lnTo>
                  <a:lnTo>
                    <a:pt x="276339" y="270281"/>
                  </a:lnTo>
                  <a:lnTo>
                    <a:pt x="217601" y="260616"/>
                  </a:lnTo>
                  <a:lnTo>
                    <a:pt x="164299" y="248678"/>
                  </a:lnTo>
                  <a:lnTo>
                    <a:pt x="117170" y="234696"/>
                  </a:lnTo>
                  <a:lnTo>
                    <a:pt x="76962" y="218884"/>
                  </a:lnTo>
                  <a:lnTo>
                    <a:pt x="20218" y="182651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95977" y="3083812"/>
              <a:ext cx="960119" cy="283845"/>
            </a:xfrm>
            <a:custGeom>
              <a:avLst/>
              <a:gdLst/>
              <a:ahLst/>
              <a:cxnLst/>
              <a:rect l="l" t="t" r="r" b="b"/>
              <a:pathLst>
                <a:path w="960120" h="283845">
                  <a:moveTo>
                    <a:pt x="0" y="141732"/>
                  </a:moveTo>
                  <a:lnTo>
                    <a:pt x="20320" y="100812"/>
                  </a:lnTo>
                  <a:lnTo>
                    <a:pt x="77330" y="64579"/>
                  </a:lnTo>
                  <a:lnTo>
                    <a:pt x="117729" y="48768"/>
                  </a:lnTo>
                  <a:lnTo>
                    <a:pt x="165087" y="34772"/>
                  </a:lnTo>
                  <a:lnTo>
                    <a:pt x="218643" y="22847"/>
                  </a:lnTo>
                  <a:lnTo>
                    <a:pt x="277660" y="13182"/>
                  </a:lnTo>
                  <a:lnTo>
                    <a:pt x="341401" y="6007"/>
                  </a:lnTo>
                  <a:lnTo>
                    <a:pt x="409105" y="1536"/>
                  </a:lnTo>
                  <a:lnTo>
                    <a:pt x="480059" y="0"/>
                  </a:lnTo>
                  <a:lnTo>
                    <a:pt x="551014" y="1536"/>
                  </a:lnTo>
                  <a:lnTo>
                    <a:pt x="618718" y="6007"/>
                  </a:lnTo>
                  <a:lnTo>
                    <a:pt x="682459" y="13182"/>
                  </a:lnTo>
                  <a:lnTo>
                    <a:pt x="741476" y="22847"/>
                  </a:lnTo>
                  <a:lnTo>
                    <a:pt x="795032" y="34772"/>
                  </a:lnTo>
                  <a:lnTo>
                    <a:pt x="842378" y="48768"/>
                  </a:lnTo>
                  <a:lnTo>
                    <a:pt x="882789" y="64579"/>
                  </a:lnTo>
                  <a:lnTo>
                    <a:pt x="939800" y="100812"/>
                  </a:lnTo>
                  <a:lnTo>
                    <a:pt x="960119" y="141732"/>
                  </a:lnTo>
                  <a:lnTo>
                    <a:pt x="954913" y="162661"/>
                  </a:lnTo>
                  <a:lnTo>
                    <a:pt x="915504" y="201460"/>
                  </a:lnTo>
                  <a:lnTo>
                    <a:pt x="842378" y="234696"/>
                  </a:lnTo>
                  <a:lnTo>
                    <a:pt x="795032" y="248678"/>
                  </a:lnTo>
                  <a:lnTo>
                    <a:pt x="741476" y="260616"/>
                  </a:lnTo>
                  <a:lnTo>
                    <a:pt x="682459" y="270281"/>
                  </a:lnTo>
                  <a:lnTo>
                    <a:pt x="618718" y="277456"/>
                  </a:lnTo>
                  <a:lnTo>
                    <a:pt x="551014" y="281927"/>
                  </a:lnTo>
                  <a:lnTo>
                    <a:pt x="480059" y="283464"/>
                  </a:lnTo>
                  <a:lnTo>
                    <a:pt x="409105" y="281927"/>
                  </a:lnTo>
                  <a:lnTo>
                    <a:pt x="341401" y="277456"/>
                  </a:lnTo>
                  <a:lnTo>
                    <a:pt x="277660" y="270281"/>
                  </a:lnTo>
                  <a:lnTo>
                    <a:pt x="218643" y="260616"/>
                  </a:lnTo>
                  <a:lnTo>
                    <a:pt x="165087" y="248678"/>
                  </a:lnTo>
                  <a:lnTo>
                    <a:pt x="117729" y="234696"/>
                  </a:lnTo>
                  <a:lnTo>
                    <a:pt x="77330" y="218884"/>
                  </a:lnTo>
                  <a:lnTo>
                    <a:pt x="20320" y="182651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38505" y="933846"/>
            <a:ext cx="10665460" cy="67500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7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Once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“eligible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employee”</a:t>
            </a:r>
            <a:r>
              <a:rPr dirty="0" sz="1550" spc="1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count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matches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“apps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complete,”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apps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need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submitted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Underwriting.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Click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name,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go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Health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Application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tab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click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“Submit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UW.”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31722" y="4507610"/>
            <a:ext cx="7813675" cy="1504950"/>
            <a:chOff x="831722" y="4507610"/>
            <a:chExt cx="7813675" cy="150495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969" y="4550067"/>
              <a:ext cx="7479919" cy="143238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36485" y="4512373"/>
              <a:ext cx="7663180" cy="1495425"/>
            </a:xfrm>
            <a:custGeom>
              <a:avLst/>
              <a:gdLst/>
              <a:ahLst/>
              <a:cxnLst/>
              <a:rect l="l" t="t" r="r" b="b"/>
              <a:pathLst>
                <a:path w="7663180" h="1495425">
                  <a:moveTo>
                    <a:pt x="0" y="1495425"/>
                  </a:moveTo>
                  <a:lnTo>
                    <a:pt x="7663053" y="1495425"/>
                  </a:lnTo>
                  <a:lnTo>
                    <a:pt x="7663053" y="0"/>
                  </a:lnTo>
                  <a:lnTo>
                    <a:pt x="0" y="0"/>
                  </a:lnTo>
                  <a:lnTo>
                    <a:pt x="0" y="14954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919720" y="5593840"/>
              <a:ext cx="1719580" cy="411480"/>
            </a:xfrm>
            <a:custGeom>
              <a:avLst/>
              <a:gdLst/>
              <a:ahLst/>
              <a:cxnLst/>
              <a:rect l="l" t="t" r="r" b="b"/>
              <a:pathLst>
                <a:path w="1719579" h="411479">
                  <a:moveTo>
                    <a:pt x="0" y="205739"/>
                  </a:moveTo>
                  <a:lnTo>
                    <a:pt x="27622" y="153796"/>
                  </a:lnTo>
                  <a:lnTo>
                    <a:pt x="74574" y="121792"/>
                  </a:lnTo>
                  <a:lnTo>
                    <a:pt x="141947" y="92443"/>
                  </a:lnTo>
                  <a:lnTo>
                    <a:pt x="182651" y="78917"/>
                  </a:lnTo>
                  <a:lnTo>
                    <a:pt x="227685" y="66255"/>
                  </a:lnTo>
                  <a:lnTo>
                    <a:pt x="276796" y="54495"/>
                  </a:lnTo>
                  <a:lnTo>
                    <a:pt x="329717" y="43713"/>
                  </a:lnTo>
                  <a:lnTo>
                    <a:pt x="386194" y="33972"/>
                  </a:lnTo>
                  <a:lnTo>
                    <a:pt x="445985" y="25336"/>
                  </a:lnTo>
                  <a:lnTo>
                    <a:pt x="508812" y="17843"/>
                  </a:lnTo>
                  <a:lnTo>
                    <a:pt x="574421" y="11582"/>
                  </a:lnTo>
                  <a:lnTo>
                    <a:pt x="642556" y="6616"/>
                  </a:lnTo>
                  <a:lnTo>
                    <a:pt x="712952" y="2984"/>
                  </a:lnTo>
                  <a:lnTo>
                    <a:pt x="785368" y="749"/>
                  </a:lnTo>
                  <a:lnTo>
                    <a:pt x="859536" y="0"/>
                  </a:lnTo>
                  <a:lnTo>
                    <a:pt x="933704" y="749"/>
                  </a:lnTo>
                  <a:lnTo>
                    <a:pt x="1006119" y="2984"/>
                  </a:lnTo>
                  <a:lnTo>
                    <a:pt x="1076515" y="6616"/>
                  </a:lnTo>
                  <a:lnTo>
                    <a:pt x="1144651" y="11582"/>
                  </a:lnTo>
                  <a:lnTo>
                    <a:pt x="1210259" y="17843"/>
                  </a:lnTo>
                  <a:lnTo>
                    <a:pt x="1273086" y="25336"/>
                  </a:lnTo>
                  <a:lnTo>
                    <a:pt x="1332877" y="33972"/>
                  </a:lnTo>
                  <a:lnTo>
                    <a:pt x="1389354" y="43713"/>
                  </a:lnTo>
                  <a:lnTo>
                    <a:pt x="1442275" y="54495"/>
                  </a:lnTo>
                  <a:lnTo>
                    <a:pt x="1491386" y="66255"/>
                  </a:lnTo>
                  <a:lnTo>
                    <a:pt x="1536420" y="78917"/>
                  </a:lnTo>
                  <a:lnTo>
                    <a:pt x="1577124" y="92443"/>
                  </a:lnTo>
                  <a:lnTo>
                    <a:pt x="1613230" y="106756"/>
                  </a:lnTo>
                  <a:lnTo>
                    <a:pt x="1670659" y="137490"/>
                  </a:lnTo>
                  <a:lnTo>
                    <a:pt x="1706626" y="170649"/>
                  </a:lnTo>
                  <a:lnTo>
                    <a:pt x="1719072" y="205739"/>
                  </a:lnTo>
                  <a:lnTo>
                    <a:pt x="1715922" y="223494"/>
                  </a:lnTo>
                  <a:lnTo>
                    <a:pt x="1691449" y="257670"/>
                  </a:lnTo>
                  <a:lnTo>
                    <a:pt x="1644497" y="289686"/>
                  </a:lnTo>
                  <a:lnTo>
                    <a:pt x="1577124" y="319036"/>
                  </a:lnTo>
                  <a:lnTo>
                    <a:pt x="1536420" y="332562"/>
                  </a:lnTo>
                  <a:lnTo>
                    <a:pt x="1491386" y="345224"/>
                  </a:lnTo>
                  <a:lnTo>
                    <a:pt x="1442275" y="356984"/>
                  </a:lnTo>
                  <a:lnTo>
                    <a:pt x="1389354" y="367753"/>
                  </a:lnTo>
                  <a:lnTo>
                    <a:pt x="1332877" y="377507"/>
                  </a:lnTo>
                  <a:lnTo>
                    <a:pt x="1273086" y="386143"/>
                  </a:lnTo>
                  <a:lnTo>
                    <a:pt x="1210259" y="393623"/>
                  </a:lnTo>
                  <a:lnTo>
                    <a:pt x="1144651" y="399897"/>
                  </a:lnTo>
                  <a:lnTo>
                    <a:pt x="1076515" y="404863"/>
                  </a:lnTo>
                  <a:lnTo>
                    <a:pt x="1006119" y="408495"/>
                  </a:lnTo>
                  <a:lnTo>
                    <a:pt x="933704" y="410730"/>
                  </a:lnTo>
                  <a:lnTo>
                    <a:pt x="859536" y="411479"/>
                  </a:lnTo>
                  <a:lnTo>
                    <a:pt x="785368" y="410730"/>
                  </a:lnTo>
                  <a:lnTo>
                    <a:pt x="712952" y="408495"/>
                  </a:lnTo>
                  <a:lnTo>
                    <a:pt x="642556" y="404863"/>
                  </a:lnTo>
                  <a:lnTo>
                    <a:pt x="574421" y="399897"/>
                  </a:lnTo>
                  <a:lnTo>
                    <a:pt x="508812" y="393623"/>
                  </a:lnTo>
                  <a:lnTo>
                    <a:pt x="445985" y="386143"/>
                  </a:lnTo>
                  <a:lnTo>
                    <a:pt x="386194" y="377507"/>
                  </a:lnTo>
                  <a:lnTo>
                    <a:pt x="329717" y="367753"/>
                  </a:lnTo>
                  <a:lnTo>
                    <a:pt x="276796" y="356984"/>
                  </a:lnTo>
                  <a:lnTo>
                    <a:pt x="227685" y="345224"/>
                  </a:lnTo>
                  <a:lnTo>
                    <a:pt x="182651" y="332562"/>
                  </a:lnTo>
                  <a:lnTo>
                    <a:pt x="141947" y="319036"/>
                  </a:lnTo>
                  <a:lnTo>
                    <a:pt x="105841" y="304723"/>
                  </a:lnTo>
                  <a:lnTo>
                    <a:pt x="48412" y="273989"/>
                  </a:lnTo>
                  <a:lnTo>
                    <a:pt x="12446" y="240830"/>
                  </a:lnTo>
                  <a:lnTo>
                    <a:pt x="0" y="205739"/>
                  </a:lnTo>
                  <a:close/>
                </a:path>
              </a:pathLst>
            </a:custGeom>
            <a:ln w="126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5750" y="2599512"/>
            <a:ext cx="4765675" cy="1849755"/>
          </a:xfrm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12700" marR="5080">
              <a:lnSpc>
                <a:spcPts val="6800"/>
              </a:lnSpc>
              <a:spcBef>
                <a:spcPts val="960"/>
              </a:spcBef>
            </a:pPr>
            <a:r>
              <a:rPr dirty="0" sz="6300" spc="-20">
                <a:solidFill>
                  <a:srgbClr val="FFFFFF"/>
                </a:solidFill>
              </a:rPr>
              <a:t>Establishing </a:t>
            </a:r>
            <a:r>
              <a:rPr dirty="0" sz="6300" spc="-10">
                <a:solidFill>
                  <a:srgbClr val="FFFFFF"/>
                </a:solidFill>
              </a:rPr>
              <a:t>Access</a:t>
            </a:r>
            <a:endParaRPr sz="6300"/>
          </a:p>
        </p:txBody>
      </p:sp>
      <p:sp>
        <p:nvSpPr>
          <p:cNvPr id="3" name="object 3" descr=""/>
          <p:cNvSpPr/>
          <p:nvPr/>
        </p:nvSpPr>
        <p:spPr>
          <a:xfrm>
            <a:off x="2283715" y="2144522"/>
            <a:ext cx="1031240" cy="2356485"/>
          </a:xfrm>
          <a:custGeom>
            <a:avLst/>
            <a:gdLst/>
            <a:ahLst/>
            <a:cxnLst/>
            <a:rect l="l" t="t" r="r" b="b"/>
            <a:pathLst>
              <a:path w="1031239" h="2356485">
                <a:moveTo>
                  <a:pt x="1030732" y="0"/>
                </a:moveTo>
                <a:lnTo>
                  <a:pt x="665860" y="0"/>
                </a:lnTo>
                <a:lnTo>
                  <a:pt x="649173" y="42367"/>
                </a:lnTo>
                <a:lnTo>
                  <a:pt x="629907" y="83667"/>
                </a:lnTo>
                <a:lnTo>
                  <a:pt x="608050" y="123888"/>
                </a:lnTo>
                <a:lnTo>
                  <a:pt x="583603" y="163055"/>
                </a:lnTo>
                <a:lnTo>
                  <a:pt x="556577" y="201129"/>
                </a:lnTo>
                <a:lnTo>
                  <a:pt x="526948" y="238150"/>
                </a:lnTo>
                <a:lnTo>
                  <a:pt x="494741" y="274078"/>
                </a:lnTo>
                <a:lnTo>
                  <a:pt x="459930" y="308940"/>
                </a:lnTo>
                <a:lnTo>
                  <a:pt x="422528" y="342709"/>
                </a:lnTo>
                <a:lnTo>
                  <a:pt x="382523" y="375412"/>
                </a:lnTo>
                <a:lnTo>
                  <a:pt x="337007" y="409867"/>
                </a:lnTo>
                <a:lnTo>
                  <a:pt x="292252" y="441782"/>
                </a:lnTo>
                <a:lnTo>
                  <a:pt x="248246" y="471157"/>
                </a:lnTo>
                <a:lnTo>
                  <a:pt x="204990" y="497992"/>
                </a:lnTo>
                <a:lnTo>
                  <a:pt x="162483" y="522262"/>
                </a:lnTo>
                <a:lnTo>
                  <a:pt x="120738" y="543991"/>
                </a:lnTo>
                <a:lnTo>
                  <a:pt x="79730" y="563168"/>
                </a:lnTo>
                <a:lnTo>
                  <a:pt x="39496" y="579793"/>
                </a:lnTo>
                <a:lnTo>
                  <a:pt x="0" y="593852"/>
                </a:lnTo>
                <a:lnTo>
                  <a:pt x="0" y="1002030"/>
                </a:lnTo>
                <a:lnTo>
                  <a:pt x="50939" y="984326"/>
                </a:lnTo>
                <a:lnTo>
                  <a:pt x="100837" y="965200"/>
                </a:lnTo>
                <a:lnTo>
                  <a:pt x="149707" y="944664"/>
                </a:lnTo>
                <a:lnTo>
                  <a:pt x="197523" y="922705"/>
                </a:lnTo>
                <a:lnTo>
                  <a:pt x="244297" y="899325"/>
                </a:lnTo>
                <a:lnTo>
                  <a:pt x="290042" y="874534"/>
                </a:lnTo>
                <a:lnTo>
                  <a:pt x="334733" y="848309"/>
                </a:lnTo>
                <a:lnTo>
                  <a:pt x="378383" y="820674"/>
                </a:lnTo>
                <a:lnTo>
                  <a:pt x="420992" y="791616"/>
                </a:lnTo>
                <a:lnTo>
                  <a:pt x="462559" y="761136"/>
                </a:lnTo>
                <a:lnTo>
                  <a:pt x="503097" y="729234"/>
                </a:lnTo>
                <a:lnTo>
                  <a:pt x="542582" y="695909"/>
                </a:lnTo>
                <a:lnTo>
                  <a:pt x="581025" y="661162"/>
                </a:lnTo>
                <a:lnTo>
                  <a:pt x="581025" y="2356231"/>
                </a:lnTo>
                <a:lnTo>
                  <a:pt x="1030732" y="2356231"/>
                </a:lnTo>
                <a:lnTo>
                  <a:pt x="1030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3545" y="2802153"/>
            <a:ext cx="3036570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 spc="-10">
                <a:solidFill>
                  <a:srgbClr val="FFFFFF"/>
                </a:solidFill>
              </a:rPr>
              <a:t>Reports</a:t>
            </a:r>
            <a:endParaRPr sz="6300"/>
          </a:p>
        </p:txBody>
      </p:sp>
      <p:sp>
        <p:nvSpPr>
          <p:cNvPr id="3" name="object 3" descr=""/>
          <p:cNvSpPr/>
          <p:nvPr/>
        </p:nvSpPr>
        <p:spPr>
          <a:xfrm>
            <a:off x="2170046" y="2186176"/>
            <a:ext cx="1578610" cy="2354580"/>
          </a:xfrm>
          <a:custGeom>
            <a:avLst/>
            <a:gdLst/>
            <a:ahLst/>
            <a:cxnLst/>
            <a:rect l="l" t="t" r="r" b="b"/>
            <a:pathLst>
              <a:path w="1578610" h="2354579">
                <a:moveTo>
                  <a:pt x="1474215" y="0"/>
                </a:moveTo>
                <a:lnTo>
                  <a:pt x="284860" y="0"/>
                </a:lnTo>
                <a:lnTo>
                  <a:pt x="54355" y="1221359"/>
                </a:lnTo>
                <a:lnTo>
                  <a:pt x="419353" y="1274191"/>
                </a:lnTo>
                <a:lnTo>
                  <a:pt x="458406" y="1234008"/>
                </a:lnTo>
                <a:lnTo>
                  <a:pt x="498703" y="1199197"/>
                </a:lnTo>
                <a:lnTo>
                  <a:pt x="540245" y="1169758"/>
                </a:lnTo>
                <a:lnTo>
                  <a:pt x="583031" y="1145667"/>
                </a:lnTo>
                <a:lnTo>
                  <a:pt x="627062" y="1126934"/>
                </a:lnTo>
                <a:lnTo>
                  <a:pt x="672350" y="1113561"/>
                </a:lnTo>
                <a:lnTo>
                  <a:pt x="718896" y="1105547"/>
                </a:lnTo>
                <a:lnTo>
                  <a:pt x="766698" y="1102868"/>
                </a:lnTo>
                <a:lnTo>
                  <a:pt x="816825" y="1105877"/>
                </a:lnTo>
                <a:lnTo>
                  <a:pt x="863726" y="1114882"/>
                </a:lnTo>
                <a:lnTo>
                  <a:pt x="907364" y="1129906"/>
                </a:lnTo>
                <a:lnTo>
                  <a:pt x="947762" y="1150924"/>
                </a:lnTo>
                <a:lnTo>
                  <a:pt x="984910" y="1177937"/>
                </a:lnTo>
                <a:lnTo>
                  <a:pt x="1018793" y="1210945"/>
                </a:lnTo>
                <a:lnTo>
                  <a:pt x="1044473" y="1244015"/>
                </a:lnTo>
                <a:lnTo>
                  <a:pt x="1066215" y="1281493"/>
                </a:lnTo>
                <a:lnTo>
                  <a:pt x="1084021" y="1323390"/>
                </a:lnTo>
                <a:lnTo>
                  <a:pt x="1097876" y="1369695"/>
                </a:lnTo>
                <a:lnTo>
                  <a:pt x="1107770" y="1420406"/>
                </a:lnTo>
                <a:lnTo>
                  <a:pt x="1113713" y="1475524"/>
                </a:lnTo>
                <a:lnTo>
                  <a:pt x="1115694" y="1535049"/>
                </a:lnTo>
                <a:lnTo>
                  <a:pt x="1113701" y="1598536"/>
                </a:lnTo>
                <a:lnTo>
                  <a:pt x="1107706" y="1657286"/>
                </a:lnTo>
                <a:lnTo>
                  <a:pt x="1097737" y="1711286"/>
                </a:lnTo>
                <a:lnTo>
                  <a:pt x="1083767" y="1760562"/>
                </a:lnTo>
                <a:lnTo>
                  <a:pt x="1065834" y="1805101"/>
                </a:lnTo>
                <a:lnTo>
                  <a:pt x="1043914" y="1844903"/>
                </a:lnTo>
                <a:lnTo>
                  <a:pt x="1018031" y="1879981"/>
                </a:lnTo>
                <a:lnTo>
                  <a:pt x="984262" y="1914956"/>
                </a:lnTo>
                <a:lnTo>
                  <a:pt x="948093" y="1943569"/>
                </a:lnTo>
                <a:lnTo>
                  <a:pt x="909548" y="1965820"/>
                </a:lnTo>
                <a:lnTo>
                  <a:pt x="868591" y="1981708"/>
                </a:lnTo>
                <a:lnTo>
                  <a:pt x="825258" y="1991233"/>
                </a:lnTo>
                <a:lnTo>
                  <a:pt x="779525" y="1994408"/>
                </a:lnTo>
                <a:lnTo>
                  <a:pt x="731367" y="1990852"/>
                </a:lnTo>
                <a:lnTo>
                  <a:pt x="685507" y="1980209"/>
                </a:lnTo>
                <a:lnTo>
                  <a:pt x="641959" y="1962454"/>
                </a:lnTo>
                <a:lnTo>
                  <a:pt x="600735" y="1937588"/>
                </a:lnTo>
                <a:lnTo>
                  <a:pt x="561847" y="1905635"/>
                </a:lnTo>
                <a:lnTo>
                  <a:pt x="527075" y="1867535"/>
                </a:lnTo>
                <a:lnTo>
                  <a:pt x="498322" y="1824393"/>
                </a:lnTo>
                <a:lnTo>
                  <a:pt x="475589" y="1776222"/>
                </a:lnTo>
                <a:lnTo>
                  <a:pt x="458889" y="1722996"/>
                </a:lnTo>
                <a:lnTo>
                  <a:pt x="448182" y="1664716"/>
                </a:lnTo>
                <a:lnTo>
                  <a:pt x="0" y="1711070"/>
                </a:lnTo>
                <a:lnTo>
                  <a:pt x="8635" y="1763623"/>
                </a:lnTo>
                <a:lnTo>
                  <a:pt x="20002" y="1814195"/>
                </a:lnTo>
                <a:lnTo>
                  <a:pt x="34086" y="1862785"/>
                </a:lnTo>
                <a:lnTo>
                  <a:pt x="50901" y="1909394"/>
                </a:lnTo>
                <a:lnTo>
                  <a:pt x="70446" y="1954009"/>
                </a:lnTo>
                <a:lnTo>
                  <a:pt x="92709" y="1996655"/>
                </a:lnTo>
                <a:lnTo>
                  <a:pt x="117690" y="2037308"/>
                </a:lnTo>
                <a:lnTo>
                  <a:pt x="145402" y="2075980"/>
                </a:lnTo>
                <a:lnTo>
                  <a:pt x="175831" y="2112657"/>
                </a:lnTo>
                <a:lnTo>
                  <a:pt x="208978" y="2147366"/>
                </a:lnTo>
                <a:lnTo>
                  <a:pt x="244855" y="2180082"/>
                </a:lnTo>
                <a:lnTo>
                  <a:pt x="283108" y="2210371"/>
                </a:lnTo>
                <a:lnTo>
                  <a:pt x="323354" y="2237765"/>
                </a:lnTo>
                <a:lnTo>
                  <a:pt x="365569" y="2262289"/>
                </a:lnTo>
                <a:lnTo>
                  <a:pt x="409765" y="2283917"/>
                </a:lnTo>
                <a:lnTo>
                  <a:pt x="455942" y="2302662"/>
                </a:lnTo>
                <a:lnTo>
                  <a:pt x="504101" y="2318524"/>
                </a:lnTo>
                <a:lnTo>
                  <a:pt x="554253" y="2331504"/>
                </a:lnTo>
                <a:lnTo>
                  <a:pt x="606386" y="2341600"/>
                </a:lnTo>
                <a:lnTo>
                  <a:pt x="660501" y="2348814"/>
                </a:lnTo>
                <a:lnTo>
                  <a:pt x="716610" y="2353132"/>
                </a:lnTo>
                <a:lnTo>
                  <a:pt x="774699" y="2354580"/>
                </a:lnTo>
                <a:lnTo>
                  <a:pt x="828116" y="2353195"/>
                </a:lnTo>
                <a:lnTo>
                  <a:pt x="879944" y="2349055"/>
                </a:lnTo>
                <a:lnTo>
                  <a:pt x="930211" y="2342159"/>
                </a:lnTo>
                <a:lnTo>
                  <a:pt x="978890" y="2332494"/>
                </a:lnTo>
                <a:lnTo>
                  <a:pt x="1025994" y="2320074"/>
                </a:lnTo>
                <a:lnTo>
                  <a:pt x="1071511" y="2304897"/>
                </a:lnTo>
                <a:lnTo>
                  <a:pt x="1115466" y="2286952"/>
                </a:lnTo>
                <a:lnTo>
                  <a:pt x="1157820" y="2266251"/>
                </a:lnTo>
                <a:lnTo>
                  <a:pt x="1198613" y="2242794"/>
                </a:lnTo>
                <a:lnTo>
                  <a:pt x="1237830" y="2216569"/>
                </a:lnTo>
                <a:lnTo>
                  <a:pt x="1275460" y="2187587"/>
                </a:lnTo>
                <a:lnTo>
                  <a:pt x="1311516" y="2155850"/>
                </a:lnTo>
                <a:lnTo>
                  <a:pt x="1345996" y="2121344"/>
                </a:lnTo>
                <a:lnTo>
                  <a:pt x="1378889" y="2084082"/>
                </a:lnTo>
                <a:lnTo>
                  <a:pt x="1410207" y="2044064"/>
                </a:lnTo>
                <a:lnTo>
                  <a:pt x="1439367" y="2002231"/>
                </a:lnTo>
                <a:lnTo>
                  <a:pt x="1465757" y="1959356"/>
                </a:lnTo>
                <a:lnTo>
                  <a:pt x="1489354" y="1915452"/>
                </a:lnTo>
                <a:lnTo>
                  <a:pt x="1510182" y="1870519"/>
                </a:lnTo>
                <a:lnTo>
                  <a:pt x="1528241" y="1824545"/>
                </a:lnTo>
                <a:lnTo>
                  <a:pt x="1543519" y="1777542"/>
                </a:lnTo>
                <a:lnTo>
                  <a:pt x="1556016" y="1729511"/>
                </a:lnTo>
                <a:lnTo>
                  <a:pt x="1565732" y="1680451"/>
                </a:lnTo>
                <a:lnTo>
                  <a:pt x="1572679" y="1630349"/>
                </a:lnTo>
                <a:lnTo>
                  <a:pt x="1576844" y="1579219"/>
                </a:lnTo>
                <a:lnTo>
                  <a:pt x="1578228" y="1527048"/>
                </a:lnTo>
                <a:lnTo>
                  <a:pt x="1576781" y="1470063"/>
                </a:lnTo>
                <a:lnTo>
                  <a:pt x="1572450" y="1414881"/>
                </a:lnTo>
                <a:lnTo>
                  <a:pt x="1565224" y="1361503"/>
                </a:lnTo>
                <a:lnTo>
                  <a:pt x="1555114" y="1309916"/>
                </a:lnTo>
                <a:lnTo>
                  <a:pt x="1542110" y="1260132"/>
                </a:lnTo>
                <a:lnTo>
                  <a:pt x="1526209" y="1212151"/>
                </a:lnTo>
                <a:lnTo>
                  <a:pt x="1507413" y="1165961"/>
                </a:lnTo>
                <a:lnTo>
                  <a:pt x="1485734" y="1121575"/>
                </a:lnTo>
                <a:lnTo>
                  <a:pt x="1461160" y="1078992"/>
                </a:lnTo>
                <a:lnTo>
                  <a:pt x="1433690" y="1038199"/>
                </a:lnTo>
                <a:lnTo>
                  <a:pt x="1403337" y="999210"/>
                </a:lnTo>
                <a:lnTo>
                  <a:pt x="1370075" y="962025"/>
                </a:lnTo>
                <a:lnTo>
                  <a:pt x="1334769" y="927252"/>
                </a:lnTo>
                <a:lnTo>
                  <a:pt x="1298193" y="895502"/>
                </a:lnTo>
                <a:lnTo>
                  <a:pt x="1260347" y="866775"/>
                </a:lnTo>
                <a:lnTo>
                  <a:pt x="1221231" y="841070"/>
                </a:lnTo>
                <a:lnTo>
                  <a:pt x="1180858" y="818400"/>
                </a:lnTo>
                <a:lnTo>
                  <a:pt x="1139202" y="798753"/>
                </a:lnTo>
                <a:lnTo>
                  <a:pt x="1096289" y="782129"/>
                </a:lnTo>
                <a:lnTo>
                  <a:pt x="1052106" y="768527"/>
                </a:lnTo>
                <a:lnTo>
                  <a:pt x="1006652" y="757948"/>
                </a:lnTo>
                <a:lnTo>
                  <a:pt x="959942" y="750392"/>
                </a:lnTo>
                <a:lnTo>
                  <a:pt x="911961" y="745858"/>
                </a:lnTo>
                <a:lnTo>
                  <a:pt x="862710" y="744347"/>
                </a:lnTo>
                <a:lnTo>
                  <a:pt x="810615" y="746429"/>
                </a:lnTo>
                <a:lnTo>
                  <a:pt x="758875" y="752690"/>
                </a:lnTo>
                <a:lnTo>
                  <a:pt x="707466" y="763130"/>
                </a:lnTo>
                <a:lnTo>
                  <a:pt x="656412" y="777748"/>
                </a:lnTo>
                <a:lnTo>
                  <a:pt x="605713" y="796544"/>
                </a:lnTo>
                <a:lnTo>
                  <a:pt x="555370" y="819531"/>
                </a:lnTo>
                <a:lnTo>
                  <a:pt x="625855" y="421005"/>
                </a:lnTo>
                <a:lnTo>
                  <a:pt x="1474215" y="421005"/>
                </a:lnTo>
                <a:lnTo>
                  <a:pt x="1474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74" y="437464"/>
            <a:ext cx="27838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Quote</a:t>
            </a:r>
            <a:r>
              <a:rPr dirty="0" spc="-105"/>
              <a:t> </a:t>
            </a:r>
            <a:r>
              <a:rPr dirty="0" spc="-10"/>
              <a:t>Dossier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79374" y="965342"/>
            <a:ext cx="7709534" cy="9994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7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Located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Dashboard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under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specific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account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Enrollment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Report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available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only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if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is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at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status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other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than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“data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collection”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Note: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employee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must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sign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submit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or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it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not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appear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report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2646869"/>
            <a:ext cx="12198350" cy="3333750"/>
            <a:chOff x="0" y="2646869"/>
            <a:chExt cx="12198350" cy="33337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56332"/>
              <a:ext cx="12192000" cy="292607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84" y="5587238"/>
              <a:ext cx="12191365" cy="0"/>
            </a:xfrm>
            <a:custGeom>
              <a:avLst/>
              <a:gdLst/>
              <a:ahLst/>
              <a:cxnLst/>
              <a:rect l="l" t="t" r="r" b="b"/>
              <a:pathLst>
                <a:path w="12191365" h="0">
                  <a:moveTo>
                    <a:pt x="0" y="0"/>
                  </a:moveTo>
                  <a:lnTo>
                    <a:pt x="1219123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84" y="2651631"/>
              <a:ext cx="12191365" cy="0"/>
            </a:xfrm>
            <a:custGeom>
              <a:avLst/>
              <a:gdLst/>
              <a:ahLst/>
              <a:cxnLst/>
              <a:rect l="l" t="t" r="r" b="b"/>
              <a:pathLst>
                <a:path w="12191365" h="0">
                  <a:moveTo>
                    <a:pt x="1219123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00450" y="3431284"/>
              <a:ext cx="1024255" cy="279400"/>
            </a:xfrm>
            <a:custGeom>
              <a:avLst/>
              <a:gdLst/>
              <a:ahLst/>
              <a:cxnLst/>
              <a:rect l="l" t="t" r="r" b="b"/>
              <a:pathLst>
                <a:path w="1024254" h="279400">
                  <a:moveTo>
                    <a:pt x="0" y="139446"/>
                  </a:moveTo>
                  <a:lnTo>
                    <a:pt x="18288" y="102387"/>
                  </a:lnTo>
                  <a:lnTo>
                    <a:pt x="69900" y="69088"/>
                  </a:lnTo>
                  <a:lnTo>
                    <a:pt x="106692" y="54254"/>
                  </a:lnTo>
                  <a:lnTo>
                    <a:pt x="149974" y="40855"/>
                  </a:lnTo>
                  <a:lnTo>
                    <a:pt x="199148" y="29070"/>
                  </a:lnTo>
                  <a:lnTo>
                    <a:pt x="253606" y="19050"/>
                  </a:lnTo>
                  <a:lnTo>
                    <a:pt x="312737" y="10960"/>
                  </a:lnTo>
                  <a:lnTo>
                    <a:pt x="375932" y="4978"/>
                  </a:lnTo>
                  <a:lnTo>
                    <a:pt x="442569" y="1270"/>
                  </a:lnTo>
                  <a:lnTo>
                    <a:pt x="512064" y="0"/>
                  </a:lnTo>
                  <a:lnTo>
                    <a:pt x="581558" y="1270"/>
                  </a:lnTo>
                  <a:lnTo>
                    <a:pt x="648195" y="4978"/>
                  </a:lnTo>
                  <a:lnTo>
                    <a:pt x="711390" y="10960"/>
                  </a:lnTo>
                  <a:lnTo>
                    <a:pt x="770521" y="19050"/>
                  </a:lnTo>
                  <a:lnTo>
                    <a:pt x="824979" y="29070"/>
                  </a:lnTo>
                  <a:lnTo>
                    <a:pt x="874153" y="40855"/>
                  </a:lnTo>
                  <a:lnTo>
                    <a:pt x="917435" y="54254"/>
                  </a:lnTo>
                  <a:lnTo>
                    <a:pt x="954214" y="69088"/>
                  </a:lnTo>
                  <a:lnTo>
                    <a:pt x="1005840" y="102387"/>
                  </a:lnTo>
                  <a:lnTo>
                    <a:pt x="1024128" y="139446"/>
                  </a:lnTo>
                  <a:lnTo>
                    <a:pt x="1019454" y="158356"/>
                  </a:lnTo>
                  <a:lnTo>
                    <a:pt x="983894" y="193700"/>
                  </a:lnTo>
                  <a:lnTo>
                    <a:pt x="917435" y="224637"/>
                  </a:lnTo>
                  <a:lnTo>
                    <a:pt x="874153" y="238023"/>
                  </a:lnTo>
                  <a:lnTo>
                    <a:pt x="824979" y="249821"/>
                  </a:lnTo>
                  <a:lnTo>
                    <a:pt x="770521" y="259842"/>
                  </a:lnTo>
                  <a:lnTo>
                    <a:pt x="711390" y="267931"/>
                  </a:lnTo>
                  <a:lnTo>
                    <a:pt x="648195" y="273900"/>
                  </a:lnTo>
                  <a:lnTo>
                    <a:pt x="581558" y="277622"/>
                  </a:lnTo>
                  <a:lnTo>
                    <a:pt x="512064" y="278892"/>
                  </a:lnTo>
                  <a:lnTo>
                    <a:pt x="442569" y="277622"/>
                  </a:lnTo>
                  <a:lnTo>
                    <a:pt x="375932" y="273900"/>
                  </a:lnTo>
                  <a:lnTo>
                    <a:pt x="312737" y="267931"/>
                  </a:lnTo>
                  <a:lnTo>
                    <a:pt x="253606" y="259842"/>
                  </a:lnTo>
                  <a:lnTo>
                    <a:pt x="199148" y="249821"/>
                  </a:lnTo>
                  <a:lnTo>
                    <a:pt x="149974" y="238023"/>
                  </a:lnTo>
                  <a:lnTo>
                    <a:pt x="106692" y="224637"/>
                  </a:lnTo>
                  <a:lnTo>
                    <a:pt x="69900" y="209804"/>
                  </a:lnTo>
                  <a:lnTo>
                    <a:pt x="18288" y="176491"/>
                  </a:lnTo>
                  <a:lnTo>
                    <a:pt x="0" y="139446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760202" y="3166107"/>
              <a:ext cx="1431925" cy="361315"/>
            </a:xfrm>
            <a:custGeom>
              <a:avLst/>
              <a:gdLst/>
              <a:ahLst/>
              <a:cxnLst/>
              <a:rect l="l" t="t" r="r" b="b"/>
              <a:pathLst>
                <a:path w="1431925" h="361314">
                  <a:moveTo>
                    <a:pt x="1431798" y="199047"/>
                  </a:moveTo>
                  <a:lnTo>
                    <a:pt x="1403337" y="234276"/>
                  </a:lnTo>
                  <a:lnTo>
                    <a:pt x="1348981" y="266661"/>
                  </a:lnTo>
                  <a:lnTo>
                    <a:pt x="1313027" y="281546"/>
                  </a:lnTo>
                  <a:lnTo>
                    <a:pt x="1271714" y="295452"/>
                  </a:lnTo>
                  <a:lnTo>
                    <a:pt x="1225384" y="308279"/>
                  </a:lnTo>
                  <a:lnTo>
                    <a:pt x="1174419" y="319938"/>
                  </a:lnTo>
                  <a:lnTo>
                    <a:pt x="1119162" y="330339"/>
                  </a:lnTo>
                  <a:lnTo>
                    <a:pt x="1059980" y="339382"/>
                  </a:lnTo>
                  <a:lnTo>
                    <a:pt x="997229" y="346989"/>
                  </a:lnTo>
                  <a:lnTo>
                    <a:pt x="931278" y="353060"/>
                  </a:lnTo>
                  <a:lnTo>
                    <a:pt x="862482" y="357517"/>
                  </a:lnTo>
                  <a:lnTo>
                    <a:pt x="791209" y="360260"/>
                  </a:lnTo>
                  <a:lnTo>
                    <a:pt x="717803" y="361188"/>
                  </a:lnTo>
                  <a:lnTo>
                    <a:pt x="644398" y="360260"/>
                  </a:lnTo>
                  <a:lnTo>
                    <a:pt x="573125" y="357517"/>
                  </a:lnTo>
                  <a:lnTo>
                    <a:pt x="504329" y="353060"/>
                  </a:lnTo>
                  <a:lnTo>
                    <a:pt x="438378" y="346989"/>
                  </a:lnTo>
                  <a:lnTo>
                    <a:pt x="375627" y="339382"/>
                  </a:lnTo>
                  <a:lnTo>
                    <a:pt x="316445" y="330339"/>
                  </a:lnTo>
                  <a:lnTo>
                    <a:pt x="261188" y="319938"/>
                  </a:lnTo>
                  <a:lnTo>
                    <a:pt x="210210" y="308279"/>
                  </a:lnTo>
                  <a:lnTo>
                    <a:pt x="163893" y="295452"/>
                  </a:lnTo>
                  <a:lnTo>
                    <a:pt x="122567" y="281546"/>
                  </a:lnTo>
                  <a:lnTo>
                    <a:pt x="86626" y="266661"/>
                  </a:lnTo>
                  <a:lnTo>
                    <a:pt x="32270" y="234276"/>
                  </a:lnTo>
                  <a:lnTo>
                    <a:pt x="3708" y="199047"/>
                  </a:lnTo>
                  <a:lnTo>
                    <a:pt x="0" y="180594"/>
                  </a:lnTo>
                  <a:lnTo>
                    <a:pt x="14579" y="144208"/>
                  </a:lnTo>
                  <a:lnTo>
                    <a:pt x="56400" y="110312"/>
                  </a:lnTo>
                  <a:lnTo>
                    <a:pt x="122567" y="79641"/>
                  </a:lnTo>
                  <a:lnTo>
                    <a:pt x="163893" y="65735"/>
                  </a:lnTo>
                  <a:lnTo>
                    <a:pt x="210210" y="52908"/>
                  </a:lnTo>
                  <a:lnTo>
                    <a:pt x="261188" y="41249"/>
                  </a:lnTo>
                  <a:lnTo>
                    <a:pt x="316445" y="30861"/>
                  </a:lnTo>
                  <a:lnTo>
                    <a:pt x="375627" y="21805"/>
                  </a:lnTo>
                  <a:lnTo>
                    <a:pt x="438378" y="14198"/>
                  </a:lnTo>
                  <a:lnTo>
                    <a:pt x="504329" y="8128"/>
                  </a:lnTo>
                  <a:lnTo>
                    <a:pt x="573125" y="3670"/>
                  </a:lnTo>
                  <a:lnTo>
                    <a:pt x="644398" y="927"/>
                  </a:lnTo>
                  <a:lnTo>
                    <a:pt x="717803" y="0"/>
                  </a:lnTo>
                  <a:lnTo>
                    <a:pt x="791209" y="927"/>
                  </a:lnTo>
                  <a:lnTo>
                    <a:pt x="862482" y="3670"/>
                  </a:lnTo>
                  <a:lnTo>
                    <a:pt x="931278" y="8128"/>
                  </a:lnTo>
                  <a:lnTo>
                    <a:pt x="997229" y="14198"/>
                  </a:lnTo>
                  <a:lnTo>
                    <a:pt x="1059980" y="21805"/>
                  </a:lnTo>
                  <a:lnTo>
                    <a:pt x="1119162" y="30861"/>
                  </a:lnTo>
                  <a:lnTo>
                    <a:pt x="1174419" y="41249"/>
                  </a:lnTo>
                  <a:lnTo>
                    <a:pt x="1225384" y="52908"/>
                  </a:lnTo>
                  <a:lnTo>
                    <a:pt x="1271714" y="65735"/>
                  </a:lnTo>
                  <a:lnTo>
                    <a:pt x="1313027" y="79641"/>
                  </a:lnTo>
                  <a:lnTo>
                    <a:pt x="1348981" y="94526"/>
                  </a:lnTo>
                  <a:lnTo>
                    <a:pt x="1403337" y="126911"/>
                  </a:lnTo>
                  <a:lnTo>
                    <a:pt x="1431798" y="16214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4476" y="3127248"/>
              <a:ext cx="2606037" cy="284378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089777" y="3122485"/>
              <a:ext cx="2615565" cy="2853690"/>
            </a:xfrm>
            <a:custGeom>
              <a:avLst/>
              <a:gdLst/>
              <a:ahLst/>
              <a:cxnLst/>
              <a:rect l="l" t="t" r="r" b="b"/>
              <a:pathLst>
                <a:path w="2615565" h="2853690">
                  <a:moveTo>
                    <a:pt x="0" y="2853309"/>
                  </a:moveTo>
                  <a:lnTo>
                    <a:pt x="2615565" y="2853309"/>
                  </a:lnTo>
                  <a:lnTo>
                    <a:pt x="2615565" y="0"/>
                  </a:lnTo>
                  <a:lnTo>
                    <a:pt x="0" y="0"/>
                  </a:lnTo>
                  <a:lnTo>
                    <a:pt x="0" y="28533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735" y="1009345"/>
            <a:ext cx="20135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Questions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62455" y="2094438"/>
            <a:ext cx="9770745" cy="9994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250190" indent="-237490">
              <a:lnSpc>
                <a:spcPct val="100000"/>
              </a:lnSpc>
              <a:spcBef>
                <a:spcPts val="795"/>
              </a:spcBef>
              <a:buChar char="•"/>
              <a:tabLst>
                <a:tab pos="250190" algn="l"/>
              </a:tabLst>
            </a:pPr>
            <a:r>
              <a:rPr dirty="0" sz="1550">
                <a:latin typeface="Arial"/>
                <a:cs typeface="Arial"/>
              </a:rPr>
              <a:t>For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assistance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with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application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changes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or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modify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quote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status,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please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do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following:</a:t>
            </a:r>
            <a:endParaRPr sz="1550">
              <a:latin typeface="Arial"/>
              <a:cs typeface="Arial"/>
            </a:endParaRPr>
          </a:p>
          <a:p>
            <a:pPr marL="881380" marR="5080" indent="-1270">
              <a:lnSpc>
                <a:spcPct val="137400"/>
              </a:lnSpc>
            </a:pPr>
            <a:r>
              <a:rPr dirty="0" sz="1550">
                <a:latin typeface="Arial"/>
                <a:cs typeface="Arial"/>
              </a:rPr>
              <a:t>N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ew</a:t>
            </a:r>
            <a:r>
              <a:rPr dirty="0" u="sng" sz="1550" spc="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550" spc="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quotes,</a:t>
            </a:r>
            <a:r>
              <a:rPr dirty="0" u="none" sz="1550" spc="10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email</a:t>
            </a:r>
            <a:r>
              <a:rPr dirty="0" u="none" sz="1550" spc="5">
                <a:latin typeface="Arial"/>
                <a:cs typeface="Arial"/>
              </a:rPr>
              <a:t> </a:t>
            </a:r>
            <a:r>
              <a:rPr dirty="0" u="sng" sz="15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NewSales@NebraskaBlue.com</a:t>
            </a:r>
            <a:r>
              <a:rPr dirty="0" u="none" sz="1550" spc="2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and</a:t>
            </a:r>
            <a:r>
              <a:rPr dirty="0" u="none" sz="1550" spc="8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carbon</a:t>
            </a:r>
            <a:r>
              <a:rPr dirty="0" u="none" sz="1550" spc="3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copy</a:t>
            </a:r>
            <a:r>
              <a:rPr dirty="0" u="none" sz="1550" spc="2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your</a:t>
            </a:r>
            <a:r>
              <a:rPr dirty="0" u="none" sz="1550" spc="114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Sales</a:t>
            </a:r>
            <a:r>
              <a:rPr dirty="0" u="none" sz="1550" spc="75">
                <a:latin typeface="Arial"/>
                <a:cs typeface="Arial"/>
              </a:rPr>
              <a:t> </a:t>
            </a:r>
            <a:r>
              <a:rPr dirty="0" u="none" sz="1550" spc="-10">
                <a:latin typeface="Arial"/>
                <a:cs typeface="Arial"/>
              </a:rPr>
              <a:t>Executive.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Current</a:t>
            </a:r>
            <a:r>
              <a:rPr dirty="0" u="sng" sz="1550" spc="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BCBSNE</a:t>
            </a:r>
            <a:r>
              <a:rPr dirty="0" u="sng" sz="1550" spc="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group</a:t>
            </a:r>
            <a:r>
              <a:rPr dirty="0" u="sng" sz="1550" spc="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quote,</a:t>
            </a:r>
            <a:r>
              <a:rPr dirty="0" u="none" sz="1550" spc="9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please</a:t>
            </a:r>
            <a:r>
              <a:rPr dirty="0" u="none" sz="1550" spc="5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contact</a:t>
            </a:r>
            <a:r>
              <a:rPr dirty="0" u="none" sz="1550" spc="120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a</a:t>
            </a:r>
            <a:r>
              <a:rPr dirty="0" u="none" sz="1550" spc="2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member</a:t>
            </a:r>
            <a:r>
              <a:rPr dirty="0" u="none" sz="1550" spc="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of</a:t>
            </a:r>
            <a:r>
              <a:rPr dirty="0" u="none" sz="1550" spc="1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your</a:t>
            </a:r>
            <a:r>
              <a:rPr dirty="0" u="none" sz="1550" spc="13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account</a:t>
            </a:r>
            <a:r>
              <a:rPr dirty="0" u="none" sz="1550" spc="125">
                <a:latin typeface="Arial"/>
                <a:cs typeface="Arial"/>
              </a:rPr>
              <a:t> </a:t>
            </a:r>
            <a:r>
              <a:rPr dirty="0" u="none" sz="1550" spc="-10">
                <a:latin typeface="Arial"/>
                <a:cs typeface="Arial"/>
              </a:rPr>
              <a:t>team.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120" y="1922856"/>
            <a:ext cx="5291455" cy="1473835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885190" marR="5080" indent="-873125">
              <a:lnSpc>
                <a:spcPts val="5400"/>
              </a:lnSpc>
              <a:spcBef>
                <a:spcPts val="785"/>
              </a:spcBef>
            </a:pPr>
            <a:r>
              <a:rPr dirty="0" sz="5000">
                <a:solidFill>
                  <a:srgbClr val="FFFFFF"/>
                </a:solidFill>
              </a:rPr>
              <a:t>THANK</a:t>
            </a:r>
            <a:r>
              <a:rPr dirty="0" sz="5000" spc="-60">
                <a:solidFill>
                  <a:srgbClr val="FFFFFF"/>
                </a:solidFill>
              </a:rPr>
              <a:t> </a:t>
            </a:r>
            <a:r>
              <a:rPr dirty="0" sz="5000">
                <a:solidFill>
                  <a:srgbClr val="FFFFFF"/>
                </a:solidFill>
              </a:rPr>
              <a:t>YOU</a:t>
            </a:r>
            <a:r>
              <a:rPr dirty="0" sz="5000" spc="-100">
                <a:solidFill>
                  <a:srgbClr val="FFFFFF"/>
                </a:solidFill>
              </a:rPr>
              <a:t> </a:t>
            </a:r>
            <a:r>
              <a:rPr dirty="0" sz="5000" spc="-30">
                <a:solidFill>
                  <a:srgbClr val="FFFFFF"/>
                </a:solidFill>
              </a:rPr>
              <a:t>FOR </a:t>
            </a:r>
            <a:r>
              <a:rPr dirty="0" sz="5000">
                <a:solidFill>
                  <a:srgbClr val="FFFFFF"/>
                </a:solidFill>
              </a:rPr>
              <a:t>YOUR</a:t>
            </a:r>
            <a:r>
              <a:rPr dirty="0" sz="5000" spc="-30">
                <a:solidFill>
                  <a:srgbClr val="FFFFFF"/>
                </a:solidFill>
              </a:rPr>
              <a:t> </a:t>
            </a:r>
            <a:r>
              <a:rPr dirty="0" sz="5000" spc="-20">
                <a:solidFill>
                  <a:srgbClr val="FFFFFF"/>
                </a:solidFill>
              </a:rPr>
              <a:t>TIME</a:t>
            </a:r>
            <a:endParaRPr sz="5000"/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092" y="2628900"/>
            <a:ext cx="6144755" cy="42290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2027" y="246074"/>
            <a:ext cx="63995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Email</a:t>
            </a:r>
            <a:r>
              <a:rPr dirty="0" spc="-85"/>
              <a:t> </a:t>
            </a:r>
            <a:r>
              <a:rPr dirty="0" spc="-10"/>
              <a:t>Notification/Account</a:t>
            </a:r>
            <a:r>
              <a:rPr dirty="0" spc="-110"/>
              <a:t> </a:t>
            </a:r>
            <a:r>
              <a:rPr dirty="0" spc="-10"/>
              <a:t>Setup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731550" y="991107"/>
            <a:ext cx="7892415" cy="1230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dirty="0" sz="1550">
                <a:latin typeface="Arial"/>
                <a:cs typeface="Arial"/>
              </a:rPr>
              <a:t>Email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u="sng" sz="1550">
                <a:solidFill>
                  <a:srgbClr val="0000FF"/>
                </a:solidFill>
                <a:uFill>
                  <a:solidFill>
                    <a:srgbClr val="0092D5"/>
                  </a:solidFill>
                </a:uFill>
                <a:latin typeface="Arial"/>
                <a:cs typeface="Arial"/>
                <a:hlinkClick r:id="rId3"/>
              </a:rPr>
              <a:t>Broker_Appointment@Nebraskablue.com</a:t>
            </a:r>
            <a:r>
              <a:rPr dirty="0" u="none" sz="1550" spc="28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requesting</a:t>
            </a:r>
            <a:r>
              <a:rPr dirty="0" u="none" sz="1550" spc="16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access</a:t>
            </a:r>
            <a:r>
              <a:rPr dirty="0" u="none" sz="1550" spc="10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to</a:t>
            </a:r>
            <a:r>
              <a:rPr dirty="0" u="none" sz="1550" spc="9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the</a:t>
            </a:r>
            <a:r>
              <a:rPr dirty="0" u="none" sz="1550" spc="125">
                <a:latin typeface="Arial"/>
                <a:cs typeface="Arial"/>
              </a:rPr>
              <a:t> </a:t>
            </a:r>
            <a:r>
              <a:rPr dirty="0" u="none" sz="1550" spc="-10">
                <a:latin typeface="Arial"/>
                <a:cs typeface="Arial"/>
              </a:rPr>
              <a:t>UWDataHub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dirty="0" sz="1550">
                <a:latin typeface="Arial"/>
                <a:cs typeface="Arial"/>
              </a:rPr>
              <a:t>An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email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notification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sent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5"/>
              </a:spcBef>
              <a:buChar char="•"/>
              <a:tabLst>
                <a:tab pos="191770" algn="l"/>
              </a:tabLst>
            </a:pPr>
            <a:r>
              <a:rPr dirty="0" sz="1550">
                <a:latin typeface="Arial"/>
                <a:cs typeface="Arial"/>
              </a:rPr>
              <a:t>Click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link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follow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instructions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set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up your</a:t>
            </a:r>
            <a:r>
              <a:rPr dirty="0" sz="1550" spc="12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account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Create</a:t>
            </a:r>
            <a:r>
              <a:rPr dirty="0" spc="-105"/>
              <a:t> </a:t>
            </a:r>
            <a:r>
              <a:rPr dirty="0"/>
              <a:t>an</a:t>
            </a:r>
            <a:r>
              <a:rPr dirty="0" spc="-180"/>
              <a:t> </a:t>
            </a:r>
            <a:r>
              <a:rPr dirty="0" spc="-10"/>
              <a:t>Account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268771" y="991837"/>
            <a:ext cx="4805045" cy="3735704"/>
            <a:chOff x="6268771" y="991837"/>
            <a:chExt cx="4805045" cy="373570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8771" y="991837"/>
              <a:ext cx="2402102" cy="373567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7072" y="1403604"/>
              <a:ext cx="2496310" cy="154076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10913" y="1253870"/>
            <a:ext cx="2248535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</a:tabLst>
            </a:pPr>
            <a:r>
              <a:rPr dirty="0" sz="1550">
                <a:latin typeface="Arial"/>
                <a:cs typeface="Arial"/>
              </a:rPr>
              <a:t>Enter</a:t>
            </a:r>
            <a:r>
              <a:rPr dirty="0" sz="1550" spc="114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email</a:t>
            </a:r>
            <a:r>
              <a:rPr dirty="0" sz="1550" spc="1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address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dirty="0" sz="1550">
                <a:latin typeface="Arial"/>
                <a:cs typeface="Arial"/>
              </a:rPr>
              <a:t>Create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password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8551" y="3103016"/>
            <a:ext cx="419163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 spc="-10">
                <a:solidFill>
                  <a:srgbClr val="FFFFFF"/>
                </a:solidFill>
              </a:rPr>
              <a:t>Dashboard</a:t>
            </a:r>
            <a:endParaRPr sz="6300"/>
          </a:p>
        </p:txBody>
      </p:sp>
      <p:sp>
        <p:nvSpPr>
          <p:cNvPr id="3" name="object 3" descr=""/>
          <p:cNvSpPr/>
          <p:nvPr/>
        </p:nvSpPr>
        <p:spPr>
          <a:xfrm>
            <a:off x="2106039" y="2144522"/>
            <a:ext cx="1576705" cy="2356485"/>
          </a:xfrm>
          <a:custGeom>
            <a:avLst/>
            <a:gdLst/>
            <a:ahLst/>
            <a:cxnLst/>
            <a:rect l="l" t="t" r="r" b="b"/>
            <a:pathLst>
              <a:path w="1576704" h="2356485">
                <a:moveTo>
                  <a:pt x="832357" y="0"/>
                </a:moveTo>
                <a:lnTo>
                  <a:pt x="775601" y="1333"/>
                </a:lnTo>
                <a:lnTo>
                  <a:pt x="720585" y="5346"/>
                </a:lnTo>
                <a:lnTo>
                  <a:pt x="667321" y="12039"/>
                </a:lnTo>
                <a:lnTo>
                  <a:pt x="615810" y="21399"/>
                </a:lnTo>
                <a:lnTo>
                  <a:pt x="566038" y="33426"/>
                </a:lnTo>
                <a:lnTo>
                  <a:pt x="518020" y="48133"/>
                </a:lnTo>
                <a:lnTo>
                  <a:pt x="471741" y="65506"/>
                </a:lnTo>
                <a:lnTo>
                  <a:pt x="427202" y="85547"/>
                </a:lnTo>
                <a:lnTo>
                  <a:pt x="384403" y="108254"/>
                </a:lnTo>
                <a:lnTo>
                  <a:pt x="343357" y="133629"/>
                </a:lnTo>
                <a:lnTo>
                  <a:pt x="304037" y="161671"/>
                </a:lnTo>
                <a:lnTo>
                  <a:pt x="270014" y="190080"/>
                </a:lnTo>
                <a:lnTo>
                  <a:pt x="238378" y="221399"/>
                </a:lnTo>
                <a:lnTo>
                  <a:pt x="209118" y="255638"/>
                </a:lnTo>
                <a:lnTo>
                  <a:pt x="182244" y="292773"/>
                </a:lnTo>
                <a:lnTo>
                  <a:pt x="157746" y="332828"/>
                </a:lnTo>
                <a:lnTo>
                  <a:pt x="135623" y="375793"/>
                </a:lnTo>
                <a:lnTo>
                  <a:pt x="115874" y="421665"/>
                </a:lnTo>
                <a:lnTo>
                  <a:pt x="98513" y="470446"/>
                </a:lnTo>
                <a:lnTo>
                  <a:pt x="83527" y="522147"/>
                </a:lnTo>
                <a:lnTo>
                  <a:pt x="70916" y="576745"/>
                </a:lnTo>
                <a:lnTo>
                  <a:pt x="60693" y="634263"/>
                </a:lnTo>
                <a:lnTo>
                  <a:pt x="52831" y="694690"/>
                </a:lnTo>
                <a:lnTo>
                  <a:pt x="501014" y="739521"/>
                </a:lnTo>
                <a:lnTo>
                  <a:pt x="507225" y="677024"/>
                </a:lnTo>
                <a:lnTo>
                  <a:pt x="517359" y="620737"/>
                </a:lnTo>
                <a:lnTo>
                  <a:pt x="531406" y="570674"/>
                </a:lnTo>
                <a:lnTo>
                  <a:pt x="549363" y="526834"/>
                </a:lnTo>
                <a:lnTo>
                  <a:pt x="571233" y="489216"/>
                </a:lnTo>
                <a:lnTo>
                  <a:pt x="597026" y="457834"/>
                </a:lnTo>
                <a:lnTo>
                  <a:pt x="632625" y="427304"/>
                </a:lnTo>
                <a:lnTo>
                  <a:pt x="672833" y="403555"/>
                </a:lnTo>
                <a:lnTo>
                  <a:pt x="717638" y="386588"/>
                </a:lnTo>
                <a:lnTo>
                  <a:pt x="767041" y="376389"/>
                </a:lnTo>
                <a:lnTo>
                  <a:pt x="821054" y="372999"/>
                </a:lnTo>
                <a:lnTo>
                  <a:pt x="875588" y="376224"/>
                </a:lnTo>
                <a:lnTo>
                  <a:pt x="925182" y="385927"/>
                </a:lnTo>
                <a:lnTo>
                  <a:pt x="969860" y="402107"/>
                </a:lnTo>
                <a:lnTo>
                  <a:pt x="1009611" y="424751"/>
                </a:lnTo>
                <a:lnTo>
                  <a:pt x="1044447" y="453898"/>
                </a:lnTo>
                <a:lnTo>
                  <a:pt x="1073530" y="489000"/>
                </a:lnTo>
                <a:lnTo>
                  <a:pt x="1096136" y="529666"/>
                </a:lnTo>
                <a:lnTo>
                  <a:pt x="1112291" y="575919"/>
                </a:lnTo>
                <a:lnTo>
                  <a:pt x="1121994" y="627761"/>
                </a:lnTo>
                <a:lnTo>
                  <a:pt x="1125220" y="685165"/>
                </a:lnTo>
                <a:lnTo>
                  <a:pt x="1122641" y="730592"/>
                </a:lnTo>
                <a:lnTo>
                  <a:pt x="1114894" y="776224"/>
                </a:lnTo>
                <a:lnTo>
                  <a:pt x="1101991" y="822020"/>
                </a:lnTo>
                <a:lnTo>
                  <a:pt x="1083945" y="868006"/>
                </a:lnTo>
                <a:lnTo>
                  <a:pt x="1060742" y="914171"/>
                </a:lnTo>
                <a:lnTo>
                  <a:pt x="1032382" y="960501"/>
                </a:lnTo>
                <a:lnTo>
                  <a:pt x="999591" y="1003172"/>
                </a:lnTo>
                <a:lnTo>
                  <a:pt x="951229" y="1057922"/>
                </a:lnTo>
                <a:lnTo>
                  <a:pt x="921219" y="1089825"/>
                </a:lnTo>
                <a:lnTo>
                  <a:pt x="887310" y="1124737"/>
                </a:lnTo>
                <a:lnTo>
                  <a:pt x="849502" y="1162659"/>
                </a:lnTo>
                <a:lnTo>
                  <a:pt x="807808" y="1203604"/>
                </a:lnTo>
                <a:lnTo>
                  <a:pt x="762228" y="1247571"/>
                </a:lnTo>
                <a:lnTo>
                  <a:pt x="712749" y="1294549"/>
                </a:lnTo>
                <a:lnTo>
                  <a:pt x="610120" y="1390688"/>
                </a:lnTo>
                <a:lnTo>
                  <a:pt x="563092" y="1435595"/>
                </a:lnTo>
                <a:lnTo>
                  <a:pt x="518274" y="1479270"/>
                </a:lnTo>
                <a:lnTo>
                  <a:pt x="475678" y="1521714"/>
                </a:lnTo>
                <a:lnTo>
                  <a:pt x="435305" y="1562912"/>
                </a:lnTo>
                <a:lnTo>
                  <a:pt x="397154" y="1602892"/>
                </a:lnTo>
                <a:lnTo>
                  <a:pt x="361226" y="1641627"/>
                </a:lnTo>
                <a:lnTo>
                  <a:pt x="327507" y="1679143"/>
                </a:lnTo>
                <a:lnTo>
                  <a:pt x="296024" y="1715414"/>
                </a:lnTo>
                <a:lnTo>
                  <a:pt x="266750" y="1750466"/>
                </a:lnTo>
                <a:lnTo>
                  <a:pt x="239699" y="1784286"/>
                </a:lnTo>
                <a:lnTo>
                  <a:pt x="214858" y="1816874"/>
                </a:lnTo>
                <a:lnTo>
                  <a:pt x="192239" y="1848243"/>
                </a:lnTo>
                <a:lnTo>
                  <a:pt x="153669" y="1907286"/>
                </a:lnTo>
                <a:lnTo>
                  <a:pt x="126453" y="1954707"/>
                </a:lnTo>
                <a:lnTo>
                  <a:pt x="101765" y="2002739"/>
                </a:lnTo>
                <a:lnTo>
                  <a:pt x="79628" y="2051392"/>
                </a:lnTo>
                <a:lnTo>
                  <a:pt x="60020" y="2100656"/>
                </a:lnTo>
                <a:lnTo>
                  <a:pt x="42951" y="2150541"/>
                </a:lnTo>
                <a:lnTo>
                  <a:pt x="28409" y="2201037"/>
                </a:lnTo>
                <a:lnTo>
                  <a:pt x="16408" y="2252141"/>
                </a:lnTo>
                <a:lnTo>
                  <a:pt x="6934" y="2303881"/>
                </a:lnTo>
                <a:lnTo>
                  <a:pt x="0" y="2356231"/>
                </a:lnTo>
                <a:lnTo>
                  <a:pt x="1576577" y="2356231"/>
                </a:lnTo>
                <a:lnTo>
                  <a:pt x="1576577" y="1938401"/>
                </a:lnTo>
                <a:lnTo>
                  <a:pt x="683386" y="1938401"/>
                </a:lnTo>
                <a:lnTo>
                  <a:pt x="702360" y="1907806"/>
                </a:lnTo>
                <a:lnTo>
                  <a:pt x="748410" y="1845373"/>
                </a:lnTo>
                <a:lnTo>
                  <a:pt x="775461" y="1813560"/>
                </a:lnTo>
                <a:lnTo>
                  <a:pt x="820648" y="1766277"/>
                </a:lnTo>
                <a:lnTo>
                  <a:pt x="852817" y="1734604"/>
                </a:lnTo>
                <a:lnTo>
                  <a:pt x="891349" y="1697558"/>
                </a:lnTo>
                <a:lnTo>
                  <a:pt x="936256" y="1655152"/>
                </a:lnTo>
                <a:lnTo>
                  <a:pt x="987551" y="1607375"/>
                </a:lnTo>
                <a:lnTo>
                  <a:pt x="1096365" y="1506842"/>
                </a:lnTo>
                <a:lnTo>
                  <a:pt x="1143419" y="1462303"/>
                </a:lnTo>
                <a:lnTo>
                  <a:pt x="1186370" y="1420634"/>
                </a:lnTo>
                <a:lnTo>
                  <a:pt x="1225232" y="1381810"/>
                </a:lnTo>
                <a:lnTo>
                  <a:pt x="1260005" y="1345831"/>
                </a:lnTo>
                <a:lnTo>
                  <a:pt x="1290675" y="1312710"/>
                </a:lnTo>
                <a:lnTo>
                  <a:pt x="1317244" y="1282446"/>
                </a:lnTo>
                <a:lnTo>
                  <a:pt x="1373581" y="1210449"/>
                </a:lnTo>
                <a:lnTo>
                  <a:pt x="1404721" y="1166431"/>
                </a:lnTo>
                <a:lnTo>
                  <a:pt x="1433144" y="1122984"/>
                </a:lnTo>
                <a:lnTo>
                  <a:pt x="1458861" y="1080096"/>
                </a:lnTo>
                <a:lnTo>
                  <a:pt x="1481874" y="1037767"/>
                </a:lnTo>
                <a:lnTo>
                  <a:pt x="1502194" y="995997"/>
                </a:lnTo>
                <a:lnTo>
                  <a:pt x="1519808" y="954786"/>
                </a:lnTo>
                <a:lnTo>
                  <a:pt x="1537157" y="906614"/>
                </a:lnTo>
                <a:lnTo>
                  <a:pt x="1551343" y="857618"/>
                </a:lnTo>
                <a:lnTo>
                  <a:pt x="1562392" y="807783"/>
                </a:lnTo>
                <a:lnTo>
                  <a:pt x="1570266" y="757097"/>
                </a:lnTo>
                <a:lnTo>
                  <a:pt x="1575003" y="705561"/>
                </a:lnTo>
                <a:lnTo>
                  <a:pt x="1576577" y="653161"/>
                </a:lnTo>
                <a:lnTo>
                  <a:pt x="1574939" y="603275"/>
                </a:lnTo>
                <a:lnTo>
                  <a:pt x="1570012" y="554901"/>
                </a:lnTo>
                <a:lnTo>
                  <a:pt x="1561820" y="508025"/>
                </a:lnTo>
                <a:lnTo>
                  <a:pt x="1550327" y="462648"/>
                </a:lnTo>
                <a:lnTo>
                  <a:pt x="1535569" y="418795"/>
                </a:lnTo>
                <a:lnTo>
                  <a:pt x="1517523" y="376440"/>
                </a:lnTo>
                <a:lnTo>
                  <a:pt x="1496199" y="335597"/>
                </a:lnTo>
                <a:lnTo>
                  <a:pt x="1471587" y="296265"/>
                </a:lnTo>
                <a:lnTo>
                  <a:pt x="1443697" y="258445"/>
                </a:lnTo>
                <a:lnTo>
                  <a:pt x="1412532" y="222122"/>
                </a:lnTo>
                <a:lnTo>
                  <a:pt x="1378077" y="187325"/>
                </a:lnTo>
                <a:lnTo>
                  <a:pt x="1343964" y="157416"/>
                </a:lnTo>
                <a:lnTo>
                  <a:pt x="1307782" y="130098"/>
                </a:lnTo>
                <a:lnTo>
                  <a:pt x="1269542" y="105384"/>
                </a:lnTo>
                <a:lnTo>
                  <a:pt x="1229233" y="83273"/>
                </a:lnTo>
                <a:lnTo>
                  <a:pt x="1186853" y="63753"/>
                </a:lnTo>
                <a:lnTo>
                  <a:pt x="1142415" y="46850"/>
                </a:lnTo>
                <a:lnTo>
                  <a:pt x="1095908" y="32537"/>
                </a:lnTo>
                <a:lnTo>
                  <a:pt x="1047330" y="20828"/>
                </a:lnTo>
                <a:lnTo>
                  <a:pt x="996695" y="11709"/>
                </a:lnTo>
                <a:lnTo>
                  <a:pt x="943978" y="5207"/>
                </a:lnTo>
                <a:lnTo>
                  <a:pt x="889203" y="1295"/>
                </a:lnTo>
                <a:lnTo>
                  <a:pt x="832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321" y="238201"/>
            <a:ext cx="24022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Dashboard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3593210" y="170451"/>
            <a:ext cx="7090409" cy="9994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7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Overview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all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groups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currently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being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quoted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First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four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columns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have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search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function</a:t>
            </a:r>
            <a:endParaRPr sz="155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spcBef>
                <a:spcPts val="695"/>
              </a:spcBef>
              <a:buChar char="•"/>
              <a:tabLst>
                <a:tab pos="300355" algn="l"/>
              </a:tabLst>
            </a:pPr>
            <a:r>
              <a:rPr dirty="0" sz="1550">
                <a:latin typeface="Arial"/>
                <a:cs typeface="Arial"/>
              </a:rPr>
              <a:t>Drop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downs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for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search,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export</a:t>
            </a:r>
            <a:r>
              <a:rPr dirty="0" sz="1550" spc="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add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(employer/individual/census)functions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22019" y="1502663"/>
            <a:ext cx="9695815" cy="4963795"/>
            <a:chOff x="922019" y="1502663"/>
            <a:chExt cx="9695815" cy="49637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19" y="1540763"/>
              <a:ext cx="9619486" cy="488746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41069" y="1521713"/>
              <a:ext cx="9657715" cy="4925695"/>
            </a:xfrm>
            <a:custGeom>
              <a:avLst/>
              <a:gdLst/>
              <a:ahLst/>
              <a:cxnLst/>
              <a:rect l="l" t="t" r="r" b="b"/>
              <a:pathLst>
                <a:path w="9657715" h="4925695">
                  <a:moveTo>
                    <a:pt x="0" y="4925567"/>
                  </a:moveTo>
                  <a:lnTo>
                    <a:pt x="9657588" y="4925567"/>
                  </a:lnTo>
                  <a:lnTo>
                    <a:pt x="9657588" y="0"/>
                  </a:lnTo>
                  <a:lnTo>
                    <a:pt x="0" y="0"/>
                  </a:lnTo>
                  <a:lnTo>
                    <a:pt x="0" y="4925567"/>
                  </a:lnTo>
                  <a:close/>
                </a:path>
              </a:pathLst>
            </a:custGeom>
            <a:ln w="3810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171172" y="6448787"/>
            <a:ext cx="107314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5"/>
              </a:lnSpc>
            </a:pPr>
            <a:r>
              <a:rPr dirty="0" sz="1150" spc="-50">
                <a:solidFill>
                  <a:srgbClr val="878787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3264" y="2444648"/>
            <a:ext cx="4365625" cy="184975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 marR="5080">
              <a:lnSpc>
                <a:spcPts val="6800"/>
              </a:lnSpc>
              <a:spcBef>
                <a:spcPts val="960"/>
              </a:spcBef>
            </a:pPr>
            <a:r>
              <a:rPr dirty="0" sz="6300" spc="-10" b="1">
                <a:solidFill>
                  <a:srgbClr val="FFFFFF"/>
                </a:solidFill>
                <a:latin typeface="Arial"/>
                <a:cs typeface="Arial"/>
              </a:rPr>
              <a:t>Census </a:t>
            </a:r>
            <a:r>
              <a:rPr dirty="0" sz="6300" spc="-15" b="1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63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147570" y="2144522"/>
            <a:ext cx="1559560" cy="2396490"/>
          </a:xfrm>
          <a:custGeom>
            <a:avLst/>
            <a:gdLst/>
            <a:ahLst/>
            <a:cxnLst/>
            <a:rect l="l" t="t" r="r" b="b"/>
            <a:pathLst>
              <a:path w="1559560" h="2396490">
                <a:moveTo>
                  <a:pt x="757174" y="0"/>
                </a:moveTo>
                <a:lnTo>
                  <a:pt x="702589" y="1485"/>
                </a:lnTo>
                <a:lnTo>
                  <a:pt x="649541" y="5969"/>
                </a:lnTo>
                <a:lnTo>
                  <a:pt x="598043" y="13411"/>
                </a:lnTo>
                <a:lnTo>
                  <a:pt x="548068" y="23837"/>
                </a:lnTo>
                <a:lnTo>
                  <a:pt x="499643" y="37223"/>
                </a:lnTo>
                <a:lnTo>
                  <a:pt x="452767" y="53581"/>
                </a:lnTo>
                <a:lnTo>
                  <a:pt x="407416" y="72898"/>
                </a:lnTo>
                <a:lnTo>
                  <a:pt x="357314" y="98666"/>
                </a:lnTo>
                <a:lnTo>
                  <a:pt x="311023" y="127469"/>
                </a:lnTo>
                <a:lnTo>
                  <a:pt x="268554" y="159283"/>
                </a:lnTo>
                <a:lnTo>
                  <a:pt x="229908" y="194144"/>
                </a:lnTo>
                <a:lnTo>
                  <a:pt x="195084" y="232016"/>
                </a:lnTo>
                <a:lnTo>
                  <a:pt x="164084" y="272923"/>
                </a:lnTo>
                <a:lnTo>
                  <a:pt x="140055" y="311035"/>
                </a:lnTo>
                <a:lnTo>
                  <a:pt x="117830" y="352640"/>
                </a:lnTo>
                <a:lnTo>
                  <a:pt x="97409" y="397738"/>
                </a:lnTo>
                <a:lnTo>
                  <a:pt x="78778" y="446341"/>
                </a:lnTo>
                <a:lnTo>
                  <a:pt x="61950" y="498449"/>
                </a:lnTo>
                <a:lnTo>
                  <a:pt x="46901" y="554050"/>
                </a:lnTo>
                <a:lnTo>
                  <a:pt x="33655" y="613156"/>
                </a:lnTo>
                <a:lnTo>
                  <a:pt x="448183" y="683514"/>
                </a:lnTo>
                <a:lnTo>
                  <a:pt x="457809" y="625017"/>
                </a:lnTo>
                <a:lnTo>
                  <a:pt x="472554" y="572401"/>
                </a:lnTo>
                <a:lnTo>
                  <a:pt x="492404" y="525653"/>
                </a:lnTo>
                <a:lnTo>
                  <a:pt x="517385" y="484797"/>
                </a:lnTo>
                <a:lnTo>
                  <a:pt x="547497" y="449834"/>
                </a:lnTo>
                <a:lnTo>
                  <a:pt x="590384" y="414832"/>
                </a:lnTo>
                <a:lnTo>
                  <a:pt x="637489" y="389826"/>
                </a:lnTo>
                <a:lnTo>
                  <a:pt x="688822" y="374827"/>
                </a:lnTo>
                <a:lnTo>
                  <a:pt x="744347" y="369824"/>
                </a:lnTo>
                <a:lnTo>
                  <a:pt x="799846" y="374230"/>
                </a:lnTo>
                <a:lnTo>
                  <a:pt x="849579" y="387426"/>
                </a:lnTo>
                <a:lnTo>
                  <a:pt x="893521" y="409422"/>
                </a:lnTo>
                <a:lnTo>
                  <a:pt x="931672" y="440181"/>
                </a:lnTo>
                <a:lnTo>
                  <a:pt x="962431" y="478421"/>
                </a:lnTo>
                <a:lnTo>
                  <a:pt x="984427" y="522668"/>
                </a:lnTo>
                <a:lnTo>
                  <a:pt x="997623" y="572909"/>
                </a:lnTo>
                <a:lnTo>
                  <a:pt x="1002030" y="629158"/>
                </a:lnTo>
                <a:lnTo>
                  <a:pt x="998194" y="682650"/>
                </a:lnTo>
                <a:lnTo>
                  <a:pt x="986663" y="731723"/>
                </a:lnTo>
                <a:lnTo>
                  <a:pt x="967460" y="776376"/>
                </a:lnTo>
                <a:lnTo>
                  <a:pt x="940587" y="816610"/>
                </a:lnTo>
                <a:lnTo>
                  <a:pt x="906018" y="852424"/>
                </a:lnTo>
                <a:lnTo>
                  <a:pt x="871613" y="877963"/>
                </a:lnTo>
                <a:lnTo>
                  <a:pt x="832396" y="898563"/>
                </a:lnTo>
                <a:lnTo>
                  <a:pt x="788377" y="914234"/>
                </a:lnTo>
                <a:lnTo>
                  <a:pt x="739559" y="924979"/>
                </a:lnTo>
                <a:lnTo>
                  <a:pt x="685939" y="930795"/>
                </a:lnTo>
                <a:lnTo>
                  <a:pt x="627507" y="931672"/>
                </a:lnTo>
                <a:lnTo>
                  <a:pt x="577850" y="1298194"/>
                </a:lnTo>
                <a:lnTo>
                  <a:pt x="635762" y="1283449"/>
                </a:lnTo>
                <a:lnTo>
                  <a:pt x="689483" y="1272933"/>
                </a:lnTo>
                <a:lnTo>
                  <a:pt x="739013" y="1266634"/>
                </a:lnTo>
                <a:lnTo>
                  <a:pt x="784352" y="1264539"/>
                </a:lnTo>
                <a:lnTo>
                  <a:pt x="835253" y="1268514"/>
                </a:lnTo>
                <a:lnTo>
                  <a:pt x="882954" y="1280439"/>
                </a:lnTo>
                <a:lnTo>
                  <a:pt x="927455" y="1300314"/>
                </a:lnTo>
                <a:lnTo>
                  <a:pt x="968756" y="1328115"/>
                </a:lnTo>
                <a:lnTo>
                  <a:pt x="1006856" y="1363853"/>
                </a:lnTo>
                <a:lnTo>
                  <a:pt x="1034732" y="1398879"/>
                </a:lnTo>
                <a:lnTo>
                  <a:pt x="1057529" y="1437817"/>
                </a:lnTo>
                <a:lnTo>
                  <a:pt x="1075258" y="1480654"/>
                </a:lnTo>
                <a:lnTo>
                  <a:pt x="1087920" y="1527416"/>
                </a:lnTo>
                <a:lnTo>
                  <a:pt x="1095514" y="1578102"/>
                </a:lnTo>
                <a:lnTo>
                  <a:pt x="1098042" y="1632712"/>
                </a:lnTo>
                <a:lnTo>
                  <a:pt x="1095400" y="1690420"/>
                </a:lnTo>
                <a:lnTo>
                  <a:pt x="1087462" y="1744040"/>
                </a:lnTo>
                <a:lnTo>
                  <a:pt x="1074242" y="1793570"/>
                </a:lnTo>
                <a:lnTo>
                  <a:pt x="1055751" y="1839010"/>
                </a:lnTo>
                <a:lnTo>
                  <a:pt x="1031963" y="1880336"/>
                </a:lnTo>
                <a:lnTo>
                  <a:pt x="1002919" y="1917573"/>
                </a:lnTo>
                <a:lnTo>
                  <a:pt x="963053" y="1955622"/>
                </a:lnTo>
                <a:lnTo>
                  <a:pt x="919657" y="1985213"/>
                </a:lnTo>
                <a:lnTo>
                  <a:pt x="872731" y="2006345"/>
                </a:lnTo>
                <a:lnTo>
                  <a:pt x="822299" y="2019007"/>
                </a:lnTo>
                <a:lnTo>
                  <a:pt x="768350" y="2023237"/>
                </a:lnTo>
                <a:lnTo>
                  <a:pt x="718058" y="2019719"/>
                </a:lnTo>
                <a:lnTo>
                  <a:pt x="670826" y="2009152"/>
                </a:lnTo>
                <a:lnTo>
                  <a:pt x="626643" y="1991550"/>
                </a:lnTo>
                <a:lnTo>
                  <a:pt x="585533" y="1966912"/>
                </a:lnTo>
                <a:lnTo>
                  <a:pt x="547497" y="1935226"/>
                </a:lnTo>
                <a:lnTo>
                  <a:pt x="519036" y="1903704"/>
                </a:lnTo>
                <a:lnTo>
                  <a:pt x="494499" y="1867827"/>
                </a:lnTo>
                <a:lnTo>
                  <a:pt x="473862" y="1827593"/>
                </a:lnTo>
                <a:lnTo>
                  <a:pt x="457161" y="1782991"/>
                </a:lnTo>
                <a:lnTo>
                  <a:pt x="444360" y="1734032"/>
                </a:lnTo>
                <a:lnTo>
                  <a:pt x="435483" y="1680718"/>
                </a:lnTo>
                <a:lnTo>
                  <a:pt x="0" y="1733550"/>
                </a:lnTo>
                <a:lnTo>
                  <a:pt x="7581" y="1786445"/>
                </a:lnTo>
                <a:lnTo>
                  <a:pt x="18072" y="1837486"/>
                </a:lnTo>
                <a:lnTo>
                  <a:pt x="31457" y="1886661"/>
                </a:lnTo>
                <a:lnTo>
                  <a:pt x="47764" y="1933968"/>
                </a:lnTo>
                <a:lnTo>
                  <a:pt x="66967" y="1979422"/>
                </a:lnTo>
                <a:lnTo>
                  <a:pt x="89077" y="2023021"/>
                </a:lnTo>
                <a:lnTo>
                  <a:pt x="114109" y="2064740"/>
                </a:lnTo>
                <a:lnTo>
                  <a:pt x="142036" y="2104605"/>
                </a:lnTo>
                <a:lnTo>
                  <a:pt x="172897" y="2142591"/>
                </a:lnTo>
                <a:lnTo>
                  <a:pt x="206654" y="2178723"/>
                </a:lnTo>
                <a:lnTo>
                  <a:pt x="243332" y="2212975"/>
                </a:lnTo>
                <a:lnTo>
                  <a:pt x="279044" y="2242248"/>
                </a:lnTo>
                <a:lnTo>
                  <a:pt x="316268" y="2268969"/>
                </a:lnTo>
                <a:lnTo>
                  <a:pt x="354990" y="2293150"/>
                </a:lnTo>
                <a:lnTo>
                  <a:pt x="395224" y="2314790"/>
                </a:lnTo>
                <a:lnTo>
                  <a:pt x="436981" y="2333879"/>
                </a:lnTo>
                <a:lnTo>
                  <a:pt x="480237" y="2350414"/>
                </a:lnTo>
                <a:lnTo>
                  <a:pt x="525005" y="2364422"/>
                </a:lnTo>
                <a:lnTo>
                  <a:pt x="571284" y="2375877"/>
                </a:lnTo>
                <a:lnTo>
                  <a:pt x="619074" y="2384780"/>
                </a:lnTo>
                <a:lnTo>
                  <a:pt x="668375" y="2391143"/>
                </a:lnTo>
                <a:lnTo>
                  <a:pt x="719201" y="2394966"/>
                </a:lnTo>
                <a:lnTo>
                  <a:pt x="771525" y="2396236"/>
                </a:lnTo>
                <a:lnTo>
                  <a:pt x="826795" y="2394724"/>
                </a:lnTo>
                <a:lnTo>
                  <a:pt x="880529" y="2390190"/>
                </a:lnTo>
                <a:lnTo>
                  <a:pt x="932713" y="2382634"/>
                </a:lnTo>
                <a:lnTo>
                  <a:pt x="983373" y="2372055"/>
                </a:lnTo>
                <a:lnTo>
                  <a:pt x="1032484" y="2358453"/>
                </a:lnTo>
                <a:lnTo>
                  <a:pt x="1080071" y="2341829"/>
                </a:lnTo>
                <a:lnTo>
                  <a:pt x="1126121" y="2322182"/>
                </a:lnTo>
                <a:lnTo>
                  <a:pt x="1170635" y="2299512"/>
                </a:lnTo>
                <a:lnTo>
                  <a:pt x="1213612" y="2273808"/>
                </a:lnTo>
                <a:lnTo>
                  <a:pt x="1255064" y="2245080"/>
                </a:lnTo>
                <a:lnTo>
                  <a:pt x="1294980" y="2213330"/>
                </a:lnTo>
                <a:lnTo>
                  <a:pt x="1333373" y="2178558"/>
                </a:lnTo>
                <a:lnTo>
                  <a:pt x="1369428" y="2141639"/>
                </a:lnTo>
                <a:lnTo>
                  <a:pt x="1402346" y="2103450"/>
                </a:lnTo>
                <a:lnTo>
                  <a:pt x="1432128" y="2063991"/>
                </a:lnTo>
                <a:lnTo>
                  <a:pt x="1458772" y="2023275"/>
                </a:lnTo>
                <a:lnTo>
                  <a:pt x="1482280" y="1981288"/>
                </a:lnTo>
                <a:lnTo>
                  <a:pt x="1502651" y="1938032"/>
                </a:lnTo>
                <a:lnTo>
                  <a:pt x="1519885" y="1893519"/>
                </a:lnTo>
                <a:lnTo>
                  <a:pt x="1533982" y="1847723"/>
                </a:lnTo>
                <a:lnTo>
                  <a:pt x="1544955" y="1800669"/>
                </a:lnTo>
                <a:lnTo>
                  <a:pt x="1552790" y="1752345"/>
                </a:lnTo>
                <a:lnTo>
                  <a:pt x="1557489" y="1702752"/>
                </a:lnTo>
                <a:lnTo>
                  <a:pt x="1559052" y="1651889"/>
                </a:lnTo>
                <a:lnTo>
                  <a:pt x="1557159" y="1599666"/>
                </a:lnTo>
                <a:lnTo>
                  <a:pt x="1551508" y="1549374"/>
                </a:lnTo>
                <a:lnTo>
                  <a:pt x="1542072" y="1501038"/>
                </a:lnTo>
                <a:lnTo>
                  <a:pt x="1528851" y="1454645"/>
                </a:lnTo>
                <a:lnTo>
                  <a:pt x="1511871" y="1410195"/>
                </a:lnTo>
                <a:lnTo>
                  <a:pt x="1491119" y="1367688"/>
                </a:lnTo>
                <a:lnTo>
                  <a:pt x="1466583" y="1327137"/>
                </a:lnTo>
                <a:lnTo>
                  <a:pt x="1438275" y="1288542"/>
                </a:lnTo>
                <a:lnTo>
                  <a:pt x="1406779" y="1252601"/>
                </a:lnTo>
                <a:lnTo>
                  <a:pt x="1372755" y="1220012"/>
                </a:lnTo>
                <a:lnTo>
                  <a:pt x="1336230" y="1190777"/>
                </a:lnTo>
                <a:lnTo>
                  <a:pt x="1297178" y="1164894"/>
                </a:lnTo>
                <a:lnTo>
                  <a:pt x="1255598" y="1142365"/>
                </a:lnTo>
                <a:lnTo>
                  <a:pt x="1211491" y="1123188"/>
                </a:lnTo>
                <a:lnTo>
                  <a:pt x="1164856" y="1107351"/>
                </a:lnTo>
                <a:lnTo>
                  <a:pt x="1115695" y="1094867"/>
                </a:lnTo>
                <a:lnTo>
                  <a:pt x="1165656" y="1065822"/>
                </a:lnTo>
                <a:lnTo>
                  <a:pt x="1211618" y="1035291"/>
                </a:lnTo>
                <a:lnTo>
                  <a:pt x="1253591" y="1003274"/>
                </a:lnTo>
                <a:lnTo>
                  <a:pt x="1291551" y="969784"/>
                </a:lnTo>
                <a:lnTo>
                  <a:pt x="1325524" y="934821"/>
                </a:lnTo>
                <a:lnTo>
                  <a:pt x="1355496" y="898372"/>
                </a:lnTo>
                <a:lnTo>
                  <a:pt x="1381467" y="860450"/>
                </a:lnTo>
                <a:lnTo>
                  <a:pt x="1403438" y="821055"/>
                </a:lnTo>
                <a:lnTo>
                  <a:pt x="1421422" y="780173"/>
                </a:lnTo>
                <a:lnTo>
                  <a:pt x="1435404" y="737806"/>
                </a:lnTo>
                <a:lnTo>
                  <a:pt x="1445399" y="693966"/>
                </a:lnTo>
                <a:lnTo>
                  <a:pt x="1451394" y="648652"/>
                </a:lnTo>
                <a:lnTo>
                  <a:pt x="1453388" y="601853"/>
                </a:lnTo>
                <a:lnTo>
                  <a:pt x="1451356" y="554062"/>
                </a:lnTo>
                <a:lnTo>
                  <a:pt x="1445260" y="507365"/>
                </a:lnTo>
                <a:lnTo>
                  <a:pt x="1435087" y="461772"/>
                </a:lnTo>
                <a:lnTo>
                  <a:pt x="1420850" y="417283"/>
                </a:lnTo>
                <a:lnTo>
                  <a:pt x="1402549" y="373888"/>
                </a:lnTo>
                <a:lnTo>
                  <a:pt x="1380159" y="331597"/>
                </a:lnTo>
                <a:lnTo>
                  <a:pt x="1353705" y="290410"/>
                </a:lnTo>
                <a:lnTo>
                  <a:pt x="1323162" y="250317"/>
                </a:lnTo>
                <a:lnTo>
                  <a:pt x="1288542" y="211328"/>
                </a:lnTo>
                <a:lnTo>
                  <a:pt x="1254290" y="177584"/>
                </a:lnTo>
                <a:lnTo>
                  <a:pt x="1218222" y="146773"/>
                </a:lnTo>
                <a:lnTo>
                  <a:pt x="1180312" y="118884"/>
                </a:lnTo>
                <a:lnTo>
                  <a:pt x="1140587" y="93941"/>
                </a:lnTo>
                <a:lnTo>
                  <a:pt x="1099045" y="71932"/>
                </a:lnTo>
                <a:lnTo>
                  <a:pt x="1055674" y="52844"/>
                </a:lnTo>
                <a:lnTo>
                  <a:pt x="1010475" y="36703"/>
                </a:lnTo>
                <a:lnTo>
                  <a:pt x="963460" y="23495"/>
                </a:lnTo>
                <a:lnTo>
                  <a:pt x="914615" y="13208"/>
                </a:lnTo>
                <a:lnTo>
                  <a:pt x="863955" y="5867"/>
                </a:lnTo>
                <a:lnTo>
                  <a:pt x="811479" y="1473"/>
                </a:lnTo>
                <a:lnTo>
                  <a:pt x="757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033035" y="4684217"/>
            <a:ext cx="34461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quotes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10+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enrolling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910" rIns="0" bIns="0" rtlCol="0" vert="horz">
            <a:spAutoFit/>
          </a:bodyPr>
          <a:lstStyle/>
          <a:p>
            <a:pPr marL="242570">
              <a:lnSpc>
                <a:spcPct val="100000"/>
              </a:lnSpc>
              <a:spcBef>
                <a:spcPts val="105"/>
              </a:spcBef>
            </a:pPr>
            <a:r>
              <a:rPr dirty="0"/>
              <a:t>Start</a:t>
            </a:r>
            <a:r>
              <a:rPr dirty="0" spc="-120"/>
              <a:t> </a:t>
            </a:r>
            <a:r>
              <a:rPr dirty="0"/>
              <a:t>Census</a:t>
            </a:r>
            <a:r>
              <a:rPr dirty="0" spc="-110"/>
              <a:t> </a:t>
            </a:r>
            <a:r>
              <a:rPr dirty="0" spc="-20"/>
              <a:t>Quote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735" y="1943098"/>
            <a:ext cx="1847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Arial"/>
                <a:cs typeface="Arial"/>
              </a:rPr>
              <a:t>1.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735" y="3132701"/>
            <a:ext cx="179070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2.</a:t>
            </a:r>
            <a:r>
              <a:rPr dirty="0" sz="1550" spc="-6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box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will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pop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up: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98714" y="1654934"/>
            <a:ext cx="8841740" cy="1157605"/>
            <a:chOff x="1398714" y="1654934"/>
            <a:chExt cx="8841740" cy="115760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6" y="1778241"/>
              <a:ext cx="8641079" cy="10243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03477" y="1741677"/>
              <a:ext cx="8650605" cy="1066165"/>
            </a:xfrm>
            <a:custGeom>
              <a:avLst/>
              <a:gdLst/>
              <a:ahLst/>
              <a:cxnLst/>
              <a:rect l="l" t="t" r="r" b="b"/>
              <a:pathLst>
                <a:path w="8650605" h="1066164">
                  <a:moveTo>
                    <a:pt x="0" y="1065657"/>
                  </a:moveTo>
                  <a:lnTo>
                    <a:pt x="8650605" y="1065657"/>
                  </a:lnTo>
                  <a:lnTo>
                    <a:pt x="8650605" y="0"/>
                  </a:lnTo>
                  <a:lnTo>
                    <a:pt x="0" y="0"/>
                  </a:lnTo>
                  <a:lnTo>
                    <a:pt x="0" y="10656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6374" y="2214624"/>
              <a:ext cx="70866" cy="8508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895926" y="1654934"/>
              <a:ext cx="344805" cy="583565"/>
            </a:xfrm>
            <a:custGeom>
              <a:avLst/>
              <a:gdLst/>
              <a:ahLst/>
              <a:cxnLst/>
              <a:rect l="l" t="t" r="r" b="b"/>
              <a:pathLst>
                <a:path w="344804" h="583564">
                  <a:moveTo>
                    <a:pt x="327952" y="0"/>
                  </a:moveTo>
                  <a:lnTo>
                    <a:pt x="0" y="573913"/>
                  </a:lnTo>
                  <a:lnTo>
                    <a:pt x="16497" y="583336"/>
                  </a:lnTo>
                  <a:lnTo>
                    <a:pt x="344462" y="9398"/>
                  </a:lnTo>
                  <a:lnTo>
                    <a:pt x="32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404604" y="2299714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40" h="182880">
                  <a:moveTo>
                    <a:pt x="0" y="0"/>
                  </a:moveTo>
                  <a:lnTo>
                    <a:pt x="4699" y="182880"/>
                  </a:lnTo>
                  <a:lnTo>
                    <a:pt x="548640" y="182880"/>
                  </a:lnTo>
                  <a:lnTo>
                    <a:pt x="543941" y="0"/>
                  </a:lnTo>
                  <a:lnTo>
                    <a:pt x="0" y="0"/>
                  </a:lnTo>
                  <a:close/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04922" y="2539745"/>
              <a:ext cx="589915" cy="142240"/>
            </a:xfrm>
            <a:custGeom>
              <a:avLst/>
              <a:gdLst/>
              <a:ahLst/>
              <a:cxnLst/>
              <a:rect l="l" t="t" r="r" b="b"/>
              <a:pathLst>
                <a:path w="589914" h="142239">
                  <a:moveTo>
                    <a:pt x="589788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589788" y="141732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005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804922" y="2539745"/>
              <a:ext cx="589915" cy="142240"/>
            </a:xfrm>
            <a:custGeom>
              <a:avLst/>
              <a:gdLst/>
              <a:ahLst/>
              <a:cxnLst/>
              <a:rect l="l" t="t" r="r" b="b"/>
              <a:pathLst>
                <a:path w="589914" h="142239">
                  <a:moveTo>
                    <a:pt x="0" y="141732"/>
                  </a:moveTo>
                  <a:lnTo>
                    <a:pt x="589788" y="141732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445002" y="2539745"/>
              <a:ext cx="589915" cy="142240"/>
            </a:xfrm>
            <a:custGeom>
              <a:avLst/>
              <a:gdLst/>
              <a:ahLst/>
              <a:cxnLst/>
              <a:rect l="l" t="t" r="r" b="b"/>
              <a:pathLst>
                <a:path w="589914" h="142239">
                  <a:moveTo>
                    <a:pt x="589788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589788" y="141732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005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45002" y="2539745"/>
              <a:ext cx="589915" cy="142240"/>
            </a:xfrm>
            <a:custGeom>
              <a:avLst/>
              <a:gdLst/>
              <a:ahLst/>
              <a:cxnLst/>
              <a:rect l="l" t="t" r="r" b="b"/>
              <a:pathLst>
                <a:path w="589914" h="142239">
                  <a:moveTo>
                    <a:pt x="0" y="141732"/>
                  </a:moveTo>
                  <a:lnTo>
                    <a:pt x="589788" y="141732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240530" y="2548889"/>
              <a:ext cx="589915" cy="142240"/>
            </a:xfrm>
            <a:custGeom>
              <a:avLst/>
              <a:gdLst/>
              <a:ahLst/>
              <a:cxnLst/>
              <a:rect l="l" t="t" r="r" b="b"/>
              <a:pathLst>
                <a:path w="589914" h="142239">
                  <a:moveTo>
                    <a:pt x="589788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589788" y="141732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005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240530" y="2548889"/>
              <a:ext cx="589915" cy="142240"/>
            </a:xfrm>
            <a:custGeom>
              <a:avLst/>
              <a:gdLst/>
              <a:ahLst/>
              <a:cxnLst/>
              <a:rect l="l" t="t" r="r" b="b"/>
              <a:pathLst>
                <a:path w="589914" h="142239">
                  <a:moveTo>
                    <a:pt x="0" y="141732"/>
                  </a:moveTo>
                  <a:lnTo>
                    <a:pt x="589788" y="141732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173863" y="4518277"/>
            <a:ext cx="5516245" cy="1008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0190" indent="-22542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250190" algn="l"/>
              </a:tabLst>
            </a:pPr>
            <a:r>
              <a:rPr dirty="0" sz="1550">
                <a:latin typeface="Arial"/>
                <a:cs typeface="Arial"/>
              </a:rPr>
              <a:t>Select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applicable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broker/agent</a:t>
            </a:r>
            <a:r>
              <a:rPr dirty="0" sz="1550" spc="1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drop-</a:t>
            </a:r>
            <a:r>
              <a:rPr dirty="0" sz="1550">
                <a:latin typeface="Arial"/>
                <a:cs typeface="Arial"/>
              </a:rPr>
              <a:t>down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menu.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Arial"/>
              <a:buAutoNum type="arabicPeriod" startAt="3"/>
            </a:pPr>
            <a:endParaRPr sz="1550">
              <a:latin typeface="Arial"/>
              <a:cs typeface="Arial"/>
            </a:endParaRPr>
          </a:p>
          <a:p>
            <a:pPr marL="116205" marR="5080" indent="-104775">
              <a:lnSpc>
                <a:spcPct val="105800"/>
              </a:lnSpc>
              <a:spcBef>
                <a:spcPts val="5"/>
              </a:spcBef>
              <a:buAutoNum type="arabicPeriod" startAt="3"/>
              <a:tabLst>
                <a:tab pos="116205" algn="l"/>
                <a:tab pos="187960" algn="l"/>
              </a:tabLst>
            </a:pPr>
            <a:r>
              <a:rPr dirty="0" sz="1550">
                <a:latin typeface="Arial"/>
                <a:cs typeface="Arial"/>
              </a:rPr>
              <a:t>	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1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census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file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can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be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accessed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from </a:t>
            </a:r>
            <a:r>
              <a:rPr dirty="0" u="sng" sz="1550">
                <a:solidFill>
                  <a:srgbClr val="0000FF"/>
                </a:solidFill>
                <a:uFill>
                  <a:solidFill>
                    <a:srgbClr val="0092D5"/>
                  </a:solidFill>
                </a:uFill>
                <a:latin typeface="Arial"/>
                <a:cs typeface="Arial"/>
                <a:hlinkClick r:id="rId4"/>
              </a:rPr>
              <a:t>NebraskaBlue.com/Brokers</a:t>
            </a:r>
            <a:r>
              <a:rPr dirty="0" u="none" sz="1550" spc="19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or</a:t>
            </a:r>
            <a:r>
              <a:rPr dirty="0" u="none" sz="1550" spc="7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downloaded</a:t>
            </a:r>
            <a:r>
              <a:rPr dirty="0" u="none" sz="1550" spc="21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from</a:t>
            </a:r>
            <a:r>
              <a:rPr dirty="0" u="none" sz="1550" spc="25">
                <a:latin typeface="Arial"/>
                <a:cs typeface="Arial"/>
              </a:rPr>
              <a:t> </a:t>
            </a:r>
            <a:r>
              <a:rPr dirty="0" u="none" sz="1550">
                <a:latin typeface="Arial"/>
                <a:cs typeface="Arial"/>
              </a:rPr>
              <a:t>the</a:t>
            </a:r>
            <a:r>
              <a:rPr dirty="0" u="none" sz="1550" spc="100">
                <a:latin typeface="Arial"/>
                <a:cs typeface="Arial"/>
              </a:rPr>
              <a:t> </a:t>
            </a:r>
            <a:r>
              <a:rPr dirty="0" u="none" sz="1550" spc="-10">
                <a:latin typeface="Arial"/>
                <a:cs typeface="Arial"/>
              </a:rPr>
              <a:t>window.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5129" y="3564146"/>
            <a:ext cx="3675588" cy="2897952"/>
          </a:xfrm>
          <a:prstGeom prst="rect">
            <a:avLst/>
          </a:prstGeom>
        </p:spPr>
      </p:pic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Spurgeon, Danielle</dc:creator>
  <dc:title>PowerPoint Presentation</dc:title>
  <dcterms:created xsi:type="dcterms:W3CDTF">2025-06-26T18:07:50Z</dcterms:created>
  <dcterms:modified xsi:type="dcterms:W3CDTF">2025-06-26T18:07:50Z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2025-06-26T00:00:00Z</vt:filetime>
  </property>
  <property fmtid="{D5CDD505-2E9C-101B-9397-08002B2CF9AE}" pid="5" name="MSIP_Label_c8269534-9b5e-4c3d-b50f-19e9c895d28c_ActionId">
    <vt:lpwstr>b7d96f01-e298-4443-9dc9-a2576b479376</vt:lpwstr>
  </property>
  <property fmtid="{D5CDD505-2E9C-101B-9397-08002B2CF9AE}" pid="6" name="MSIP_Label_c8269534-9b5e-4c3d-b50f-19e9c895d28c_ContentBits">
    <vt:lpwstr>0</vt:lpwstr>
  </property>
  <property fmtid="{D5CDD505-2E9C-101B-9397-08002B2CF9AE}" pid="7" name="MSIP_Label_c8269534-9b5e-4c3d-b50f-19e9c895d28c_Enabled">
    <vt:lpwstr>true</vt:lpwstr>
  </property>
  <property fmtid="{D5CDD505-2E9C-101B-9397-08002B2CF9AE}" pid="8" name="MSIP_Label_c8269534-9b5e-4c3d-b50f-19e9c895d28c_Method">
    <vt:lpwstr>Standard</vt:lpwstr>
  </property>
  <property fmtid="{D5CDD505-2E9C-101B-9397-08002B2CF9AE}" pid="9" name="MSIP_Label_c8269534-9b5e-4c3d-b50f-19e9c895d28c_Name">
    <vt:lpwstr>Internal</vt:lpwstr>
  </property>
  <property fmtid="{D5CDD505-2E9C-101B-9397-08002B2CF9AE}" pid="10" name="MSIP_Label_c8269534-9b5e-4c3d-b50f-19e9c895d28c_SetDate">
    <vt:lpwstr>2024-10-02T13:09:29Z</vt:lpwstr>
  </property>
  <property fmtid="{D5CDD505-2E9C-101B-9397-08002B2CF9AE}" pid="11" name="MSIP_Label_c8269534-9b5e-4c3d-b50f-19e9c895d28c_SiteId">
    <vt:lpwstr>79631b5d-0010-4f79-aa0d-809ae3db725f</vt:lpwstr>
  </property>
  <property fmtid="{D5CDD505-2E9C-101B-9397-08002B2CF9AE}" pid="12" name="Producer">
    <vt:lpwstr>Microsoft® PowerPoint® for Microsoft 365</vt:lpwstr>
  </property>
</Properties>
</file>