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9" r:id="rId3"/>
    <p:sldId id="271" r:id="rId4"/>
    <p:sldId id="260" r:id="rId5"/>
    <p:sldId id="261" r:id="rId6"/>
    <p:sldId id="270" r:id="rId7"/>
    <p:sldId id="268" r:id="rId8"/>
    <p:sldId id="269"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4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CF23F7-43BE-4D75-A2D0-217A56D6392C}" v="1" dt="2026-06-19T12:05:49.5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showGuides="1">
      <p:cViewPr varScale="1">
        <p:scale>
          <a:sx n="109" d="100"/>
          <a:sy n="109" d="100"/>
        </p:scale>
        <p:origin x="47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395FC-C874-4762-AA85-A7C75BFB125E}" type="datetimeFigureOut">
              <a:rPr lang="en-US" smtClean="0"/>
              <a:t>6/19/2026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F6563F-B16F-4FFF-A0FF-FAD2F8F0E384}" type="slidenum">
              <a:rPr lang="en-US" smtClean="0"/>
              <a:t>‹#›</a:t>
            </a:fld>
            <a:endParaRPr lang="en-US"/>
          </a:p>
        </p:txBody>
      </p:sp>
    </p:spTree>
    <p:extLst>
      <p:ext uri="{BB962C8B-B14F-4D97-AF65-F5344CB8AC3E}">
        <p14:creationId xmlns:p14="http://schemas.microsoft.com/office/powerpoint/2010/main" val="363424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6F6563F-B16F-4FFF-A0FF-FAD2F8F0E384}" type="slidenum">
              <a:rPr lang="en-US" smtClean="0"/>
              <a:t>11</a:t>
            </a:fld>
            <a:endParaRPr lang="en-US"/>
          </a:p>
        </p:txBody>
      </p:sp>
    </p:spTree>
    <p:extLst>
      <p:ext uri="{BB962C8B-B14F-4D97-AF65-F5344CB8AC3E}">
        <p14:creationId xmlns:p14="http://schemas.microsoft.com/office/powerpoint/2010/main" val="1084404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CB970-8608-43C5-59F1-746931DB0B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EFD0D65-C438-B3DE-0CF6-EED0646FD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3A6505-A106-2A76-75D8-127F30026267}"/>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5" name="Footer Placeholder 4">
            <a:extLst>
              <a:ext uri="{FF2B5EF4-FFF2-40B4-BE49-F238E27FC236}">
                <a16:creationId xmlns:a16="http://schemas.microsoft.com/office/drawing/2014/main" id="{1B0A7762-55BB-D772-3CD4-95154956A4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6AEA52-3A75-4DD5-35B3-B72BCD82E077}"/>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3009750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985A3-A390-45B2-DE24-45C3E2272A4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BEF21C-F5C0-E352-01F3-ECC685386E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E43156-4E05-4175-C361-F507187A53AA}"/>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5" name="Footer Placeholder 4">
            <a:extLst>
              <a:ext uri="{FF2B5EF4-FFF2-40B4-BE49-F238E27FC236}">
                <a16:creationId xmlns:a16="http://schemas.microsoft.com/office/drawing/2014/main" id="{464B8506-5A80-D568-2855-2CBB631CA9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F741D3-79E5-9FF3-5A27-42741B6081E0}"/>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561402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5FBB80-B051-015A-DA30-5408EAF99E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AC646B5-BB2C-A181-A6AD-E71D37D2A9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69BC9A-9E31-437A-FAB5-0C32F0C86AE3}"/>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5" name="Footer Placeholder 4">
            <a:extLst>
              <a:ext uri="{FF2B5EF4-FFF2-40B4-BE49-F238E27FC236}">
                <a16:creationId xmlns:a16="http://schemas.microsoft.com/office/drawing/2014/main" id="{5FE6B815-508A-E396-4BE4-1951B9CAE9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9AD7FB-646B-9F8C-D7E0-50AFF3B25569}"/>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1664224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0B923-B7B7-6A3C-8103-CB82B1A298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1737AE-A4BE-0B07-3547-CC7AD9A836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09D0FF-1EFB-40B1-9B55-5D258D4369F8}"/>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5" name="Footer Placeholder 4">
            <a:extLst>
              <a:ext uri="{FF2B5EF4-FFF2-40B4-BE49-F238E27FC236}">
                <a16:creationId xmlns:a16="http://schemas.microsoft.com/office/drawing/2014/main" id="{1A5C7D5D-BDC9-FFAC-40B2-5DE9C16FF0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F4E92-A72D-5E1A-BE9B-83D115A684EE}"/>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3619697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7DC89-4B62-013B-E597-68365A64D9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E21103-C212-7D89-11FA-C45BBA0E85D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1B06F7-4B78-F508-0C6A-427C8F5A7F7D}"/>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5" name="Footer Placeholder 4">
            <a:extLst>
              <a:ext uri="{FF2B5EF4-FFF2-40B4-BE49-F238E27FC236}">
                <a16:creationId xmlns:a16="http://schemas.microsoft.com/office/drawing/2014/main" id="{9BD6BE83-24ED-51A7-6FC0-37774214D7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60817F-B8F1-6523-02A9-63FBC69A1A48}"/>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941660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CD0BE-8AD9-528C-9E78-15B5440925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3575F1-D3A2-E7E6-C69D-D5462C8BD4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356671-BF52-ABC4-7D4C-401FEBD54D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96CF9F4-444F-0596-FB25-71AEE8DC7049}"/>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6" name="Footer Placeholder 5">
            <a:extLst>
              <a:ext uri="{FF2B5EF4-FFF2-40B4-BE49-F238E27FC236}">
                <a16:creationId xmlns:a16="http://schemas.microsoft.com/office/drawing/2014/main" id="{EE78BDCF-98A5-CABB-EC2A-2F74B94035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FD59EE-A70A-B445-E5BF-83639BC86FD1}"/>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1468461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B827F-2290-0A0C-1C45-F436B6B6F4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8E4025A-0547-9BA8-D866-0548FC3CA7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55843D-E103-31CF-F4F9-8BC7117C7C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49BCED-1369-0CB9-8C72-26A09A6DBB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6BC0C2-A186-1655-A78A-A03A4A0315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7315B5-48A0-0D63-EDC4-0E7A77049E7F}"/>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8" name="Footer Placeholder 7">
            <a:extLst>
              <a:ext uri="{FF2B5EF4-FFF2-40B4-BE49-F238E27FC236}">
                <a16:creationId xmlns:a16="http://schemas.microsoft.com/office/drawing/2014/main" id="{615E4921-8BD0-C958-1FBA-657FF54539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594A8A-E46D-DF1E-5E17-EF9C8563A7C9}"/>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2843060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2FF65-2982-42C1-D9F2-6AF7325424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62BB33-E798-6F99-08B4-C8F6A894640B}"/>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4" name="Footer Placeholder 3">
            <a:extLst>
              <a:ext uri="{FF2B5EF4-FFF2-40B4-BE49-F238E27FC236}">
                <a16:creationId xmlns:a16="http://schemas.microsoft.com/office/drawing/2014/main" id="{9CAE68D4-8DEC-E7D1-75E1-482EF60ED0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2F935A-E535-8075-0F8D-679CCA63674C}"/>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595080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3B68E7-204A-DC44-2E2F-9E6798EC0144}"/>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3" name="Footer Placeholder 2">
            <a:extLst>
              <a:ext uri="{FF2B5EF4-FFF2-40B4-BE49-F238E27FC236}">
                <a16:creationId xmlns:a16="http://schemas.microsoft.com/office/drawing/2014/main" id="{4A6B22F3-A4FC-5FEB-5CB7-0E8D8CC2EA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F99212-0251-AB45-5EB9-C96F911F72CF}"/>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398244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E4BBF-4DBA-6EF2-D453-84A192D36C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DF9FD9-60E7-D890-D3FF-A609229540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A4E892C-7213-587E-77F2-42F63F536A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676388-8462-3D81-24D7-44A15586473A}"/>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6" name="Footer Placeholder 5">
            <a:extLst>
              <a:ext uri="{FF2B5EF4-FFF2-40B4-BE49-F238E27FC236}">
                <a16:creationId xmlns:a16="http://schemas.microsoft.com/office/drawing/2014/main" id="{8E7A43F2-9DF6-55AE-3249-755510F61E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F4123C-59FB-F11C-A52F-EDC1BCF236E2}"/>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11691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7FFA2-C532-5D1A-5A83-17D5CE1B0A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D28D48B-85B5-FEEA-9436-847D501695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46C3B4-8B4B-E633-8B42-EBF88524F4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264D0A-5B8A-A4B1-FC91-0F553BADEDAF}"/>
              </a:ext>
            </a:extLst>
          </p:cNvPr>
          <p:cNvSpPr>
            <a:spLocks noGrp="1"/>
          </p:cNvSpPr>
          <p:nvPr>
            <p:ph type="dt" sz="half" idx="10"/>
          </p:nvPr>
        </p:nvSpPr>
        <p:spPr/>
        <p:txBody>
          <a:bodyPr/>
          <a:lstStyle/>
          <a:p>
            <a:fld id="{AFCB8962-F4D5-405D-99F6-84200A891F45}" type="datetimeFigureOut">
              <a:rPr lang="en-US" smtClean="0"/>
              <a:t>6/19/2026</a:t>
            </a:fld>
            <a:endParaRPr lang="en-US"/>
          </a:p>
        </p:txBody>
      </p:sp>
      <p:sp>
        <p:nvSpPr>
          <p:cNvPr id="6" name="Footer Placeholder 5">
            <a:extLst>
              <a:ext uri="{FF2B5EF4-FFF2-40B4-BE49-F238E27FC236}">
                <a16:creationId xmlns:a16="http://schemas.microsoft.com/office/drawing/2014/main" id="{544BA8F5-A561-3543-2E5F-2AD49067E7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E34831-FB55-EAAA-F96B-E8191DD52B34}"/>
              </a:ext>
            </a:extLst>
          </p:cNvPr>
          <p:cNvSpPr>
            <a:spLocks noGrp="1"/>
          </p:cNvSpPr>
          <p:nvPr>
            <p:ph type="sldNum" sz="quarter" idx="12"/>
          </p:nvPr>
        </p:nvSpPr>
        <p:spPr/>
        <p:txBody>
          <a:bodyPr/>
          <a:lstStyle/>
          <a:p>
            <a:fld id="{80D2FA6B-B518-4976-B27E-7D60564B6267}" type="slidenum">
              <a:rPr lang="en-US" smtClean="0"/>
              <a:t>‹#›</a:t>
            </a:fld>
            <a:endParaRPr lang="en-US"/>
          </a:p>
        </p:txBody>
      </p:sp>
    </p:spTree>
    <p:extLst>
      <p:ext uri="{BB962C8B-B14F-4D97-AF65-F5344CB8AC3E}">
        <p14:creationId xmlns:p14="http://schemas.microsoft.com/office/powerpoint/2010/main" val="1069092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A69832-6E39-4756-A323-C90E58E3A1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68625A-2E2F-1D96-D6CB-EBC5727DFC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600C3-F281-ED3D-9088-F3E45CDF5C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FCB8962-F4D5-405D-99F6-84200A891F45}" type="datetimeFigureOut">
              <a:rPr lang="en-US" smtClean="0"/>
              <a:t>6/19/2026</a:t>
            </a:fld>
            <a:endParaRPr lang="en-US"/>
          </a:p>
        </p:txBody>
      </p:sp>
      <p:sp>
        <p:nvSpPr>
          <p:cNvPr id="5" name="Footer Placeholder 4">
            <a:extLst>
              <a:ext uri="{FF2B5EF4-FFF2-40B4-BE49-F238E27FC236}">
                <a16:creationId xmlns:a16="http://schemas.microsoft.com/office/drawing/2014/main" id="{B04F1E08-B947-A0FA-9F75-FCE5F11FE0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A0D3837-00CD-0F7C-F4C5-39A4EDFDB9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0D2FA6B-B518-4976-B27E-7D60564B6267}" type="slidenum">
              <a:rPr lang="en-US" smtClean="0"/>
              <a:t>‹#›</a:t>
            </a:fld>
            <a:endParaRPr lang="en-US"/>
          </a:p>
        </p:txBody>
      </p:sp>
    </p:spTree>
    <p:extLst>
      <p:ext uri="{BB962C8B-B14F-4D97-AF65-F5344CB8AC3E}">
        <p14:creationId xmlns:p14="http://schemas.microsoft.com/office/powerpoint/2010/main" val="2131065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hyperlink" Target="mailto:Kluner@progenyhealth.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navinet.navimedix.com/plan-central/bcbsnebraska" TargetMode="External"/><Relationship Id="rId2" Type="http://schemas.openxmlformats.org/officeDocument/2006/relationships/hyperlink" Target="https://www.nebraskablue.com/en/Providers/Provider-Academy/Provider-FAQs/Neonatal-Care-Management-Program-FAQs#a6f362b2-2dd5-4e66-a927-7252ba016052-0-panel" TargetMode="Externa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4.xml"/><Relationship Id="rId4" Type="http://schemas.openxmlformats.org/officeDocument/2006/relationships/hyperlink" Target="https://www.nebraskablue.com/en/Providers/Provider-Academy/Provider-FAQs/Neonatal-Care-Management-Program-FAQs#a6f362b2-2dd5-4e66-a927-7252ba016052-1-panel"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5.xml"/><Relationship Id="rId1" Type="http://schemas.openxmlformats.org/officeDocument/2006/relationships/slideLayout" Target="../slideLayouts/slideLayout2.xml"/><Relationship Id="rId4" Type="http://schemas.openxmlformats.org/officeDocument/2006/relationships/hyperlink" Target="https://www.nebraskablue.com/Providers/Provider-Academy/Provider-FAQs/Neonatal-Care-Management-Program-FAQs" TargetMode="Externa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6.xml"/><Relationship Id="rId1" Type="http://schemas.openxmlformats.org/officeDocument/2006/relationships/slideLayout" Target="../slideLayouts/slideLayout2.xml"/><Relationship Id="rId6" Type="http://schemas.openxmlformats.org/officeDocument/2006/relationships/hyperlink" Target="https://www.nebraskablue.com/Providers/Provider-Academy/Provider-FAQs/Neonatal-Care-Management-Program-FAQs" TargetMode="External"/><Relationship Id="rId5" Type="http://schemas.openxmlformats.org/officeDocument/2006/relationships/slide" Target="slide8.xml"/><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5.xml"/><Relationship Id="rId7" Type="http://schemas.openxmlformats.org/officeDocument/2006/relationships/slide" Target="slide14.xml"/><Relationship Id="rId2" Type="http://schemas.openxmlformats.org/officeDocument/2006/relationships/slide" Target="slide9.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slide" Target="slide1.xml"/></Relationships>
</file>

<file path=ppt/slides/_rels/slide7.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69F41-471D-3BF8-E94A-CC33D73BB991}"/>
              </a:ext>
            </a:extLst>
          </p:cNvPr>
          <p:cNvSpPr>
            <a:spLocks noGrp="1"/>
          </p:cNvSpPr>
          <p:nvPr>
            <p:ph type="ctrTitle"/>
          </p:nvPr>
        </p:nvSpPr>
        <p:spPr>
          <a:xfrm>
            <a:off x="469778" y="524631"/>
            <a:ext cx="11676887" cy="1287971"/>
          </a:xfrm>
        </p:spPr>
        <p:txBody>
          <a:bodyPr>
            <a:normAutofit/>
          </a:bodyPr>
          <a:lstStyle/>
          <a:p>
            <a:pPr algn="l"/>
            <a:r>
              <a:rPr lang="en-US" sz="4000" b="1" dirty="0">
                <a:latin typeface="Arial" panose="020B0604020202020204" pitchFamily="34" charset="0"/>
                <a:cs typeface="Arial" panose="020B0604020202020204" pitchFamily="34" charset="0"/>
              </a:rPr>
              <a:t>BCBSNE and ProgenyHealth coordination</a:t>
            </a:r>
          </a:p>
        </p:txBody>
      </p:sp>
      <p:sp>
        <p:nvSpPr>
          <p:cNvPr id="11" name="Subtitle 10">
            <a:extLst>
              <a:ext uri="{FF2B5EF4-FFF2-40B4-BE49-F238E27FC236}">
                <a16:creationId xmlns:a16="http://schemas.microsoft.com/office/drawing/2014/main" id="{99212824-E9D7-B6B9-0E2E-F6C1376B2BE3}"/>
              </a:ext>
            </a:extLst>
          </p:cNvPr>
          <p:cNvSpPr>
            <a:spLocks noGrp="1"/>
          </p:cNvSpPr>
          <p:nvPr>
            <p:ph type="subTitle" idx="1"/>
          </p:nvPr>
        </p:nvSpPr>
        <p:spPr>
          <a:xfrm>
            <a:off x="469778" y="2610109"/>
            <a:ext cx="11188822" cy="3262634"/>
          </a:xfrm>
        </p:spPr>
        <p:txBody>
          <a:bodyPr>
            <a:normAutofit/>
          </a:bodyPr>
          <a:lstStyle/>
          <a:p>
            <a:pPr algn="l"/>
            <a:r>
              <a:rPr lang="en-US" dirty="0">
                <a:latin typeface="Arial" panose="020B0604020202020204" pitchFamily="34" charset="0"/>
                <a:cs typeface="Arial" panose="020B0604020202020204" pitchFamily="34" charset="0"/>
              </a:rPr>
              <a:t>ProgenyHealth</a:t>
            </a:r>
            <a:r>
              <a:rPr lang="en-US" baseline="30000"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manages NICU cases when the newborn was admitted at birth and for subsequent admissions for that child up to one year of life.</a:t>
            </a:r>
          </a:p>
          <a:p>
            <a:pPr algn="l"/>
            <a:endParaRPr lang="en-US" dirty="0">
              <a:latin typeface="Arial" panose="020B0604020202020204" pitchFamily="34" charset="0"/>
              <a:cs typeface="Arial" panose="020B0604020202020204" pitchFamily="34" charset="0"/>
            </a:endParaRPr>
          </a:p>
          <a:p>
            <a:pPr algn="l"/>
            <a:r>
              <a:rPr lang="en-US" dirty="0">
                <a:latin typeface="Arial" panose="020B0604020202020204" pitchFamily="34" charset="0"/>
                <a:cs typeface="Arial" panose="020B0604020202020204" pitchFamily="34" charset="0"/>
              </a:rPr>
              <a:t>If a newborn is admitted after birth and was not previously admitted to a NICU on the date of birth, Blue Cross and Blue Shield of Nebraska (BCBSNE) will manage the preauthorization, regardless of the Progeny indicator.</a:t>
            </a:r>
          </a:p>
          <a:p>
            <a:pPr algn="l"/>
            <a:endParaRPr lang="en-US" dirty="0">
              <a:latin typeface="Arial" panose="020B0604020202020204" pitchFamily="34" charset="0"/>
              <a:cs typeface="Arial" panose="020B0604020202020204" pitchFamily="34" charset="0"/>
            </a:endParaRPr>
          </a:p>
          <a:p>
            <a:pPr algn="l"/>
            <a:r>
              <a:rPr lang="en-US" dirty="0">
                <a:latin typeface="Arial" panose="020B0604020202020204" pitchFamily="34" charset="0"/>
                <a:cs typeface="Arial" panose="020B0604020202020204" pitchFamily="34" charset="0"/>
              </a:rPr>
              <a:t>Use this tool to determine where to submit your preauthorization request</a:t>
            </a:r>
          </a:p>
        </p:txBody>
      </p:sp>
      <p:cxnSp>
        <p:nvCxnSpPr>
          <p:cNvPr id="13" name="Straight Connector 12">
            <a:extLst>
              <a:ext uri="{FF2B5EF4-FFF2-40B4-BE49-F238E27FC236}">
                <a16:creationId xmlns:a16="http://schemas.microsoft.com/office/drawing/2014/main" id="{4165F8EF-1D96-6F4B-4174-864823EB65CD}"/>
              </a:ext>
            </a:extLst>
          </p:cNvPr>
          <p:cNvCxnSpPr>
            <a:cxnSpLocks/>
          </p:cNvCxnSpPr>
          <p:nvPr/>
        </p:nvCxnSpPr>
        <p:spPr>
          <a:xfrm>
            <a:off x="659757" y="2211355"/>
            <a:ext cx="10998843"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5" name="Title 1">
            <a:extLst>
              <a:ext uri="{FF2B5EF4-FFF2-40B4-BE49-F238E27FC236}">
                <a16:creationId xmlns:a16="http://schemas.microsoft.com/office/drawing/2014/main" id="{48DA0052-D390-8A16-1E8F-C4594B9485FB}"/>
              </a:ext>
            </a:extLst>
          </p:cNvPr>
          <p:cNvSpPr txBox="1">
            <a:spLocks/>
          </p:cNvSpPr>
          <p:nvPr/>
        </p:nvSpPr>
        <p:spPr>
          <a:xfrm>
            <a:off x="469778" y="22149"/>
            <a:ext cx="10094975" cy="128797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800" b="1" dirty="0">
                <a:latin typeface="Arial" panose="020B0604020202020204" pitchFamily="34" charset="0"/>
                <a:cs typeface="Arial" panose="020B0604020202020204" pitchFamily="34" charset="0"/>
              </a:rPr>
              <a:t>NICU preauthorization workflows:</a:t>
            </a:r>
          </a:p>
        </p:txBody>
      </p:sp>
      <p:sp>
        <p:nvSpPr>
          <p:cNvPr id="17" name="TextBox 16">
            <a:extLst>
              <a:ext uri="{FF2B5EF4-FFF2-40B4-BE49-F238E27FC236}">
                <a16:creationId xmlns:a16="http://schemas.microsoft.com/office/drawing/2014/main" id="{0D17D22D-DA90-8402-896F-347FF53B4EE5}"/>
              </a:ext>
            </a:extLst>
          </p:cNvPr>
          <p:cNvSpPr txBox="1"/>
          <p:nvPr/>
        </p:nvSpPr>
        <p:spPr>
          <a:xfrm>
            <a:off x="533400" y="6133314"/>
            <a:ext cx="7298000" cy="400110"/>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ProgenyHealth® is an independent company that provides NICU and maternity services to Blue Cross and Blue Shield of Nebraska, an independent licensee of the Blue Cross Blue Shield Association.</a:t>
            </a:r>
          </a:p>
        </p:txBody>
      </p:sp>
      <p:sp>
        <p:nvSpPr>
          <p:cNvPr id="18" name="Arrow: Right 17">
            <a:extLst>
              <a:ext uri="{FF2B5EF4-FFF2-40B4-BE49-F238E27FC236}">
                <a16:creationId xmlns:a16="http://schemas.microsoft.com/office/drawing/2014/main" id="{C5EE0F02-25D3-A4C3-6076-C10E8C585444}"/>
              </a:ext>
            </a:extLst>
          </p:cNvPr>
          <p:cNvSpPr/>
          <p:nvPr/>
        </p:nvSpPr>
        <p:spPr>
          <a:xfrm>
            <a:off x="10680192" y="6139526"/>
            <a:ext cx="978408" cy="484632"/>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Next</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9755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98FEF-4112-7FFA-D341-192FE3F94AB2}"/>
              </a:ext>
            </a:extLst>
          </p:cNvPr>
          <p:cNvSpPr>
            <a:spLocks noGrp="1"/>
          </p:cNvSpPr>
          <p:nvPr>
            <p:ph type="title"/>
          </p:nvPr>
        </p:nvSpPr>
        <p:spPr>
          <a:xfrm>
            <a:off x="1130300" y="809625"/>
            <a:ext cx="10515600" cy="1325563"/>
          </a:xfrm>
        </p:spPr>
        <p:txBody>
          <a:bodyPr>
            <a:normAutofit/>
          </a:bodyPr>
          <a:lstStyle/>
          <a:p>
            <a:r>
              <a:rPr lang="en-US" sz="4000" b="1" dirty="0">
                <a:latin typeface="Arial" panose="020B0604020202020204" pitchFamily="34" charset="0"/>
                <a:cs typeface="Arial" panose="020B0604020202020204" pitchFamily="34" charset="0"/>
              </a:rPr>
              <a:t>Levels of care</a:t>
            </a:r>
          </a:p>
        </p:txBody>
      </p:sp>
      <p:sp>
        <p:nvSpPr>
          <p:cNvPr id="3" name="Content Placeholder 2">
            <a:extLst>
              <a:ext uri="{FF2B5EF4-FFF2-40B4-BE49-F238E27FC236}">
                <a16:creationId xmlns:a16="http://schemas.microsoft.com/office/drawing/2014/main" id="{2F74228E-00DB-9A29-B133-0DD92C540138}"/>
              </a:ext>
            </a:extLst>
          </p:cNvPr>
          <p:cNvSpPr>
            <a:spLocks noGrp="1"/>
          </p:cNvSpPr>
          <p:nvPr>
            <p:ph idx="1"/>
          </p:nvPr>
        </p:nvSpPr>
        <p:spPr>
          <a:xfrm>
            <a:off x="1130300" y="2258567"/>
            <a:ext cx="10107676" cy="3918395"/>
          </a:xfrm>
        </p:spPr>
        <p:txBody>
          <a:bodyPr>
            <a:normAutofit/>
          </a:bodyPr>
          <a:lstStyle/>
          <a:p>
            <a:pPr marL="0" indent="0">
              <a:buNone/>
            </a:pPr>
            <a:r>
              <a:rPr lang="en-US" sz="2000" dirty="0">
                <a:latin typeface="Arial" panose="020B0604020202020204" pitchFamily="34" charset="0"/>
                <a:cs typeface="Arial" panose="020B0604020202020204" pitchFamily="34" charset="0"/>
              </a:rPr>
              <a:t>ProgenyHealth will review clinical documentation to determine the appropriate level of care. Once approved, the level will not be reduced for the authorized days, but it may be increased with supporting clinical updates.</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At subsequent reviews, the level of care may be adjusted. </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To avoid claim denials, ensure billing reflects the level of care approved by ProgenyHealth.</a:t>
            </a:r>
          </a:p>
        </p:txBody>
      </p:sp>
      <p:sp>
        <p:nvSpPr>
          <p:cNvPr id="4" name="Arrow: Left 3">
            <a:extLst>
              <a:ext uri="{FF2B5EF4-FFF2-40B4-BE49-F238E27FC236}">
                <a16:creationId xmlns:a16="http://schemas.microsoft.com/office/drawing/2014/main" id="{227EE18F-7EC6-4712-3ECC-AFE1383B1431}"/>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0251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A504A-1634-88E8-24CA-27E89358DF2F}"/>
              </a:ext>
            </a:extLst>
          </p:cNvPr>
          <p:cNvSpPr>
            <a:spLocks noGrp="1"/>
          </p:cNvSpPr>
          <p:nvPr>
            <p:ph type="title"/>
          </p:nvPr>
        </p:nvSpPr>
        <p:spPr>
          <a:xfrm>
            <a:off x="1103458" y="1133609"/>
            <a:ext cx="10204622" cy="701160"/>
          </a:xfrm>
        </p:spPr>
        <p:txBody>
          <a:bodyPr>
            <a:normAutofit/>
          </a:bodyPr>
          <a:lstStyle/>
          <a:p>
            <a:r>
              <a:rPr lang="en-US" sz="4000" b="1" dirty="0">
                <a:latin typeface="Arial" panose="020B0604020202020204" pitchFamily="34" charset="0"/>
                <a:cs typeface="Arial" panose="020B0604020202020204" pitchFamily="34" charset="0"/>
              </a:rPr>
              <a:t>Clinical criteria</a:t>
            </a:r>
          </a:p>
        </p:txBody>
      </p:sp>
      <p:sp>
        <p:nvSpPr>
          <p:cNvPr id="3" name="Content Placeholder 2">
            <a:extLst>
              <a:ext uri="{FF2B5EF4-FFF2-40B4-BE49-F238E27FC236}">
                <a16:creationId xmlns:a16="http://schemas.microsoft.com/office/drawing/2014/main" id="{37A10A6D-433D-0335-3D42-926E2E6A62EB}"/>
              </a:ext>
            </a:extLst>
          </p:cNvPr>
          <p:cNvSpPr>
            <a:spLocks noGrp="1"/>
          </p:cNvSpPr>
          <p:nvPr>
            <p:ph idx="1"/>
          </p:nvPr>
        </p:nvSpPr>
        <p:spPr>
          <a:xfrm>
            <a:off x="1103458" y="2242047"/>
            <a:ext cx="9952214" cy="4351338"/>
          </a:xfrm>
        </p:spPr>
        <p:txBody>
          <a:bodyPr>
            <a:normAutofit/>
          </a:bodyPr>
          <a:lstStyle/>
          <a:p>
            <a:pPr marL="0" indent="0">
              <a:buNone/>
            </a:pPr>
            <a:r>
              <a:rPr lang="en-US" sz="2000" dirty="0">
                <a:latin typeface="Arial" panose="020B0604020202020204" pitchFamily="34" charset="0"/>
                <a:cs typeface="Arial" panose="020B0604020202020204" pitchFamily="34" charset="0"/>
              </a:rPr>
              <a:t>ProgenyHealth uses the same clinical criteria as BCBSNE, including InterQual, and this process remains unchanged from when BCBSNE managed authorizations.</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Reviews are generally conducted two to three times per week, and approvals rarely extend to seven days unless the patient is expected to have a longer inpatient stay.</a:t>
            </a:r>
          </a:p>
        </p:txBody>
      </p:sp>
      <p:sp>
        <p:nvSpPr>
          <p:cNvPr id="4" name="Arrow: Left 3">
            <a:extLst>
              <a:ext uri="{FF2B5EF4-FFF2-40B4-BE49-F238E27FC236}">
                <a16:creationId xmlns:a16="http://schemas.microsoft.com/office/drawing/2014/main" id="{96B6BA6C-BCFB-B250-C55F-68420A6BAAF1}"/>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6762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DF0F2-2592-8B7E-531C-40BCFB8991E6}"/>
              </a:ext>
            </a:extLst>
          </p:cNvPr>
          <p:cNvSpPr>
            <a:spLocks noGrp="1"/>
          </p:cNvSpPr>
          <p:nvPr>
            <p:ph type="title"/>
          </p:nvPr>
        </p:nvSpPr>
        <p:spPr>
          <a:xfrm>
            <a:off x="1139952" y="785749"/>
            <a:ext cx="10515600" cy="1325563"/>
          </a:xfrm>
        </p:spPr>
        <p:txBody>
          <a:bodyPr>
            <a:normAutofit/>
          </a:bodyPr>
          <a:lstStyle/>
          <a:p>
            <a:r>
              <a:rPr lang="en-US" sz="4000" b="1" dirty="0">
                <a:latin typeface="Arial" panose="020B0604020202020204" pitchFamily="34" charset="0"/>
                <a:cs typeface="Arial" panose="020B0604020202020204" pitchFamily="34" charset="0"/>
              </a:rPr>
              <a:t>Peer to Peer</a:t>
            </a:r>
          </a:p>
        </p:txBody>
      </p:sp>
      <p:sp>
        <p:nvSpPr>
          <p:cNvPr id="3" name="Content Placeholder 2">
            <a:extLst>
              <a:ext uri="{FF2B5EF4-FFF2-40B4-BE49-F238E27FC236}">
                <a16:creationId xmlns:a16="http://schemas.microsoft.com/office/drawing/2014/main" id="{E568BB83-F27A-600E-2DA6-579510E908DA}"/>
              </a:ext>
            </a:extLst>
          </p:cNvPr>
          <p:cNvSpPr>
            <a:spLocks noGrp="1"/>
          </p:cNvSpPr>
          <p:nvPr>
            <p:ph idx="1"/>
          </p:nvPr>
        </p:nvSpPr>
        <p:spPr>
          <a:xfrm>
            <a:off x="1139952" y="2264537"/>
            <a:ext cx="10024872" cy="4351338"/>
          </a:xfrm>
        </p:spPr>
        <p:txBody>
          <a:bodyPr>
            <a:normAutofit/>
          </a:bodyPr>
          <a:lstStyle/>
          <a:p>
            <a:pPr marL="0" indent="0">
              <a:buNone/>
            </a:pPr>
            <a:r>
              <a:rPr lang="en-US" sz="2000" dirty="0">
                <a:latin typeface="Arial" panose="020B0604020202020204" pitchFamily="34" charset="0"/>
                <a:cs typeface="Arial" panose="020B0604020202020204" pitchFamily="34" charset="0"/>
              </a:rPr>
              <a:t>During the clinical review process, ProgenyHealth will contact the facility if there is a discrepancy in the level of care. This is often due to missing or incomplete clinical documentation. Providers may submit additional clinical information for review. If needed, a peer-to-peer review will be offered, and facilities may designate an appropriate representative, including a Nurse Practitioner (NP), to participate.</a:t>
            </a:r>
          </a:p>
        </p:txBody>
      </p:sp>
      <p:sp>
        <p:nvSpPr>
          <p:cNvPr id="5" name="Arrow: Left 4">
            <a:extLst>
              <a:ext uri="{FF2B5EF4-FFF2-40B4-BE49-F238E27FC236}">
                <a16:creationId xmlns:a16="http://schemas.microsoft.com/office/drawing/2014/main" id="{9B7875B4-56D0-8090-8DB7-1DE9D4BA8D56}"/>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7907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A49FF-0DE8-522E-0645-14B27CF78B66}"/>
              </a:ext>
            </a:extLst>
          </p:cNvPr>
          <p:cNvSpPr>
            <a:spLocks noGrp="1"/>
          </p:cNvSpPr>
          <p:nvPr>
            <p:ph type="title"/>
          </p:nvPr>
        </p:nvSpPr>
        <p:spPr>
          <a:xfrm>
            <a:off x="1121664" y="776605"/>
            <a:ext cx="10515600" cy="1325563"/>
          </a:xfrm>
        </p:spPr>
        <p:txBody>
          <a:bodyPr>
            <a:normAutofit/>
          </a:bodyPr>
          <a:lstStyle/>
          <a:p>
            <a:r>
              <a:rPr lang="en-US" sz="4000" b="1" dirty="0">
                <a:latin typeface="Arial" panose="020B0604020202020204" pitchFamily="34" charset="0"/>
                <a:cs typeface="Arial" panose="020B0604020202020204" pitchFamily="34" charset="0"/>
              </a:rPr>
              <a:t>EMR access</a:t>
            </a:r>
          </a:p>
        </p:txBody>
      </p:sp>
      <p:sp>
        <p:nvSpPr>
          <p:cNvPr id="3" name="Content Placeholder 2">
            <a:extLst>
              <a:ext uri="{FF2B5EF4-FFF2-40B4-BE49-F238E27FC236}">
                <a16:creationId xmlns:a16="http://schemas.microsoft.com/office/drawing/2014/main" id="{DB1FEC92-8BF5-720B-D724-0DB84C32C561}"/>
              </a:ext>
            </a:extLst>
          </p:cNvPr>
          <p:cNvSpPr>
            <a:spLocks noGrp="1"/>
          </p:cNvSpPr>
          <p:nvPr>
            <p:ph idx="1"/>
          </p:nvPr>
        </p:nvSpPr>
        <p:spPr>
          <a:xfrm>
            <a:off x="1121664" y="2246249"/>
            <a:ext cx="10024872" cy="4351338"/>
          </a:xfrm>
        </p:spPr>
        <p:txBody>
          <a:bodyPr>
            <a:normAutofit/>
          </a:bodyPr>
          <a:lstStyle/>
          <a:p>
            <a:pPr marL="0" indent="0">
              <a:buNone/>
            </a:pPr>
            <a:r>
              <a:rPr lang="en-US" sz="2000" dirty="0">
                <a:latin typeface="Arial" panose="020B0604020202020204" pitchFamily="34" charset="0"/>
                <a:cs typeface="Arial" panose="020B0604020202020204" pitchFamily="34" charset="0"/>
              </a:rPr>
              <a:t>ProgenyHealth has access to select facility Electronic Medical Records (EMRs). While a Notice of Admission is still required, ongoing reviews may be completed using the EMR rather than faxed clinicals.</a:t>
            </a:r>
          </a:p>
          <a:p>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If you are unsure whether your facility is enabled for EMR access, please contact your Provider Advocate.</a:t>
            </a:r>
          </a:p>
        </p:txBody>
      </p:sp>
      <p:sp>
        <p:nvSpPr>
          <p:cNvPr id="4" name="Arrow: Left 3">
            <a:extLst>
              <a:ext uri="{FF2B5EF4-FFF2-40B4-BE49-F238E27FC236}">
                <a16:creationId xmlns:a16="http://schemas.microsoft.com/office/drawing/2014/main" id="{65D48915-5DEE-1E6D-88A9-4CCD5AEFDDD2}"/>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1637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50939-E451-455F-EF50-5BEA18BEA24E}"/>
              </a:ext>
            </a:extLst>
          </p:cNvPr>
          <p:cNvSpPr>
            <a:spLocks noGrp="1"/>
          </p:cNvSpPr>
          <p:nvPr>
            <p:ph type="title"/>
          </p:nvPr>
        </p:nvSpPr>
        <p:spPr>
          <a:xfrm>
            <a:off x="1112520" y="785749"/>
            <a:ext cx="10515600" cy="1325563"/>
          </a:xfrm>
        </p:spPr>
        <p:txBody>
          <a:bodyPr>
            <a:normAutofit/>
          </a:bodyPr>
          <a:lstStyle/>
          <a:p>
            <a:r>
              <a:rPr lang="en-US" sz="4000" b="1" dirty="0">
                <a:latin typeface="Arial" panose="020B0604020202020204" pitchFamily="34" charset="0"/>
                <a:cs typeface="Arial" panose="020B0604020202020204" pitchFamily="34" charset="0"/>
              </a:rPr>
              <a:t>Who to contact</a:t>
            </a:r>
          </a:p>
        </p:txBody>
      </p:sp>
      <p:sp>
        <p:nvSpPr>
          <p:cNvPr id="3" name="Content Placeholder 2">
            <a:extLst>
              <a:ext uri="{FF2B5EF4-FFF2-40B4-BE49-F238E27FC236}">
                <a16:creationId xmlns:a16="http://schemas.microsoft.com/office/drawing/2014/main" id="{AE409E53-FD7E-4DEC-F1D2-8FDE8A817345}"/>
              </a:ext>
            </a:extLst>
          </p:cNvPr>
          <p:cNvSpPr>
            <a:spLocks noGrp="1"/>
          </p:cNvSpPr>
          <p:nvPr>
            <p:ph idx="1"/>
          </p:nvPr>
        </p:nvSpPr>
        <p:spPr>
          <a:xfrm>
            <a:off x="1112520" y="2246249"/>
            <a:ext cx="10061448" cy="4351338"/>
          </a:xfrm>
        </p:spPr>
        <p:txBody>
          <a:bodyPr>
            <a:normAutofit/>
          </a:bodyPr>
          <a:lstStyle/>
          <a:p>
            <a:pPr marL="0" indent="0">
              <a:buNone/>
            </a:pPr>
            <a:r>
              <a:rPr lang="en-US" sz="2000" dirty="0">
                <a:latin typeface="Arial" panose="020B0604020202020204" pitchFamily="34" charset="0"/>
                <a:cs typeface="Arial" panose="020B0604020202020204" pitchFamily="34" charset="0"/>
              </a:rPr>
              <a:t>Each facility is assigned a dedicated nurse, whose contact information is provided on the determination fax log. This nurse should be your first point of contact for authorization-related questions.</a:t>
            </a:r>
          </a:p>
          <a:p>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Escalations may be directed to Katie Luner at </a:t>
            </a:r>
            <a:r>
              <a:rPr lang="en-US" sz="2000" dirty="0">
                <a:latin typeface="Arial" panose="020B0604020202020204" pitchFamily="34" charset="0"/>
                <a:cs typeface="Arial" panose="020B0604020202020204" pitchFamily="34" charset="0"/>
                <a:hlinkClick r:id="rId2"/>
              </a:rPr>
              <a:t>Kluner@progenyhealth.com </a:t>
            </a:r>
            <a:r>
              <a:rPr lang="en-US" sz="2000" dirty="0">
                <a:latin typeface="Arial" panose="020B0604020202020204" pitchFamily="34" charset="0"/>
                <a:cs typeface="Arial" panose="020B0604020202020204" pitchFamily="34" charset="0"/>
              </a:rPr>
              <a:t>after working with your assigned nurse.</a:t>
            </a:r>
          </a:p>
        </p:txBody>
      </p:sp>
      <p:sp>
        <p:nvSpPr>
          <p:cNvPr id="4" name="Arrow: Left 3">
            <a:extLst>
              <a:ext uri="{FF2B5EF4-FFF2-40B4-BE49-F238E27FC236}">
                <a16:creationId xmlns:a16="http://schemas.microsoft.com/office/drawing/2014/main" id="{C6926CF7-3458-30C8-8460-6D81399DCB60}"/>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6250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44716-87CA-D816-DE1C-D5CD4202AFAB}"/>
              </a:ext>
            </a:extLst>
          </p:cNvPr>
          <p:cNvSpPr>
            <a:spLocks noGrp="1"/>
          </p:cNvSpPr>
          <p:nvPr>
            <p:ph type="title"/>
          </p:nvPr>
        </p:nvSpPr>
        <p:spPr>
          <a:xfrm>
            <a:off x="1143000" y="1629796"/>
            <a:ext cx="10515600" cy="1325563"/>
          </a:xfrm>
        </p:spPr>
        <p:txBody>
          <a:bodyPr>
            <a:normAutofit fontScale="90000"/>
          </a:bodyPr>
          <a:lstStyle/>
          <a:p>
            <a:pPr fontAlgn="base"/>
            <a:r>
              <a:rPr lang="en-US" b="1" dirty="0">
                <a:latin typeface="Arial" panose="020B0604020202020204" pitchFamily="34" charset="0"/>
                <a:cs typeface="Arial" panose="020B0604020202020204" pitchFamily="34" charset="0"/>
              </a:rPr>
              <a:t>Who is eligible for ProgenyHealth Neonatal management program?</a:t>
            </a:r>
            <a:br>
              <a:rPr lang="en-US" dirty="0"/>
            </a:br>
            <a:br>
              <a:rPr lang="en-US" dirty="0"/>
            </a:br>
            <a:endParaRPr lang="en-US" dirty="0"/>
          </a:p>
        </p:txBody>
      </p:sp>
      <p:sp>
        <p:nvSpPr>
          <p:cNvPr id="3" name="Content Placeholder 2">
            <a:extLst>
              <a:ext uri="{FF2B5EF4-FFF2-40B4-BE49-F238E27FC236}">
                <a16:creationId xmlns:a16="http://schemas.microsoft.com/office/drawing/2014/main" id="{F5B8BA00-F4C2-038C-0C87-89C52FAA2655}"/>
              </a:ext>
            </a:extLst>
          </p:cNvPr>
          <p:cNvSpPr>
            <a:spLocks noGrp="1"/>
          </p:cNvSpPr>
          <p:nvPr>
            <p:ph idx="1"/>
          </p:nvPr>
        </p:nvSpPr>
        <p:spPr>
          <a:xfrm>
            <a:off x="1143000" y="2821502"/>
            <a:ext cx="5324856" cy="3644075"/>
          </a:xfrm>
        </p:spPr>
        <p:txBody>
          <a:bodyPr>
            <a:normAutofit/>
          </a:bodyPr>
          <a:lstStyle/>
          <a:p>
            <a:r>
              <a:rPr lang="en-US" sz="2000" b="1" dirty="0">
                <a:latin typeface="Arial" panose="020B0604020202020204" pitchFamily="34" charset="0"/>
                <a:cs typeface="Arial" panose="020B0604020202020204" pitchFamily="34" charset="0"/>
              </a:rPr>
              <a:t>Effective 5/4/2026:</a:t>
            </a:r>
          </a:p>
          <a:p>
            <a:pPr lvl="1"/>
            <a:r>
              <a:rPr lang="en-US" sz="2000" dirty="0">
                <a:latin typeface="Arial" panose="020B0604020202020204" pitchFamily="34" charset="0"/>
                <a:cs typeface="Arial" panose="020B0604020202020204" pitchFamily="34" charset="0"/>
              </a:rPr>
              <a:t>All Fully Insured Groups</a:t>
            </a:r>
          </a:p>
          <a:p>
            <a:pPr lvl="1"/>
            <a:r>
              <a:rPr lang="en-US" sz="2000" dirty="0">
                <a:latin typeface="Arial" panose="020B0604020202020204" pitchFamily="34" charset="0"/>
                <a:cs typeface="Arial" panose="020B0604020202020204" pitchFamily="34" charset="0"/>
              </a:rPr>
              <a:t>ACA</a:t>
            </a:r>
          </a:p>
          <a:p>
            <a:pPr lvl="1"/>
            <a:r>
              <a:rPr lang="en-US" sz="2000" dirty="0">
                <a:latin typeface="Arial" panose="020B0604020202020204" pitchFamily="34" charset="0"/>
                <a:cs typeface="Arial" panose="020B0604020202020204" pitchFamily="34" charset="0"/>
              </a:rPr>
              <a:t>Armor Health</a:t>
            </a:r>
          </a:p>
          <a:p>
            <a:pPr marL="457200" lvl="1" indent="0">
              <a:buNone/>
            </a:pPr>
            <a:endParaRPr lang="en-US" sz="2000"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Effective 7/1/2026:</a:t>
            </a:r>
          </a:p>
          <a:p>
            <a:pPr lvl="1"/>
            <a:r>
              <a:rPr lang="en-US" sz="2000" dirty="0">
                <a:latin typeface="Arial" panose="020B0604020202020204" pitchFamily="34" charset="0"/>
                <a:cs typeface="Arial" panose="020B0604020202020204" pitchFamily="34" charset="0"/>
              </a:rPr>
              <a:t>State of Nebraska</a:t>
            </a:r>
          </a:p>
        </p:txBody>
      </p:sp>
      <p:sp>
        <p:nvSpPr>
          <p:cNvPr id="4" name="Content Placeholder 2">
            <a:extLst>
              <a:ext uri="{FF2B5EF4-FFF2-40B4-BE49-F238E27FC236}">
                <a16:creationId xmlns:a16="http://schemas.microsoft.com/office/drawing/2014/main" id="{54229253-9447-3574-A5FE-950E1596C668}"/>
              </a:ext>
            </a:extLst>
          </p:cNvPr>
          <p:cNvSpPr txBox="1">
            <a:spLocks/>
          </p:cNvSpPr>
          <p:nvPr/>
        </p:nvSpPr>
        <p:spPr>
          <a:xfrm>
            <a:off x="6096000" y="2821502"/>
            <a:ext cx="5324856" cy="364407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latin typeface="Arial" panose="020B0604020202020204" pitchFamily="34" charset="0"/>
                <a:cs typeface="Arial" panose="020B0604020202020204" pitchFamily="34" charset="0"/>
              </a:rPr>
              <a:t>Effective 10/1/2026 and greater</a:t>
            </a:r>
          </a:p>
          <a:p>
            <a:pPr lvl="1"/>
            <a:r>
              <a:rPr lang="en-US" sz="2000" dirty="0">
                <a:latin typeface="Arial" panose="020B0604020202020204" pitchFamily="34" charset="0"/>
                <a:cs typeface="Arial" panose="020B0604020202020204" pitchFamily="34" charset="0"/>
              </a:rPr>
              <a:t>ASO’s who opt to elect in</a:t>
            </a:r>
          </a:p>
          <a:p>
            <a:pPr marL="457200" lvl="1" indent="0">
              <a:buNone/>
            </a:pPr>
            <a:endParaRPr lang="en-US" sz="2000" dirty="0"/>
          </a:p>
          <a:p>
            <a:pPr marL="457200" lvl="1" indent="0">
              <a:buNone/>
            </a:pPr>
            <a:endParaRPr lang="en-US" sz="2000"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Excludes:</a:t>
            </a:r>
          </a:p>
          <a:p>
            <a:pPr lvl="1"/>
            <a:r>
              <a:rPr lang="en-US" sz="2000" dirty="0">
                <a:latin typeface="Arial" panose="020B0604020202020204" pitchFamily="34" charset="0"/>
                <a:cs typeface="Arial" panose="020B0604020202020204" pitchFamily="34" charset="0"/>
              </a:rPr>
              <a:t>FEP Members</a:t>
            </a:r>
          </a:p>
          <a:p>
            <a:pPr lvl="1"/>
            <a:r>
              <a:rPr lang="en-US" sz="2000" dirty="0">
                <a:latin typeface="Arial" panose="020B0604020202020204" pitchFamily="34" charset="0"/>
                <a:cs typeface="Arial" panose="020B0604020202020204" pitchFamily="34" charset="0"/>
              </a:rPr>
              <a:t>Members where BCBSNE is secondary</a:t>
            </a:r>
          </a:p>
          <a:p>
            <a:endParaRPr lang="en-US" dirty="0">
              <a:latin typeface="Arial" panose="020B0604020202020204" pitchFamily="34" charset="0"/>
              <a:cs typeface="Arial" panose="020B0604020202020204" pitchFamily="34" charset="0"/>
            </a:endParaRPr>
          </a:p>
        </p:txBody>
      </p:sp>
      <p:sp>
        <p:nvSpPr>
          <p:cNvPr id="5" name="Arrow: Right 4">
            <a:extLst>
              <a:ext uri="{FF2B5EF4-FFF2-40B4-BE49-F238E27FC236}">
                <a16:creationId xmlns:a16="http://schemas.microsoft.com/office/drawing/2014/main" id="{F8A4355E-06F5-7C9C-D036-6DC34ACA0E25}"/>
              </a:ext>
            </a:extLst>
          </p:cNvPr>
          <p:cNvSpPr/>
          <p:nvPr/>
        </p:nvSpPr>
        <p:spPr>
          <a:xfrm>
            <a:off x="10680192" y="6075518"/>
            <a:ext cx="978408" cy="484632"/>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Next</a:t>
            </a:r>
            <a:endParaRPr lang="en-US" dirty="0">
              <a:solidFill>
                <a:schemeClr val="tx1"/>
              </a:solidFill>
              <a:latin typeface="Arial" panose="020B0604020202020204" pitchFamily="34" charset="0"/>
              <a:cs typeface="Arial" panose="020B0604020202020204" pitchFamily="34" charset="0"/>
            </a:endParaRPr>
          </a:p>
        </p:txBody>
      </p:sp>
      <p:sp>
        <p:nvSpPr>
          <p:cNvPr id="6" name="Arrow: Left 5">
            <a:extLst>
              <a:ext uri="{FF2B5EF4-FFF2-40B4-BE49-F238E27FC236}">
                <a16:creationId xmlns:a16="http://schemas.microsoft.com/office/drawing/2014/main" id="{B5208938-5948-B74F-8E8D-D804BA4D5A2C}"/>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2954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B4950-3815-25B7-4DCE-00CE6FEAD80F}"/>
              </a:ext>
            </a:extLst>
          </p:cNvPr>
          <p:cNvSpPr>
            <a:spLocks noGrp="1"/>
          </p:cNvSpPr>
          <p:nvPr>
            <p:ph type="title"/>
          </p:nvPr>
        </p:nvSpPr>
        <p:spPr>
          <a:xfrm>
            <a:off x="466343" y="500062"/>
            <a:ext cx="11074909" cy="1325563"/>
          </a:xfrm>
        </p:spPr>
        <p:txBody>
          <a:bodyPr>
            <a:normAutofit fontScale="90000"/>
          </a:bodyPr>
          <a:lstStyle/>
          <a:p>
            <a:r>
              <a:rPr lang="en-US" b="1" dirty="0">
                <a:latin typeface="Arial" panose="020B0604020202020204" pitchFamily="34" charset="0"/>
                <a:cs typeface="Arial" panose="020B0604020202020204" pitchFamily="34" charset="0"/>
              </a:rPr>
              <a:t>NaviNet member identification and eligibility</a:t>
            </a:r>
            <a:br>
              <a:rPr lang="en-US" b="1"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B078573-C903-C41E-737A-A9352ABF727F}"/>
              </a:ext>
            </a:extLst>
          </p:cNvPr>
          <p:cNvSpPr txBox="1"/>
          <p:nvPr/>
        </p:nvSpPr>
        <p:spPr>
          <a:xfrm>
            <a:off x="466343" y="1755070"/>
            <a:ext cx="5330952" cy="4216539"/>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hlinkClick r:id="rId2"/>
              </a:rPr>
              <a:t>How do providers identify eligible members?</a:t>
            </a:r>
            <a:br>
              <a:rPr lang="en-US" b="1" dirty="0">
                <a:latin typeface="Arial" panose="020B0604020202020204" pitchFamily="34" charset="0"/>
                <a:cs typeface="Arial" panose="020B0604020202020204" pitchFamily="34" charset="0"/>
              </a:rPr>
            </a:br>
            <a:endParaRPr lang="en-US" sz="1600" b="1"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Providers should access </a:t>
            </a:r>
            <a:r>
              <a:rPr lang="en-US" sz="1600" b="1" dirty="0">
                <a:latin typeface="Arial" panose="020B0604020202020204" pitchFamily="34" charset="0"/>
                <a:cs typeface="Arial" panose="020B0604020202020204" pitchFamily="34" charset="0"/>
              </a:rPr>
              <a:t>NaviNet</a:t>
            </a:r>
            <a:r>
              <a:rPr lang="en-US" sz="1600" b="1" baseline="30000" dirty="0">
                <a:latin typeface="Arial" panose="020B0604020202020204" pitchFamily="34" charset="0"/>
                <a:cs typeface="Arial" panose="020B0604020202020204" pitchFamily="34" charset="0"/>
              </a:rPr>
              <a:t>®</a:t>
            </a:r>
            <a:r>
              <a:rPr lang="en-US" sz="1600" dirty="0">
                <a:latin typeface="Arial" panose="020B0604020202020204" pitchFamily="34" charset="0"/>
                <a:cs typeface="Arial" panose="020B0604020202020204" pitchFamily="34" charset="0"/>
              </a:rPr>
              <a:t> to locate and review member information.</a:t>
            </a:r>
          </a:p>
          <a:p>
            <a:br>
              <a:rPr lang="en-US" sz="1600" b="1" dirty="0">
                <a:latin typeface="Arial" panose="020B0604020202020204" pitchFamily="34" charset="0"/>
                <a:cs typeface="Arial" panose="020B0604020202020204" pitchFamily="34" charset="0"/>
              </a:rPr>
            </a:br>
            <a:r>
              <a:rPr lang="en-US" sz="1600" b="1" dirty="0">
                <a:latin typeface="Arial" panose="020B0604020202020204" pitchFamily="34" charset="0"/>
                <a:cs typeface="Arial" panose="020B0604020202020204" pitchFamily="34" charset="0"/>
              </a:rPr>
              <a:t>Steps:</a:t>
            </a:r>
            <a:endParaRPr lang="en-US" sz="1600" dirty="0">
              <a:latin typeface="Arial" panose="020B0604020202020204" pitchFamily="34" charset="0"/>
              <a:cs typeface="Arial" panose="020B0604020202020204" pitchFamily="34" charset="0"/>
            </a:endParaRPr>
          </a:p>
          <a:p>
            <a:pPr>
              <a:spcBef>
                <a:spcPts val="800"/>
              </a:spcBef>
            </a:pPr>
            <a:r>
              <a:rPr lang="en-US" sz="1600" dirty="0">
                <a:latin typeface="Arial" panose="020B0604020202020204" pitchFamily="34" charset="0"/>
                <a:cs typeface="Arial" panose="020B0604020202020204" pitchFamily="34" charset="0"/>
              </a:rPr>
              <a:t>•  Log in to </a:t>
            </a:r>
            <a:r>
              <a:rPr lang="en-US" sz="1600" dirty="0">
                <a:latin typeface="Arial" panose="020B0604020202020204" pitchFamily="34" charset="0"/>
                <a:cs typeface="Arial" panose="020B0604020202020204" pitchFamily="34" charset="0"/>
                <a:hlinkClick r:id="rId3"/>
              </a:rPr>
              <a:t>NaviNet</a:t>
            </a:r>
            <a:endParaRPr lang="en-US" sz="1600" dirty="0">
              <a:latin typeface="Arial" panose="020B0604020202020204" pitchFamily="34" charset="0"/>
              <a:cs typeface="Arial" panose="020B0604020202020204" pitchFamily="34" charset="0"/>
            </a:endParaRPr>
          </a:p>
          <a:p>
            <a:pPr>
              <a:spcBef>
                <a:spcPts val="800"/>
              </a:spcBef>
            </a:pPr>
            <a:r>
              <a:rPr lang="en-US" sz="1600" dirty="0">
                <a:latin typeface="Arial" panose="020B0604020202020204" pitchFamily="34" charset="0"/>
                <a:cs typeface="Arial" panose="020B0604020202020204" pitchFamily="34" charset="0"/>
              </a:rPr>
              <a:t>•  Search for the subscriber or member using     </a:t>
            </a:r>
          </a:p>
          <a:p>
            <a:r>
              <a:rPr lang="en-US" sz="1600" dirty="0">
                <a:latin typeface="Arial" panose="020B0604020202020204" pitchFamily="34" charset="0"/>
                <a:cs typeface="Arial" panose="020B0604020202020204" pitchFamily="34" charset="0"/>
              </a:rPr>
              <a:t>    available demographic information</a:t>
            </a:r>
          </a:p>
          <a:p>
            <a:pPr>
              <a:spcBef>
                <a:spcPts val="800"/>
              </a:spcBef>
            </a:pPr>
            <a:r>
              <a:rPr lang="en-US" sz="1600" dirty="0">
                <a:latin typeface="Arial" panose="020B0604020202020204" pitchFamily="34" charset="0"/>
                <a:cs typeface="Arial" panose="020B0604020202020204" pitchFamily="34" charset="0"/>
              </a:rPr>
              <a:t>•  Navigate to the </a:t>
            </a:r>
            <a:r>
              <a:rPr lang="en-US" sz="1600" b="1" dirty="0">
                <a:latin typeface="Arial" panose="020B0604020202020204" pitchFamily="34" charset="0"/>
                <a:cs typeface="Arial" panose="020B0604020202020204" pitchFamily="34" charset="0"/>
              </a:rPr>
              <a:t>Benefits and Eligibility</a:t>
            </a:r>
            <a:r>
              <a:rPr lang="en-US" sz="1600" dirty="0">
                <a:latin typeface="Arial" panose="020B0604020202020204" pitchFamily="34" charset="0"/>
                <a:cs typeface="Arial" panose="020B0604020202020204" pitchFamily="34" charset="0"/>
              </a:rPr>
              <a:t> section</a:t>
            </a:r>
          </a:p>
          <a:p>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A newborn may not yet be added to the plan. Using subscriber information allows providers to review how benefits apply under the policy.</a:t>
            </a:r>
          </a:p>
        </p:txBody>
      </p:sp>
      <p:sp>
        <p:nvSpPr>
          <p:cNvPr id="5" name="TextBox 4">
            <a:extLst>
              <a:ext uri="{FF2B5EF4-FFF2-40B4-BE49-F238E27FC236}">
                <a16:creationId xmlns:a16="http://schemas.microsoft.com/office/drawing/2014/main" id="{FA0D4D99-3B0B-20B4-2EEF-7F0C6B2BAC08}"/>
              </a:ext>
            </a:extLst>
          </p:cNvPr>
          <p:cNvSpPr txBox="1"/>
          <p:nvPr/>
        </p:nvSpPr>
        <p:spPr>
          <a:xfrm>
            <a:off x="6394706" y="1755070"/>
            <a:ext cx="5629656" cy="3908762"/>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hlinkClick r:id="rId4"/>
              </a:rPr>
              <a:t>How is newborn eligibility confirmed?</a:t>
            </a:r>
            <a:endParaRPr lang="en-US" sz="2000" b="1" dirty="0">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Providers must determine whether the newborn qualifies for </a:t>
            </a:r>
            <a:r>
              <a:rPr lang="en-US" sz="1600" b="1" dirty="0">
                <a:latin typeface="Arial" panose="020B0604020202020204" pitchFamily="34" charset="0"/>
                <a:cs typeface="Arial" panose="020B0604020202020204" pitchFamily="34" charset="0"/>
              </a:rPr>
              <a:t>automatic 31‑day coverage.</a:t>
            </a:r>
            <a:br>
              <a:rPr lang="en-US" sz="1600" dirty="0">
                <a:latin typeface="Arial" panose="020B0604020202020204" pitchFamily="34" charset="0"/>
                <a:cs typeface="Arial" panose="020B0604020202020204" pitchFamily="34" charset="0"/>
              </a:rPr>
            </a:br>
            <a:br>
              <a:rPr lang="en-US" sz="1600" dirty="0">
                <a:latin typeface="Arial" panose="020B0604020202020204" pitchFamily="34" charset="0"/>
                <a:cs typeface="Arial" panose="020B0604020202020204" pitchFamily="34" charset="0"/>
              </a:rPr>
            </a:br>
            <a:r>
              <a:rPr lang="en-US" sz="1600" b="1" dirty="0">
                <a:latin typeface="Arial" panose="020B0604020202020204" pitchFamily="34" charset="0"/>
                <a:cs typeface="Arial" panose="020B0604020202020204" pitchFamily="34" charset="0"/>
              </a:rPr>
              <a:t>The Benefits and Eligibility page in NaviNet will indicate:</a:t>
            </a:r>
          </a:p>
          <a:p>
            <a:pPr>
              <a:spcBef>
                <a:spcPts val="800"/>
              </a:spcBef>
            </a:pPr>
            <a:r>
              <a:rPr lang="en-US" sz="1600" dirty="0">
                <a:latin typeface="Arial" panose="020B0604020202020204" pitchFamily="34" charset="0"/>
                <a:cs typeface="Arial" panose="020B0604020202020204" pitchFamily="34" charset="0"/>
              </a:rPr>
              <a:t>•  Whether the newborn qualifies for free automatic 31‑day           </a:t>
            </a:r>
          </a:p>
          <a:p>
            <a:r>
              <a:rPr lang="en-US" sz="1600" dirty="0">
                <a:latin typeface="Arial" panose="020B0604020202020204" pitchFamily="34" charset="0"/>
                <a:cs typeface="Arial" panose="020B0604020202020204" pitchFamily="34" charset="0"/>
              </a:rPr>
              <a:t>   coverage, or</a:t>
            </a:r>
          </a:p>
          <a:p>
            <a:pPr>
              <a:spcBef>
                <a:spcPts val="800"/>
              </a:spcBef>
            </a:pPr>
            <a:r>
              <a:rPr lang="en-US" sz="1600" dirty="0">
                <a:latin typeface="Arial" panose="020B0604020202020204" pitchFamily="34" charset="0"/>
                <a:cs typeface="Arial" panose="020B0604020202020204" pitchFamily="34" charset="0"/>
              </a:rPr>
              <a:t>•  Whether the newborn must be formally added to the plan </a:t>
            </a:r>
          </a:p>
          <a:p>
            <a:r>
              <a:rPr lang="en-US" sz="1600" dirty="0">
                <a:latin typeface="Arial" panose="020B0604020202020204" pitchFamily="34" charset="0"/>
                <a:cs typeface="Arial" panose="020B0604020202020204" pitchFamily="34" charset="0"/>
              </a:rPr>
              <a:t>   by the employer group.</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Eligibility should be confirmed before submitting any notifications or authorization requests.</a:t>
            </a:r>
          </a:p>
        </p:txBody>
      </p:sp>
      <p:cxnSp>
        <p:nvCxnSpPr>
          <p:cNvPr id="7" name="Straight Connector 6">
            <a:extLst>
              <a:ext uri="{FF2B5EF4-FFF2-40B4-BE49-F238E27FC236}">
                <a16:creationId xmlns:a16="http://schemas.microsoft.com/office/drawing/2014/main" id="{AD96803D-254B-CF47-5BBB-0D7E9E5B9D06}"/>
              </a:ext>
            </a:extLst>
          </p:cNvPr>
          <p:cNvCxnSpPr/>
          <p:nvPr/>
        </p:nvCxnSpPr>
        <p:spPr>
          <a:xfrm>
            <a:off x="6096000" y="1563624"/>
            <a:ext cx="0" cy="4599432"/>
          </a:xfrm>
          <a:prstGeom prst="line">
            <a:avLst/>
          </a:prstGeom>
        </p:spPr>
        <p:style>
          <a:lnRef idx="2">
            <a:schemeClr val="accent1"/>
          </a:lnRef>
          <a:fillRef idx="0">
            <a:schemeClr val="accent1"/>
          </a:fillRef>
          <a:effectRef idx="1">
            <a:schemeClr val="accent1"/>
          </a:effectRef>
          <a:fontRef idx="minor">
            <a:schemeClr val="tx1"/>
          </a:fontRef>
        </p:style>
      </p:cxnSp>
      <p:sp>
        <p:nvSpPr>
          <p:cNvPr id="8" name="Arrow: Right 7">
            <a:extLst>
              <a:ext uri="{FF2B5EF4-FFF2-40B4-BE49-F238E27FC236}">
                <a16:creationId xmlns:a16="http://schemas.microsoft.com/office/drawing/2014/main" id="{C5814D23-0C0B-C5C1-811D-C1C8033F085E}"/>
              </a:ext>
            </a:extLst>
          </p:cNvPr>
          <p:cNvSpPr/>
          <p:nvPr/>
        </p:nvSpPr>
        <p:spPr>
          <a:xfrm>
            <a:off x="10605765" y="6062714"/>
            <a:ext cx="978408" cy="484632"/>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Next</a:t>
            </a:r>
            <a:endParaRPr lang="en-US" dirty="0">
              <a:solidFill>
                <a:schemeClr val="tx1"/>
              </a:solidFill>
              <a:latin typeface="Arial" panose="020B0604020202020204" pitchFamily="34" charset="0"/>
              <a:cs typeface="Arial" panose="020B0604020202020204" pitchFamily="34" charset="0"/>
            </a:endParaRPr>
          </a:p>
        </p:txBody>
      </p:sp>
      <p:sp>
        <p:nvSpPr>
          <p:cNvPr id="9" name="Arrow: Left 8">
            <a:extLst>
              <a:ext uri="{FF2B5EF4-FFF2-40B4-BE49-F238E27FC236}">
                <a16:creationId xmlns:a16="http://schemas.microsoft.com/office/drawing/2014/main" id="{C6EFED1B-9A7E-91D0-8463-569CA0BFCD94}"/>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7678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7F65C568-0EB9-0CE6-E108-3332B29ABAEF}"/>
              </a:ext>
            </a:extLst>
          </p:cNvPr>
          <p:cNvSpPr>
            <a:spLocks noGrp="1" noChangeArrowheads="1"/>
          </p:cNvSpPr>
          <p:nvPr>
            <p:ph type="title"/>
          </p:nvPr>
        </p:nvSpPr>
        <p:spPr bwMode="auto">
          <a:xfrm>
            <a:off x="484632" y="795286"/>
            <a:ext cx="1097634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chemeClr val="tx1"/>
                </a:solidFill>
                <a:effectLst/>
                <a:latin typeface="Arial" panose="020B0604020202020204" pitchFamily="34" charset="0"/>
              </a:rPr>
              <a:t>Where to submit the preauthorization request </a:t>
            </a:r>
            <a:endParaRPr kumimoji="0" lang="en-US" altLang="en-US" sz="2000" b="1" i="0" u="none" strike="noStrike" cap="none" normalizeH="0" baseline="0" dirty="0">
              <a:ln>
                <a:noFill/>
              </a:ln>
              <a:solidFill>
                <a:schemeClr val="tx1"/>
              </a:solidFill>
              <a:effectLst/>
              <a:latin typeface="Arial" panose="020B0604020202020204" pitchFamily="34" charset="0"/>
            </a:endParaRPr>
          </a:p>
        </p:txBody>
      </p:sp>
      <p:graphicFrame>
        <p:nvGraphicFramePr>
          <p:cNvPr id="10" name="Content Placeholder 9">
            <a:extLst>
              <a:ext uri="{FF2B5EF4-FFF2-40B4-BE49-F238E27FC236}">
                <a16:creationId xmlns:a16="http://schemas.microsoft.com/office/drawing/2014/main" id="{2505BE7F-704C-9E50-C46E-582B246548F3}"/>
              </a:ext>
            </a:extLst>
          </p:cNvPr>
          <p:cNvGraphicFramePr>
            <a:graphicFrameLocks noGrp="1"/>
          </p:cNvGraphicFramePr>
          <p:nvPr>
            <p:ph idx="1"/>
            <p:extLst>
              <p:ext uri="{D42A27DB-BD31-4B8C-83A1-F6EECF244321}">
                <p14:modId xmlns:p14="http://schemas.microsoft.com/office/powerpoint/2010/main" val="3575296222"/>
              </p:ext>
            </p:extLst>
          </p:nvPr>
        </p:nvGraphicFramePr>
        <p:xfrm>
          <a:off x="607826" y="1540764"/>
          <a:ext cx="10976347" cy="3776471"/>
        </p:xfrm>
        <a:graphic>
          <a:graphicData uri="http://schemas.openxmlformats.org/drawingml/2006/table">
            <a:tbl>
              <a:tblPr firstRow="1" bandRow="1">
                <a:tableStyleId>{5C22544A-7EE6-4342-B048-85BDC9FD1C3A}</a:tableStyleId>
              </a:tblPr>
              <a:tblGrid>
                <a:gridCol w="2230106">
                  <a:extLst>
                    <a:ext uri="{9D8B030D-6E8A-4147-A177-3AD203B41FA5}">
                      <a16:colId xmlns:a16="http://schemas.microsoft.com/office/drawing/2014/main" val="2852243584"/>
                    </a:ext>
                  </a:extLst>
                </a:gridCol>
                <a:gridCol w="3258067">
                  <a:extLst>
                    <a:ext uri="{9D8B030D-6E8A-4147-A177-3AD203B41FA5}">
                      <a16:colId xmlns:a16="http://schemas.microsoft.com/office/drawing/2014/main" val="2192129248"/>
                    </a:ext>
                  </a:extLst>
                </a:gridCol>
                <a:gridCol w="2744087">
                  <a:extLst>
                    <a:ext uri="{9D8B030D-6E8A-4147-A177-3AD203B41FA5}">
                      <a16:colId xmlns:a16="http://schemas.microsoft.com/office/drawing/2014/main" val="447161909"/>
                    </a:ext>
                  </a:extLst>
                </a:gridCol>
                <a:gridCol w="2744087">
                  <a:extLst>
                    <a:ext uri="{9D8B030D-6E8A-4147-A177-3AD203B41FA5}">
                      <a16:colId xmlns:a16="http://schemas.microsoft.com/office/drawing/2014/main" val="3861741615"/>
                    </a:ext>
                  </a:extLst>
                </a:gridCol>
              </a:tblGrid>
              <a:tr h="1103728">
                <a:tc>
                  <a:txBody>
                    <a:bodyPr/>
                    <a:lstStyle/>
                    <a:p>
                      <a:r>
                        <a:rPr lang="en-US" dirty="0">
                          <a:latin typeface="Arial" panose="020B0604020202020204" pitchFamily="34" charset="0"/>
                          <a:cs typeface="Arial" panose="020B0604020202020204" pitchFamily="34" charset="0"/>
                        </a:rPr>
                        <a:t>Progeny Indicator</a:t>
                      </a:r>
                    </a:p>
                  </a:txBody>
                  <a:tcPr anchor="ctr"/>
                </a:tc>
                <a:tc>
                  <a:txBody>
                    <a:bodyPr/>
                    <a:lstStyle/>
                    <a:p>
                      <a:r>
                        <a:rPr lang="en-US" dirty="0">
                          <a:latin typeface="Arial" panose="020B0604020202020204" pitchFamily="34" charset="0"/>
                          <a:cs typeface="Arial" panose="020B0604020202020204" pitchFamily="34" charset="0"/>
                        </a:rPr>
                        <a:t>Admit date compared to date of birth</a:t>
                      </a:r>
                    </a:p>
                  </a:txBody>
                  <a:tcPr anchor="ctr"/>
                </a:tc>
                <a:tc>
                  <a:txBody>
                    <a:bodyPr/>
                    <a:lstStyle/>
                    <a:p>
                      <a:r>
                        <a:rPr lang="en-US" dirty="0">
                          <a:latin typeface="Arial" panose="020B0604020202020204" pitchFamily="34" charset="0"/>
                          <a:cs typeface="Arial" panose="020B0604020202020204" pitchFamily="34" charset="0"/>
                        </a:rPr>
                        <a:t>Prior NICU admit on date of birth?</a:t>
                      </a:r>
                    </a:p>
                  </a:txBody>
                  <a:tcPr anchor="ctr"/>
                </a:tc>
                <a:tc>
                  <a:txBody>
                    <a:bodyPr/>
                    <a:lstStyle/>
                    <a:p>
                      <a:r>
                        <a:rPr lang="en-US" dirty="0">
                          <a:latin typeface="Arial" panose="020B0604020202020204" pitchFamily="34" charset="0"/>
                          <a:cs typeface="Arial" panose="020B0604020202020204" pitchFamily="34" charset="0"/>
                        </a:rPr>
                        <a:t>Submit preauthorization request </a:t>
                      </a:r>
                    </a:p>
                  </a:txBody>
                  <a:tcPr anchor="ctr"/>
                </a:tc>
                <a:extLst>
                  <a:ext uri="{0D108BD9-81ED-4DB2-BD59-A6C34878D82A}">
                    <a16:rowId xmlns:a16="http://schemas.microsoft.com/office/drawing/2014/main" val="1981027627"/>
                  </a:ext>
                </a:extLst>
              </a:tr>
              <a:tr h="565537">
                <a:tc>
                  <a:txBody>
                    <a:bodyPr/>
                    <a:lstStyle/>
                    <a:p>
                      <a:pPr algn="ctr"/>
                      <a:r>
                        <a:rPr lang="en-US" dirty="0">
                          <a:latin typeface="Arial" panose="020B0604020202020204" pitchFamily="34" charset="0"/>
                          <a:cs typeface="Arial" panose="020B0604020202020204" pitchFamily="34" charset="0"/>
                        </a:rPr>
                        <a:t>Y</a:t>
                      </a:r>
                    </a:p>
                  </a:txBody>
                  <a:tcPr anchor="ctr"/>
                </a:tc>
                <a:tc>
                  <a:txBody>
                    <a:bodyPr/>
                    <a:lstStyle/>
                    <a:p>
                      <a:r>
                        <a:rPr lang="en-US" dirty="0">
                          <a:latin typeface="Arial" panose="020B0604020202020204" pitchFamily="34" charset="0"/>
                          <a:cs typeface="Arial" panose="020B0604020202020204" pitchFamily="34" charset="0"/>
                        </a:rPr>
                        <a:t>Admit date = date of birth</a:t>
                      </a:r>
                    </a:p>
                  </a:txBody>
                  <a:tcPr anchor="ctr"/>
                </a:tc>
                <a:tc>
                  <a:txBody>
                    <a:bodyPr/>
                    <a:lstStyle/>
                    <a:p>
                      <a:r>
                        <a:rPr lang="en-US" dirty="0">
                          <a:latin typeface="Arial" panose="020B0604020202020204" pitchFamily="34" charset="0"/>
                          <a:cs typeface="Arial" panose="020B0604020202020204" pitchFamily="34" charset="0"/>
                        </a:rPr>
                        <a:t>N/A</a:t>
                      </a:r>
                    </a:p>
                  </a:txBody>
                  <a:tcPr anchor="ctr"/>
                </a:tc>
                <a:tc>
                  <a:txBody>
                    <a:bodyPr/>
                    <a:lstStyle/>
                    <a:p>
                      <a:r>
                        <a:rPr lang="en-US" dirty="0">
                          <a:latin typeface="Arial" panose="020B0604020202020204" pitchFamily="34" charset="0"/>
                          <a:cs typeface="Arial" panose="020B0604020202020204" pitchFamily="34" charset="0"/>
                        </a:rPr>
                        <a:t>ProgenyHealth</a:t>
                      </a:r>
                    </a:p>
                  </a:txBody>
                  <a:tcPr anchor="ctr"/>
                </a:tc>
                <a:extLst>
                  <a:ext uri="{0D108BD9-81ED-4DB2-BD59-A6C34878D82A}">
                    <a16:rowId xmlns:a16="http://schemas.microsoft.com/office/drawing/2014/main" val="1981494425"/>
                  </a:ext>
                </a:extLst>
              </a:tr>
              <a:tr h="976132">
                <a:tc>
                  <a:txBody>
                    <a:bodyPr/>
                    <a:lstStyle/>
                    <a:p>
                      <a:pPr algn="ctr"/>
                      <a:r>
                        <a:rPr lang="en-US" dirty="0">
                          <a:latin typeface="Arial" panose="020B0604020202020204" pitchFamily="34" charset="0"/>
                          <a:cs typeface="Arial" panose="020B0604020202020204" pitchFamily="34" charset="0"/>
                        </a:rPr>
                        <a:t>Y</a:t>
                      </a:r>
                    </a:p>
                  </a:txBody>
                  <a:tcPr anchor="ctr"/>
                </a:tc>
                <a:tc>
                  <a:txBody>
                    <a:bodyPr/>
                    <a:lstStyle/>
                    <a:p>
                      <a:r>
                        <a:rPr lang="en-US" dirty="0">
                          <a:latin typeface="Arial" panose="020B0604020202020204" pitchFamily="34" charset="0"/>
                          <a:cs typeface="Arial" panose="020B0604020202020204" pitchFamily="34" charset="0"/>
                        </a:rPr>
                        <a:t>Subsequent admissions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(up to one year of life)</a:t>
                      </a:r>
                    </a:p>
                  </a:txBody>
                  <a:tcPr anchor="ctr"/>
                </a:tc>
                <a:tc>
                  <a:txBody>
                    <a:bodyPr/>
                    <a:lstStyle/>
                    <a:p>
                      <a:r>
                        <a:rPr lang="en-US" dirty="0">
                          <a:latin typeface="Arial" panose="020B0604020202020204" pitchFamily="34" charset="0"/>
                          <a:cs typeface="Arial" panose="020B0604020202020204" pitchFamily="34" charset="0"/>
                        </a:rPr>
                        <a:t>Yes (initial NICU admit on date of birth)</a:t>
                      </a:r>
                    </a:p>
                  </a:txBody>
                  <a:tcPr anchor="ctr"/>
                </a:tc>
                <a:tc>
                  <a:txBody>
                    <a:bodyPr/>
                    <a:lstStyle/>
                    <a:p>
                      <a:r>
                        <a:rPr lang="en-US" dirty="0">
                          <a:latin typeface="Arial" panose="020B0604020202020204" pitchFamily="34" charset="0"/>
                          <a:cs typeface="Arial" panose="020B0604020202020204" pitchFamily="34" charset="0"/>
                        </a:rPr>
                        <a:t>ProgenyHealth</a:t>
                      </a:r>
                    </a:p>
                  </a:txBody>
                  <a:tcPr anchor="ctr"/>
                </a:tc>
                <a:extLst>
                  <a:ext uri="{0D108BD9-81ED-4DB2-BD59-A6C34878D82A}">
                    <a16:rowId xmlns:a16="http://schemas.microsoft.com/office/drawing/2014/main" val="3406770728"/>
                  </a:ext>
                </a:extLst>
              </a:tr>
              <a:tr h="565537">
                <a:tc>
                  <a:txBody>
                    <a:bodyPr/>
                    <a:lstStyle/>
                    <a:p>
                      <a:pPr algn="ctr"/>
                      <a:r>
                        <a:rPr lang="en-US" dirty="0">
                          <a:latin typeface="Arial" panose="020B0604020202020204" pitchFamily="34" charset="0"/>
                          <a:cs typeface="Arial" panose="020B0604020202020204" pitchFamily="34" charset="0"/>
                        </a:rPr>
                        <a:t>Y</a:t>
                      </a:r>
                    </a:p>
                  </a:txBody>
                  <a:tcPr anchor="ctr"/>
                </a:tc>
                <a:tc>
                  <a:txBody>
                    <a:bodyPr/>
                    <a:lstStyle/>
                    <a:p>
                      <a:r>
                        <a:rPr lang="en-US" dirty="0">
                          <a:latin typeface="Arial" panose="020B0604020202020204" pitchFamily="34" charset="0"/>
                          <a:cs typeface="Arial" panose="020B0604020202020204" pitchFamily="34" charset="0"/>
                        </a:rPr>
                        <a:t>Admit date after date of birth</a:t>
                      </a:r>
                    </a:p>
                  </a:txBody>
                  <a:tcPr anchor="ctr"/>
                </a:tc>
                <a:tc>
                  <a:txBody>
                    <a:bodyPr/>
                    <a:lstStyle/>
                    <a:p>
                      <a:r>
                        <a:rPr lang="en-US" dirty="0">
                          <a:latin typeface="Arial" panose="020B0604020202020204" pitchFamily="34" charset="0"/>
                          <a:cs typeface="Arial" panose="020B0604020202020204" pitchFamily="34" charset="0"/>
                        </a:rPr>
                        <a:t>No</a:t>
                      </a:r>
                    </a:p>
                  </a:txBody>
                  <a:tcPr anchor="ctr"/>
                </a:tc>
                <a:tc>
                  <a:txBody>
                    <a:bodyPr/>
                    <a:lstStyle/>
                    <a:p>
                      <a:r>
                        <a:rPr lang="en-US" dirty="0">
                          <a:latin typeface="Arial" panose="020B0604020202020204" pitchFamily="34" charset="0"/>
                          <a:cs typeface="Arial" panose="020B0604020202020204" pitchFamily="34" charset="0"/>
                        </a:rPr>
                        <a:t>BCBSNE</a:t>
                      </a:r>
                    </a:p>
                  </a:txBody>
                  <a:tcPr anchor="ctr"/>
                </a:tc>
                <a:extLst>
                  <a:ext uri="{0D108BD9-81ED-4DB2-BD59-A6C34878D82A}">
                    <a16:rowId xmlns:a16="http://schemas.microsoft.com/office/drawing/2014/main" val="2657357475"/>
                  </a:ext>
                </a:extLst>
              </a:tr>
              <a:tr h="565537">
                <a:tc>
                  <a:txBody>
                    <a:bodyPr/>
                    <a:lstStyle/>
                    <a:p>
                      <a:pPr algn="ctr"/>
                      <a:r>
                        <a:rPr lang="en-US" dirty="0">
                          <a:latin typeface="Arial" panose="020B0604020202020204" pitchFamily="34" charset="0"/>
                          <a:cs typeface="Arial" panose="020B0604020202020204" pitchFamily="34" charset="0"/>
                        </a:rPr>
                        <a:t>N</a:t>
                      </a:r>
                    </a:p>
                  </a:txBody>
                  <a:tcPr anchor="ctr"/>
                </a:tc>
                <a:tc>
                  <a:txBody>
                    <a:bodyPr/>
                    <a:lstStyle/>
                    <a:p>
                      <a:r>
                        <a:rPr lang="en-US" dirty="0">
                          <a:latin typeface="Arial" panose="020B0604020202020204" pitchFamily="34" charset="0"/>
                          <a:cs typeface="Arial" panose="020B0604020202020204" pitchFamily="34" charset="0"/>
                        </a:rPr>
                        <a:t>Any admit date</a:t>
                      </a:r>
                    </a:p>
                  </a:txBody>
                  <a:tcPr anchor="ctr"/>
                </a:tc>
                <a:tc>
                  <a:txBody>
                    <a:bodyPr/>
                    <a:lstStyle/>
                    <a:p>
                      <a:r>
                        <a:rPr lang="en-US" dirty="0">
                          <a:latin typeface="Arial" panose="020B0604020202020204" pitchFamily="34" charset="0"/>
                          <a:cs typeface="Arial" panose="020B0604020202020204" pitchFamily="34" charset="0"/>
                        </a:rPr>
                        <a:t>N/A</a:t>
                      </a:r>
                    </a:p>
                  </a:txBody>
                  <a:tcPr anchor="ctr"/>
                </a:tc>
                <a:tc>
                  <a:txBody>
                    <a:bodyPr/>
                    <a:lstStyle/>
                    <a:p>
                      <a:r>
                        <a:rPr lang="en-US" dirty="0">
                          <a:latin typeface="Arial" panose="020B0604020202020204" pitchFamily="34" charset="0"/>
                          <a:cs typeface="Arial" panose="020B0604020202020204" pitchFamily="34" charset="0"/>
                        </a:rPr>
                        <a:t>BCBSNE</a:t>
                      </a:r>
                    </a:p>
                  </a:txBody>
                  <a:tcPr anchor="ctr"/>
                </a:tc>
                <a:extLst>
                  <a:ext uri="{0D108BD9-81ED-4DB2-BD59-A6C34878D82A}">
                    <a16:rowId xmlns:a16="http://schemas.microsoft.com/office/drawing/2014/main" val="2366763017"/>
                  </a:ext>
                </a:extLst>
              </a:tr>
            </a:tbl>
          </a:graphicData>
        </a:graphic>
      </p:graphicFrame>
      <p:sp>
        <p:nvSpPr>
          <p:cNvPr id="12" name="Arrow: Right 11">
            <a:extLst>
              <a:ext uri="{FF2B5EF4-FFF2-40B4-BE49-F238E27FC236}">
                <a16:creationId xmlns:a16="http://schemas.microsoft.com/office/drawing/2014/main" id="{9B6E8E5F-B1B9-6980-FAF4-59717E5D7A83}"/>
              </a:ext>
            </a:extLst>
          </p:cNvPr>
          <p:cNvSpPr/>
          <p:nvPr/>
        </p:nvSpPr>
        <p:spPr>
          <a:xfrm>
            <a:off x="10605765" y="6062714"/>
            <a:ext cx="978408" cy="484632"/>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Next</a:t>
            </a:r>
            <a:endParaRPr lang="en-US" dirty="0">
              <a:solidFill>
                <a:schemeClr val="tx1"/>
              </a:solidFill>
              <a:latin typeface="Arial" panose="020B0604020202020204" pitchFamily="34" charset="0"/>
              <a:cs typeface="Arial" panose="020B0604020202020204" pitchFamily="34" charset="0"/>
            </a:endParaRPr>
          </a:p>
        </p:txBody>
      </p:sp>
      <p:sp>
        <p:nvSpPr>
          <p:cNvPr id="18" name="Arrow: Left 17">
            <a:extLst>
              <a:ext uri="{FF2B5EF4-FFF2-40B4-BE49-F238E27FC236}">
                <a16:creationId xmlns:a16="http://schemas.microsoft.com/office/drawing/2014/main" id="{EB7EAFEA-30C8-7E0D-D778-C987D554278F}"/>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19C83CC-5EEE-E732-40BE-EFE34770131B}"/>
              </a:ext>
            </a:extLst>
          </p:cNvPr>
          <p:cNvSpPr txBox="1"/>
          <p:nvPr/>
        </p:nvSpPr>
        <p:spPr>
          <a:xfrm>
            <a:off x="512063" y="5416382"/>
            <a:ext cx="11072109" cy="523220"/>
          </a:xfrm>
          <a:prstGeom prst="rect">
            <a:avLst/>
          </a:prstGeom>
          <a:noFill/>
        </p:spPr>
        <p:txBody>
          <a:bodyPr wrap="square">
            <a:spAutoFit/>
          </a:bodyPr>
          <a:lstStyle/>
          <a:p>
            <a:r>
              <a:rPr lang="en-US" sz="1400" dirty="0">
                <a:latin typeface="Arial" panose="020B0604020202020204" pitchFamily="34" charset="0"/>
                <a:cs typeface="Arial" panose="020B0604020202020204" pitchFamily="34" charset="0"/>
              </a:rPr>
              <a:t>Please refer to </a:t>
            </a:r>
            <a:r>
              <a:rPr lang="en-US" sz="1400" dirty="0">
                <a:latin typeface="Arial" panose="020B0604020202020204" pitchFamily="34" charset="0"/>
                <a:cs typeface="Arial" panose="020B0604020202020204" pitchFamily="34" charset="0"/>
                <a:hlinkClick r:id="rId4"/>
              </a:rPr>
              <a:t>Neonatal Care Management Program (ProgenyHealth LLC) FAQs </a:t>
            </a:r>
            <a:r>
              <a:rPr lang="en-US" sz="1400" dirty="0">
                <a:latin typeface="Arial" panose="020B0604020202020204" pitchFamily="34" charset="0"/>
                <a:cs typeface="Arial" panose="020B0604020202020204" pitchFamily="34" charset="0"/>
              </a:rPr>
              <a:t>for additional information on how to submit an authorization and </a:t>
            </a:r>
            <a:r>
              <a:rPr lang="en-US" sz="1400" dirty="0" err="1">
                <a:latin typeface="Arial" panose="020B0604020202020204" pitchFamily="34" charset="0"/>
                <a:cs typeface="Arial" panose="020B0604020202020204" pitchFamily="34" charset="0"/>
              </a:rPr>
              <a:t>ProgenyHealth's</a:t>
            </a:r>
            <a:r>
              <a:rPr lang="en-US" sz="1400" dirty="0">
                <a:latin typeface="Arial" panose="020B0604020202020204" pitchFamily="34" charset="0"/>
                <a:cs typeface="Arial" panose="020B0604020202020204" pitchFamily="34" charset="0"/>
              </a:rPr>
              <a:t> process for neonatal care management.</a:t>
            </a:r>
          </a:p>
        </p:txBody>
      </p:sp>
    </p:spTree>
    <p:extLst>
      <p:ext uri="{BB962C8B-B14F-4D97-AF65-F5344CB8AC3E}">
        <p14:creationId xmlns:p14="http://schemas.microsoft.com/office/powerpoint/2010/main" val="3243480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912C5-9087-9B57-8B01-AA2C833769E5}"/>
              </a:ext>
            </a:extLst>
          </p:cNvPr>
          <p:cNvSpPr>
            <a:spLocks noGrp="1"/>
          </p:cNvSpPr>
          <p:nvPr>
            <p:ph type="title"/>
          </p:nvPr>
        </p:nvSpPr>
        <p:spPr>
          <a:xfrm>
            <a:off x="502574" y="463486"/>
            <a:ext cx="11347678" cy="1325563"/>
          </a:xfrm>
        </p:spPr>
        <p:txBody>
          <a:bodyPr>
            <a:normAutofit/>
          </a:bodyPr>
          <a:lstStyle/>
          <a:p>
            <a:r>
              <a:rPr lang="en-US" altLang="en-US" sz="3600" b="1" dirty="0">
                <a:latin typeface="Arial" panose="020B0604020202020204" pitchFamily="34" charset="0"/>
              </a:rPr>
              <a:t>How to identify who is eligible for ProgenyHealth Neonatal management program? </a:t>
            </a:r>
            <a:endParaRPr lang="en-US" sz="2400" b="1" dirty="0"/>
          </a:p>
        </p:txBody>
      </p:sp>
      <p:sp>
        <p:nvSpPr>
          <p:cNvPr id="4" name="Arrow: Right 3">
            <a:extLst>
              <a:ext uri="{FF2B5EF4-FFF2-40B4-BE49-F238E27FC236}">
                <a16:creationId xmlns:a16="http://schemas.microsoft.com/office/drawing/2014/main" id="{4A6EA7A2-BE21-767E-7DD8-B9EFED5B2D42}"/>
              </a:ext>
            </a:extLst>
          </p:cNvPr>
          <p:cNvSpPr/>
          <p:nvPr/>
        </p:nvSpPr>
        <p:spPr>
          <a:xfrm>
            <a:off x="10680192" y="6057230"/>
            <a:ext cx="978408" cy="484632"/>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Next</a:t>
            </a:r>
            <a:endParaRPr lang="en-US" dirty="0">
              <a:solidFill>
                <a:schemeClr val="tx1"/>
              </a:solidFill>
              <a:latin typeface="Arial" panose="020B0604020202020204" pitchFamily="34" charset="0"/>
              <a:cs typeface="Arial" panose="020B0604020202020204" pitchFamily="34" charset="0"/>
            </a:endParaRPr>
          </a:p>
        </p:txBody>
      </p:sp>
      <p:sp>
        <p:nvSpPr>
          <p:cNvPr id="5" name="Arrow: Left 4">
            <a:extLst>
              <a:ext uri="{FF2B5EF4-FFF2-40B4-BE49-F238E27FC236}">
                <a16:creationId xmlns:a16="http://schemas.microsoft.com/office/drawing/2014/main" id="{CE2AF43E-8614-5A9D-1206-1E7340145B32}"/>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
        <p:nvSpPr>
          <p:cNvPr id="6" name="Rectangle 5">
            <a:hlinkClick r:id="rId4" action="ppaction://hlinksldjump"/>
            <a:extLst>
              <a:ext uri="{FF2B5EF4-FFF2-40B4-BE49-F238E27FC236}">
                <a16:creationId xmlns:a16="http://schemas.microsoft.com/office/drawing/2014/main" id="{A17D49C7-E2B7-2E83-C177-11FE587A6ABF}"/>
              </a:ext>
            </a:extLst>
          </p:cNvPr>
          <p:cNvSpPr/>
          <p:nvPr/>
        </p:nvSpPr>
        <p:spPr>
          <a:xfrm>
            <a:off x="1490472" y="2724747"/>
            <a:ext cx="3669617" cy="956001"/>
          </a:xfrm>
          <a:prstGeom prst="rect">
            <a:avLst/>
          </a:prstGeom>
          <a:solidFill>
            <a:srgbClr val="0094D7"/>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spcBef>
                <a:spcPts val="2000"/>
              </a:spcBef>
            </a:pPr>
            <a:endParaRPr lang="en-US" b="1" dirty="0">
              <a:solidFill>
                <a:schemeClr val="bg1"/>
              </a:solidFill>
              <a:latin typeface="Arial" panose="020B0604020202020204" pitchFamily="34" charset="0"/>
              <a:cs typeface="Arial" panose="020B0604020202020204" pitchFamily="34" charset="0"/>
            </a:endParaRPr>
          </a:p>
          <a:p>
            <a:pPr algn="ctr"/>
            <a:r>
              <a:rPr lang="en-US" sz="2000" b="1" dirty="0">
                <a:solidFill>
                  <a:schemeClr val="bg1"/>
                </a:solidFill>
                <a:latin typeface="Arial" panose="020B0604020202020204" pitchFamily="34" charset="0"/>
                <a:cs typeface="Arial" panose="020B0604020202020204" pitchFamily="34" charset="0"/>
              </a:rPr>
              <a:t>Member ID present</a:t>
            </a:r>
          </a:p>
          <a:p>
            <a:pPr algn="ctr"/>
            <a:endParaRPr lang="en-US" dirty="0"/>
          </a:p>
        </p:txBody>
      </p:sp>
      <p:sp>
        <p:nvSpPr>
          <p:cNvPr id="7" name="Rectangle 6">
            <a:hlinkClick r:id="rId5" action="ppaction://hlinksldjump"/>
            <a:extLst>
              <a:ext uri="{FF2B5EF4-FFF2-40B4-BE49-F238E27FC236}">
                <a16:creationId xmlns:a16="http://schemas.microsoft.com/office/drawing/2014/main" id="{419729E5-A2C0-10A6-0F0A-099B8BD54EA1}"/>
              </a:ext>
            </a:extLst>
          </p:cNvPr>
          <p:cNvSpPr/>
          <p:nvPr/>
        </p:nvSpPr>
        <p:spPr>
          <a:xfrm>
            <a:off x="6096174" y="2724747"/>
            <a:ext cx="3669618" cy="956001"/>
          </a:xfrm>
          <a:prstGeom prst="rect">
            <a:avLst/>
          </a:prstGeom>
          <a:solidFill>
            <a:srgbClr val="0094D7"/>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endParaRPr lang="en-US" b="1" dirty="0">
              <a:solidFill>
                <a:schemeClr val="bg1"/>
              </a:solidFill>
              <a:latin typeface="Arial" panose="020B0604020202020204" pitchFamily="34" charset="0"/>
              <a:cs typeface="Arial" panose="020B0604020202020204" pitchFamily="34" charset="0"/>
            </a:endParaRPr>
          </a:p>
          <a:p>
            <a:pPr algn="ctr"/>
            <a:r>
              <a:rPr lang="en-US" sz="2000" b="1" dirty="0">
                <a:solidFill>
                  <a:schemeClr val="bg1"/>
                </a:solidFill>
                <a:latin typeface="Arial" panose="020B0604020202020204" pitchFamily="34" charset="0"/>
                <a:cs typeface="Arial" panose="020B0604020202020204" pitchFamily="34" charset="0"/>
              </a:rPr>
              <a:t>Member ID not present</a:t>
            </a:r>
          </a:p>
          <a:p>
            <a:pPr algn="ctr"/>
            <a:endParaRPr lang="en-US" dirty="0"/>
          </a:p>
        </p:txBody>
      </p:sp>
      <p:sp>
        <p:nvSpPr>
          <p:cNvPr id="8" name="TextBox 7">
            <a:extLst>
              <a:ext uri="{FF2B5EF4-FFF2-40B4-BE49-F238E27FC236}">
                <a16:creationId xmlns:a16="http://schemas.microsoft.com/office/drawing/2014/main" id="{B8BABB91-8DB5-D548-D80B-95BC08A47190}"/>
              </a:ext>
            </a:extLst>
          </p:cNvPr>
          <p:cNvSpPr txBox="1"/>
          <p:nvPr/>
        </p:nvSpPr>
        <p:spPr>
          <a:xfrm>
            <a:off x="502574" y="2202645"/>
            <a:ext cx="2898294"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Click the buttons to follow the links</a:t>
            </a:r>
          </a:p>
        </p:txBody>
      </p:sp>
      <p:sp>
        <p:nvSpPr>
          <p:cNvPr id="12" name="TextBox 11">
            <a:extLst>
              <a:ext uri="{FF2B5EF4-FFF2-40B4-BE49-F238E27FC236}">
                <a16:creationId xmlns:a16="http://schemas.microsoft.com/office/drawing/2014/main" id="{E3100A6C-9125-E451-9259-E1BF71B54376}"/>
              </a:ext>
            </a:extLst>
          </p:cNvPr>
          <p:cNvSpPr txBox="1"/>
          <p:nvPr/>
        </p:nvSpPr>
        <p:spPr>
          <a:xfrm>
            <a:off x="587502" y="4892080"/>
            <a:ext cx="11071098" cy="523220"/>
          </a:xfrm>
          <a:prstGeom prst="rect">
            <a:avLst/>
          </a:prstGeom>
          <a:noFill/>
        </p:spPr>
        <p:txBody>
          <a:bodyPr wrap="square">
            <a:spAutoFit/>
          </a:bodyPr>
          <a:lstStyle/>
          <a:p>
            <a:r>
              <a:rPr lang="en-US" sz="1400" dirty="0">
                <a:latin typeface="Arial" panose="020B0604020202020204" pitchFamily="34" charset="0"/>
                <a:cs typeface="Arial" panose="020B0604020202020204" pitchFamily="34" charset="0"/>
              </a:rPr>
              <a:t>Please refer to </a:t>
            </a:r>
            <a:r>
              <a:rPr lang="en-US" sz="1400" dirty="0">
                <a:latin typeface="Arial" panose="020B0604020202020204" pitchFamily="34" charset="0"/>
                <a:cs typeface="Arial" panose="020B0604020202020204" pitchFamily="34" charset="0"/>
                <a:hlinkClick r:id="rId6"/>
              </a:rPr>
              <a:t>Neonatal Care Management Program (ProgenyHealth LLC) FAQs </a:t>
            </a:r>
            <a:r>
              <a:rPr lang="en-US" sz="1400" dirty="0">
                <a:latin typeface="Arial" panose="020B0604020202020204" pitchFamily="34" charset="0"/>
                <a:cs typeface="Arial" panose="020B0604020202020204" pitchFamily="34" charset="0"/>
              </a:rPr>
              <a:t>for additional information on how to identify who participates in ProgenyHealth.</a:t>
            </a:r>
          </a:p>
        </p:txBody>
      </p:sp>
    </p:spTree>
    <p:extLst>
      <p:ext uri="{BB962C8B-B14F-4D97-AF65-F5344CB8AC3E}">
        <p14:creationId xmlns:p14="http://schemas.microsoft.com/office/powerpoint/2010/main" val="2839416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C7D13-F5C2-58ED-2969-72C37C5964BE}"/>
              </a:ext>
            </a:extLst>
          </p:cNvPr>
          <p:cNvSpPr>
            <a:spLocks noGrp="1"/>
          </p:cNvSpPr>
          <p:nvPr>
            <p:ph type="title"/>
          </p:nvPr>
        </p:nvSpPr>
        <p:spPr>
          <a:xfrm>
            <a:off x="1104458" y="1062031"/>
            <a:ext cx="10415460" cy="1325563"/>
          </a:xfrm>
        </p:spPr>
        <p:txBody>
          <a:bodyPr>
            <a:normAutofit/>
          </a:bodyPr>
          <a:lstStyle/>
          <a:p>
            <a:r>
              <a:rPr lang="en-US" sz="4000" b="1" dirty="0">
                <a:latin typeface="Arial" panose="020B0604020202020204" pitchFamily="34" charset="0"/>
                <a:cs typeface="Arial" panose="020B0604020202020204" pitchFamily="34" charset="0"/>
              </a:rPr>
              <a:t>Additional guidance and </a:t>
            </a:r>
            <a:br>
              <a:rPr lang="en-US" sz="4000" b="1" dirty="0">
                <a:latin typeface="Arial" panose="020B0604020202020204" pitchFamily="34" charset="0"/>
                <a:cs typeface="Arial" panose="020B0604020202020204" pitchFamily="34" charset="0"/>
              </a:rPr>
            </a:br>
            <a:r>
              <a:rPr lang="en-US" sz="4000" b="1" dirty="0">
                <a:latin typeface="Arial" panose="020B0604020202020204" pitchFamily="34" charset="0"/>
                <a:cs typeface="Arial" panose="020B0604020202020204" pitchFamily="34" charset="0"/>
              </a:rPr>
              <a:t>key considerations</a:t>
            </a:r>
          </a:p>
        </p:txBody>
      </p:sp>
      <p:sp>
        <p:nvSpPr>
          <p:cNvPr id="4" name="Rectangle 3">
            <a:hlinkClick r:id="rId2" action="ppaction://hlinksldjump"/>
            <a:extLst>
              <a:ext uri="{FF2B5EF4-FFF2-40B4-BE49-F238E27FC236}">
                <a16:creationId xmlns:a16="http://schemas.microsoft.com/office/drawing/2014/main" id="{1A3EE575-2FA1-7C16-ECF8-0FA42EFC26DF}"/>
              </a:ext>
            </a:extLst>
          </p:cNvPr>
          <p:cNvSpPr/>
          <p:nvPr/>
        </p:nvSpPr>
        <p:spPr>
          <a:xfrm>
            <a:off x="1880950" y="2963052"/>
            <a:ext cx="3281365" cy="446693"/>
          </a:xfrm>
          <a:prstGeom prst="rect">
            <a:avLst/>
          </a:prstGeom>
          <a:solidFill>
            <a:srgbClr val="0094D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Arial" panose="020B0604020202020204" pitchFamily="34" charset="0"/>
                <a:cs typeface="Arial" panose="020B0604020202020204" pitchFamily="34" charset="0"/>
              </a:rPr>
              <a:t>•  Retro cases</a:t>
            </a:r>
          </a:p>
        </p:txBody>
      </p:sp>
      <p:sp>
        <p:nvSpPr>
          <p:cNvPr id="5" name="Arrow: Left 4">
            <a:extLst>
              <a:ext uri="{FF2B5EF4-FFF2-40B4-BE49-F238E27FC236}">
                <a16:creationId xmlns:a16="http://schemas.microsoft.com/office/drawing/2014/main" id="{C6E604C0-736F-84B7-8DA3-9DC5F7E878D3}"/>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
        <p:nvSpPr>
          <p:cNvPr id="14" name="Rectangle 13">
            <a:hlinkClick r:id="rId4" action="ppaction://hlinksldjump"/>
            <a:extLst>
              <a:ext uri="{FF2B5EF4-FFF2-40B4-BE49-F238E27FC236}">
                <a16:creationId xmlns:a16="http://schemas.microsoft.com/office/drawing/2014/main" id="{B9FDBB85-DFAB-1399-66B7-9346D46048AD}"/>
              </a:ext>
            </a:extLst>
          </p:cNvPr>
          <p:cNvSpPr/>
          <p:nvPr/>
        </p:nvSpPr>
        <p:spPr>
          <a:xfrm>
            <a:off x="1863530" y="3735312"/>
            <a:ext cx="3298785" cy="446693"/>
          </a:xfrm>
          <a:prstGeom prst="rect">
            <a:avLst/>
          </a:prstGeom>
          <a:solidFill>
            <a:srgbClr val="0094D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Arial" panose="020B0604020202020204" pitchFamily="34" charset="0"/>
                <a:cs typeface="Arial" panose="020B0604020202020204" pitchFamily="34" charset="0"/>
              </a:rPr>
              <a:t>•  Levels of care</a:t>
            </a:r>
          </a:p>
        </p:txBody>
      </p:sp>
      <p:sp>
        <p:nvSpPr>
          <p:cNvPr id="16" name="Rectangle 15">
            <a:hlinkClick r:id="rId5" action="ppaction://hlinksldjump"/>
            <a:extLst>
              <a:ext uri="{FF2B5EF4-FFF2-40B4-BE49-F238E27FC236}">
                <a16:creationId xmlns:a16="http://schemas.microsoft.com/office/drawing/2014/main" id="{A4A24929-037C-64AD-CED3-63B82AA59745}"/>
              </a:ext>
            </a:extLst>
          </p:cNvPr>
          <p:cNvSpPr/>
          <p:nvPr/>
        </p:nvSpPr>
        <p:spPr>
          <a:xfrm>
            <a:off x="1863530" y="4505131"/>
            <a:ext cx="3298785" cy="446693"/>
          </a:xfrm>
          <a:prstGeom prst="rect">
            <a:avLst/>
          </a:prstGeom>
          <a:solidFill>
            <a:srgbClr val="0094D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Arial" panose="020B0604020202020204" pitchFamily="34" charset="0"/>
                <a:cs typeface="Arial" panose="020B0604020202020204" pitchFamily="34" charset="0"/>
              </a:rPr>
              <a:t>•  Clinical criteria</a:t>
            </a:r>
          </a:p>
        </p:txBody>
      </p:sp>
      <p:sp>
        <p:nvSpPr>
          <p:cNvPr id="17" name="Rectangle 16">
            <a:hlinkClick r:id="rId6" action="ppaction://hlinksldjump"/>
            <a:extLst>
              <a:ext uri="{FF2B5EF4-FFF2-40B4-BE49-F238E27FC236}">
                <a16:creationId xmlns:a16="http://schemas.microsoft.com/office/drawing/2014/main" id="{C4106663-1457-FEC1-EA49-82B62F8E0208}"/>
              </a:ext>
            </a:extLst>
          </p:cNvPr>
          <p:cNvSpPr/>
          <p:nvPr/>
        </p:nvSpPr>
        <p:spPr>
          <a:xfrm>
            <a:off x="6474107" y="2963051"/>
            <a:ext cx="3281365" cy="446693"/>
          </a:xfrm>
          <a:prstGeom prst="rect">
            <a:avLst/>
          </a:prstGeom>
          <a:solidFill>
            <a:srgbClr val="0094D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Arial" panose="020B0604020202020204" pitchFamily="34" charset="0"/>
                <a:cs typeface="Arial" panose="020B0604020202020204" pitchFamily="34" charset="0"/>
              </a:rPr>
              <a:t>•  Peer to Peer</a:t>
            </a:r>
          </a:p>
        </p:txBody>
      </p:sp>
      <p:sp>
        <p:nvSpPr>
          <p:cNvPr id="19" name="Rectangle 18">
            <a:hlinkClick r:id="rId7" action="ppaction://hlinksldjump"/>
            <a:extLst>
              <a:ext uri="{FF2B5EF4-FFF2-40B4-BE49-F238E27FC236}">
                <a16:creationId xmlns:a16="http://schemas.microsoft.com/office/drawing/2014/main" id="{8D61F7D9-4F9E-6B82-CEB4-784A43381DE9}"/>
              </a:ext>
            </a:extLst>
          </p:cNvPr>
          <p:cNvSpPr/>
          <p:nvPr/>
        </p:nvSpPr>
        <p:spPr>
          <a:xfrm>
            <a:off x="6474107" y="4505130"/>
            <a:ext cx="3281365" cy="446693"/>
          </a:xfrm>
          <a:prstGeom prst="rect">
            <a:avLst/>
          </a:prstGeom>
          <a:solidFill>
            <a:srgbClr val="0094D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Arial" panose="020B0604020202020204" pitchFamily="34" charset="0"/>
                <a:cs typeface="Arial" panose="020B0604020202020204" pitchFamily="34" charset="0"/>
              </a:rPr>
              <a:t>•  Who to contact</a:t>
            </a:r>
          </a:p>
        </p:txBody>
      </p:sp>
      <p:sp>
        <p:nvSpPr>
          <p:cNvPr id="20" name="Rectangle 19">
            <a:hlinkClick r:id="rId8" action="ppaction://hlinksldjump"/>
            <a:extLst>
              <a:ext uri="{FF2B5EF4-FFF2-40B4-BE49-F238E27FC236}">
                <a16:creationId xmlns:a16="http://schemas.microsoft.com/office/drawing/2014/main" id="{E900B6FA-D511-4FB6-7A11-B561E9F6FEF2}"/>
              </a:ext>
            </a:extLst>
          </p:cNvPr>
          <p:cNvSpPr/>
          <p:nvPr/>
        </p:nvSpPr>
        <p:spPr>
          <a:xfrm>
            <a:off x="6474107" y="3741525"/>
            <a:ext cx="3298785" cy="446693"/>
          </a:xfrm>
          <a:prstGeom prst="rect">
            <a:avLst/>
          </a:prstGeom>
          <a:solidFill>
            <a:srgbClr val="0094D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Arial" panose="020B0604020202020204" pitchFamily="34" charset="0"/>
                <a:cs typeface="Arial" panose="020B0604020202020204" pitchFamily="34" charset="0"/>
              </a:rPr>
              <a:t>•  EMR access </a:t>
            </a:r>
          </a:p>
        </p:txBody>
      </p:sp>
      <p:sp>
        <p:nvSpPr>
          <p:cNvPr id="22" name="TextBox 21">
            <a:extLst>
              <a:ext uri="{FF2B5EF4-FFF2-40B4-BE49-F238E27FC236}">
                <a16:creationId xmlns:a16="http://schemas.microsoft.com/office/drawing/2014/main" id="{5995FFEF-7FD2-C6F3-7641-EFD808013ECC}"/>
              </a:ext>
            </a:extLst>
          </p:cNvPr>
          <p:cNvSpPr txBox="1"/>
          <p:nvPr/>
        </p:nvSpPr>
        <p:spPr>
          <a:xfrm>
            <a:off x="1081308" y="2416579"/>
            <a:ext cx="3191899" cy="307777"/>
          </a:xfrm>
          <a:prstGeom prst="rect">
            <a:avLst/>
          </a:prstGeom>
          <a:noFill/>
        </p:spPr>
        <p:txBody>
          <a:bodyPr wrap="none" rtlCol="0">
            <a:spAutoFit/>
          </a:bodyPr>
          <a:lstStyle/>
          <a:p>
            <a:r>
              <a:rPr lang="en-US" sz="1400" b="1" dirty="0">
                <a:latin typeface="Arial" panose="020B0604020202020204" pitchFamily="34" charset="0"/>
                <a:cs typeface="Arial" panose="020B0604020202020204" pitchFamily="34" charset="0"/>
              </a:rPr>
              <a:t>Click the buttons to follow the links</a:t>
            </a:r>
          </a:p>
        </p:txBody>
      </p:sp>
      <p:sp>
        <p:nvSpPr>
          <p:cNvPr id="23" name="Arrow: Right 22">
            <a:extLst>
              <a:ext uri="{FF2B5EF4-FFF2-40B4-BE49-F238E27FC236}">
                <a16:creationId xmlns:a16="http://schemas.microsoft.com/office/drawing/2014/main" id="{DB3DC347-3223-1127-82CD-AAFB7C8096A5}"/>
              </a:ext>
            </a:extLst>
          </p:cNvPr>
          <p:cNvSpPr/>
          <p:nvPr/>
        </p:nvSpPr>
        <p:spPr>
          <a:xfrm>
            <a:off x="10127848" y="6075518"/>
            <a:ext cx="1530752" cy="484632"/>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9" action="ppaction://hlinksldjump">
                  <a:extLst>
                    <a:ext uri="{A12FA001-AC4F-418D-AE19-62706E023703}">
                      <ahyp:hlinkClr xmlns:ahyp="http://schemas.microsoft.com/office/drawing/2018/hyperlinkcolor" val="tx"/>
                    </a:ext>
                  </a:extLst>
                </a:hlinkClick>
              </a:rPr>
              <a:t>Beginning</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9073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D7053-ABF2-FBB2-2D5D-AA317B132868}"/>
              </a:ext>
            </a:extLst>
          </p:cNvPr>
          <p:cNvSpPr>
            <a:spLocks noGrp="1"/>
          </p:cNvSpPr>
          <p:nvPr>
            <p:ph type="title"/>
          </p:nvPr>
        </p:nvSpPr>
        <p:spPr>
          <a:xfrm>
            <a:off x="1052805" y="1074251"/>
            <a:ext cx="10515600" cy="1325563"/>
          </a:xfrm>
        </p:spPr>
        <p:txBody>
          <a:bodyPr>
            <a:normAutofit/>
          </a:bodyPr>
          <a:lstStyle/>
          <a:p>
            <a:r>
              <a:rPr lang="en-US" sz="4000" b="1" dirty="0">
                <a:latin typeface="Arial" panose="020B0604020202020204" pitchFamily="34" charset="0"/>
                <a:cs typeface="Arial" panose="020B0604020202020204" pitchFamily="34" charset="0"/>
              </a:rPr>
              <a:t>Member ID present</a:t>
            </a:r>
            <a:br>
              <a:rPr lang="en-US" sz="4000" b="1" dirty="0">
                <a:latin typeface="Arial" panose="020B0604020202020204" pitchFamily="34" charset="0"/>
                <a:cs typeface="Arial" panose="020B0604020202020204" pitchFamily="34" charset="0"/>
              </a:rPr>
            </a:br>
            <a:endParaRPr lang="en-US" sz="4000" dirty="0"/>
          </a:p>
        </p:txBody>
      </p:sp>
      <p:sp>
        <p:nvSpPr>
          <p:cNvPr id="3" name="Content Placeholder 2">
            <a:extLst>
              <a:ext uri="{FF2B5EF4-FFF2-40B4-BE49-F238E27FC236}">
                <a16:creationId xmlns:a16="http://schemas.microsoft.com/office/drawing/2014/main" id="{D1DCC32C-31E2-4BD6-49D1-A1BA7E18D035}"/>
              </a:ext>
            </a:extLst>
          </p:cNvPr>
          <p:cNvSpPr>
            <a:spLocks noGrp="1"/>
          </p:cNvSpPr>
          <p:nvPr>
            <p:ph idx="1"/>
          </p:nvPr>
        </p:nvSpPr>
        <p:spPr>
          <a:xfrm>
            <a:off x="651588" y="2138557"/>
            <a:ext cx="10515600" cy="1416406"/>
          </a:xfrm>
        </p:spPr>
        <p:txBody>
          <a:bodyPr/>
          <a:lstStyle/>
          <a:p>
            <a:pPr lvl="1">
              <a:lnSpc>
                <a:spcPct val="150000"/>
              </a:lnSpc>
            </a:pPr>
            <a:r>
              <a:rPr lang="en-US" sz="2000" dirty="0">
                <a:latin typeface="Arial" panose="020B0604020202020204" pitchFamily="34" charset="0"/>
                <a:cs typeface="Arial" panose="020B0604020202020204" pitchFamily="34" charset="0"/>
              </a:rPr>
              <a:t>Use NaviNet to submit your request</a:t>
            </a:r>
          </a:p>
          <a:p>
            <a:pPr lvl="1">
              <a:lnSpc>
                <a:spcPct val="150000"/>
              </a:lnSpc>
            </a:pPr>
            <a:r>
              <a:rPr lang="en-US" sz="2000" dirty="0">
                <a:latin typeface="Arial" panose="020B0604020202020204" pitchFamily="34" charset="0"/>
                <a:cs typeface="Arial" panose="020B0604020202020204" pitchFamily="34" charset="0"/>
              </a:rPr>
              <a:t>BCBSNE will contact the facility if the request should be routed to ProgenyHealth</a:t>
            </a:r>
          </a:p>
          <a:p>
            <a:endParaRPr lang="en-US" dirty="0"/>
          </a:p>
        </p:txBody>
      </p:sp>
      <p:sp>
        <p:nvSpPr>
          <p:cNvPr id="6" name="Arrow: Left 5">
            <a:extLst>
              <a:ext uri="{FF2B5EF4-FFF2-40B4-BE49-F238E27FC236}">
                <a16:creationId xmlns:a16="http://schemas.microsoft.com/office/drawing/2014/main" id="{994DB98E-EC61-A689-83D0-3D7B90B64A9F}"/>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8730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BA8DA-3F9B-6651-57CD-049F263F4FAE}"/>
              </a:ext>
            </a:extLst>
          </p:cNvPr>
          <p:cNvSpPr>
            <a:spLocks noGrp="1"/>
          </p:cNvSpPr>
          <p:nvPr>
            <p:ph type="title"/>
          </p:nvPr>
        </p:nvSpPr>
        <p:spPr>
          <a:xfrm>
            <a:off x="1052804" y="1097526"/>
            <a:ext cx="10515600" cy="1325563"/>
          </a:xfrm>
        </p:spPr>
        <p:txBody>
          <a:bodyPr/>
          <a:lstStyle/>
          <a:p>
            <a:r>
              <a:rPr lang="en-US" sz="4000" b="1" dirty="0">
                <a:latin typeface="Arial" panose="020B0604020202020204" pitchFamily="34" charset="0"/>
                <a:cs typeface="Arial" panose="020B0604020202020204" pitchFamily="34" charset="0"/>
              </a:rPr>
              <a:t>Member ID not present</a:t>
            </a:r>
            <a:br>
              <a:rPr lang="en-US" b="1" dirty="0">
                <a:latin typeface="Arial" panose="020B060402020202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DCE46795-48C1-0DC6-E586-96DEB6AF8617}"/>
              </a:ext>
            </a:extLst>
          </p:cNvPr>
          <p:cNvSpPr>
            <a:spLocks noGrp="1"/>
          </p:cNvSpPr>
          <p:nvPr>
            <p:ph idx="1"/>
          </p:nvPr>
        </p:nvSpPr>
        <p:spPr>
          <a:xfrm>
            <a:off x="623596" y="1760307"/>
            <a:ext cx="10515600" cy="4351338"/>
          </a:xfrm>
        </p:spPr>
        <p:txBody>
          <a:bodyPr/>
          <a:lstStyle/>
          <a:p>
            <a:pPr lvl="1">
              <a:lnSpc>
                <a:spcPct val="150000"/>
              </a:lnSpc>
            </a:pPr>
            <a:r>
              <a:rPr lang="en-US" sz="2000" dirty="0">
                <a:latin typeface="Arial" panose="020B0604020202020204" pitchFamily="34" charset="0"/>
                <a:cs typeface="Arial" panose="020B0604020202020204" pitchFamily="34" charset="0"/>
              </a:rPr>
              <a:t>Use the online submission form</a:t>
            </a:r>
          </a:p>
          <a:p>
            <a:pPr lvl="1">
              <a:lnSpc>
                <a:spcPct val="150000"/>
              </a:lnSpc>
            </a:pPr>
            <a:r>
              <a:rPr lang="en-US" sz="2000" dirty="0">
                <a:latin typeface="Arial" panose="020B0604020202020204" pitchFamily="34" charset="0"/>
                <a:cs typeface="Arial" panose="020B0604020202020204" pitchFamily="34" charset="0"/>
              </a:rPr>
              <a:t>If Progeny = Y, the form will stop and redirect the request.</a:t>
            </a:r>
          </a:p>
          <a:p>
            <a:endParaRPr lang="en-US" dirty="0"/>
          </a:p>
        </p:txBody>
      </p:sp>
      <p:sp>
        <p:nvSpPr>
          <p:cNvPr id="4" name="Arrow: Left 3">
            <a:extLst>
              <a:ext uri="{FF2B5EF4-FFF2-40B4-BE49-F238E27FC236}">
                <a16:creationId xmlns:a16="http://schemas.microsoft.com/office/drawing/2014/main" id="{CEE33CDD-2553-9237-5841-23D174A6312F}"/>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76A80D2-8E31-C4FE-16E2-1E6ADD4094D9}"/>
              </a:ext>
            </a:extLst>
          </p:cNvPr>
          <p:cNvSpPr txBox="1"/>
          <p:nvPr/>
        </p:nvSpPr>
        <p:spPr>
          <a:xfrm>
            <a:off x="1068946" y="2921292"/>
            <a:ext cx="10340620" cy="1323439"/>
          </a:xfrm>
          <a:prstGeom prst="rect">
            <a:avLst/>
          </a:prstGeom>
          <a:noFill/>
        </p:spPr>
        <p:txBody>
          <a:bodyPr wrap="square">
            <a:spAutoFit/>
          </a:bodyPr>
          <a:lstStyle/>
          <a:p>
            <a:pPr marL="0" indent="0">
              <a:buNone/>
            </a:pPr>
            <a:r>
              <a:rPr lang="en-US" sz="2000" b="1" dirty="0">
                <a:latin typeface="Arial" panose="020B0604020202020204" pitchFamily="34" charset="0"/>
                <a:cs typeface="Arial" panose="020B0604020202020204" pitchFamily="34" charset="0"/>
              </a:rPr>
              <a:t>Important update</a:t>
            </a:r>
          </a:p>
          <a:p>
            <a:pPr marL="0" indent="0">
              <a:buNone/>
            </a:pPr>
            <a:r>
              <a:rPr lang="en-US" sz="2000" dirty="0">
                <a:latin typeface="Arial" panose="020B0604020202020204" pitchFamily="34" charset="0"/>
                <a:cs typeface="Arial" panose="020B0604020202020204" pitchFamily="34" charset="0"/>
              </a:rPr>
              <a:t>An enhancement is in progress to compare the newborn’s date of birth with the admit date. This will help determine whether the request should be submitted to ProgenyHealth or BCBSNE.</a:t>
            </a:r>
          </a:p>
        </p:txBody>
      </p:sp>
      <p:sp>
        <p:nvSpPr>
          <p:cNvPr id="7" name="Content Placeholder 2">
            <a:extLst>
              <a:ext uri="{FF2B5EF4-FFF2-40B4-BE49-F238E27FC236}">
                <a16:creationId xmlns:a16="http://schemas.microsoft.com/office/drawing/2014/main" id="{54902E13-6D0D-26F0-7283-A2B32474A716}"/>
              </a:ext>
            </a:extLst>
          </p:cNvPr>
          <p:cNvSpPr txBox="1">
            <a:spLocks/>
          </p:cNvSpPr>
          <p:nvPr/>
        </p:nvSpPr>
        <p:spPr>
          <a:xfrm>
            <a:off x="1068946" y="3095014"/>
            <a:ext cx="10588753" cy="377344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14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14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14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14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US" sz="2000" b="1" dirty="0">
                <a:latin typeface="Arial" panose="020B0604020202020204" pitchFamily="34" charset="0"/>
                <a:cs typeface="Arial" panose="020B0604020202020204" pitchFamily="34" charset="0"/>
              </a:rPr>
              <a:t>Special scenario</a:t>
            </a:r>
          </a:p>
          <a:p>
            <a:pPr marL="0" indent="0">
              <a:buFont typeface="Arial" panose="020B0604020202020204" pitchFamily="34" charset="0"/>
              <a:buNone/>
            </a:pPr>
            <a:r>
              <a:rPr lang="en-US" sz="2000" dirty="0">
                <a:latin typeface="Arial" panose="020B0604020202020204" pitchFamily="34" charset="0"/>
                <a:cs typeface="Arial" panose="020B0604020202020204" pitchFamily="34" charset="0"/>
              </a:rPr>
              <a:t>If a newborn is admitted to the NICU after the date of birth (for example, at two days old) and was not previously admitted on the date of birth, the online form may reject the request.</a:t>
            </a:r>
          </a:p>
          <a:p>
            <a:pPr marL="0" indent="0">
              <a:buFont typeface="Arial" panose="020B0604020202020204" pitchFamily="34" charset="0"/>
              <a:buNone/>
            </a:pPr>
            <a:r>
              <a:rPr lang="en-US" sz="2000" dirty="0">
                <a:latin typeface="Arial" panose="020B0604020202020204" pitchFamily="34" charset="0"/>
                <a:cs typeface="Arial" panose="020B0604020202020204" pitchFamily="34" charset="0"/>
              </a:rPr>
              <a:t>In this case, email the details to your Provider Advocate so BCBSNE can manually initiate the authorization process.</a:t>
            </a:r>
          </a:p>
        </p:txBody>
      </p:sp>
    </p:spTree>
    <p:extLst>
      <p:ext uri="{BB962C8B-B14F-4D97-AF65-F5344CB8AC3E}">
        <p14:creationId xmlns:p14="http://schemas.microsoft.com/office/powerpoint/2010/main" val="1015614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8CFC8-C99E-E569-D7DC-ABBA0A5628C7}"/>
              </a:ext>
            </a:extLst>
          </p:cNvPr>
          <p:cNvSpPr>
            <a:spLocks noGrp="1"/>
          </p:cNvSpPr>
          <p:nvPr>
            <p:ph type="title"/>
          </p:nvPr>
        </p:nvSpPr>
        <p:spPr>
          <a:xfrm>
            <a:off x="1137535" y="1354439"/>
            <a:ext cx="10515600" cy="1325563"/>
          </a:xfrm>
        </p:spPr>
        <p:txBody>
          <a:bodyPr>
            <a:normAutofit fontScale="90000"/>
          </a:bodyPr>
          <a:lstStyle/>
          <a:p>
            <a:pPr fontAlgn="base"/>
            <a:r>
              <a:rPr lang="en-US" b="1" dirty="0">
                <a:latin typeface="Arial" panose="020B0604020202020204" pitchFamily="34" charset="0"/>
                <a:cs typeface="Arial" panose="020B0604020202020204" pitchFamily="34" charset="0"/>
              </a:rPr>
              <a:t>Retro Cases</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8" name="Content Placeholder 7">
            <a:extLst>
              <a:ext uri="{FF2B5EF4-FFF2-40B4-BE49-F238E27FC236}">
                <a16:creationId xmlns:a16="http://schemas.microsoft.com/office/drawing/2014/main" id="{6474C2CD-A8D8-9728-9C44-900BA0B99F5E}"/>
              </a:ext>
            </a:extLst>
          </p:cNvPr>
          <p:cNvSpPr>
            <a:spLocks noGrp="1"/>
          </p:cNvSpPr>
          <p:nvPr>
            <p:ph idx="1"/>
          </p:nvPr>
        </p:nvSpPr>
        <p:spPr>
          <a:xfrm>
            <a:off x="1137535" y="2238455"/>
            <a:ext cx="9916930" cy="2874721"/>
          </a:xfrm>
        </p:spPr>
        <p:txBody>
          <a:bodyPr>
            <a:normAutofit/>
          </a:bodyPr>
          <a:lstStyle/>
          <a:p>
            <a:pPr marL="0" indent="0">
              <a:buNone/>
            </a:pPr>
            <a:r>
              <a:rPr lang="en-US" sz="2000" dirty="0">
                <a:latin typeface="Arial" panose="020B0604020202020204" pitchFamily="34" charset="0"/>
                <a:cs typeface="Arial" panose="020B0604020202020204" pitchFamily="34" charset="0"/>
              </a:rPr>
              <a:t>If a child is not eligible for the 31-day preemptive coverage period, authorization requests will not be accepted. The child must first be added to the policy before authorization can begin.</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This ensures requests are only submitted for covered dependents. Once eligibility is confirmed, authorization may be submitted.</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Eligibility rules are available in NaviNet</a:t>
            </a:r>
            <a:r>
              <a:rPr lang="en-US" sz="2000" baseline="30000" dirty="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for groups that have elected Progeny.</a:t>
            </a:r>
          </a:p>
        </p:txBody>
      </p:sp>
      <p:sp>
        <p:nvSpPr>
          <p:cNvPr id="10" name="TextBox 9">
            <a:extLst>
              <a:ext uri="{FF2B5EF4-FFF2-40B4-BE49-F238E27FC236}">
                <a16:creationId xmlns:a16="http://schemas.microsoft.com/office/drawing/2014/main" id="{76C26721-2CF8-2AEE-56E0-DDE2F2DAC0D5}"/>
              </a:ext>
            </a:extLst>
          </p:cNvPr>
          <p:cNvSpPr txBox="1"/>
          <p:nvPr/>
        </p:nvSpPr>
        <p:spPr>
          <a:xfrm>
            <a:off x="1137535" y="5503561"/>
            <a:ext cx="5916408" cy="400110"/>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NaviNet is a healthcare provider portal providing services for Blue Cross and Blue Shield of Nebraska, an independent licensee of the Blue Cross Blue Shield Association</a:t>
            </a:r>
          </a:p>
        </p:txBody>
      </p:sp>
      <p:sp>
        <p:nvSpPr>
          <p:cNvPr id="11" name="Arrow: Left 10">
            <a:extLst>
              <a:ext uri="{FF2B5EF4-FFF2-40B4-BE49-F238E27FC236}">
                <a16:creationId xmlns:a16="http://schemas.microsoft.com/office/drawing/2014/main" id="{6A2ADCA2-7EAA-A122-18F2-F2CDAD07AFA9}"/>
              </a:ext>
            </a:extLst>
          </p:cNvPr>
          <p:cNvSpPr/>
          <p:nvPr/>
        </p:nvSpPr>
        <p:spPr>
          <a:xfrm>
            <a:off x="512064" y="6066374"/>
            <a:ext cx="978408" cy="484632"/>
          </a:xfrm>
          <a:prstGeom prst="left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Arial" panose="020B0604020202020204" pitchFamily="34" charset="0"/>
                <a:cs typeface="Arial" panose="020B0604020202020204" pitchFamily="34" charset="0"/>
                <a:hlinkClick r:id="rId2" action="ppaction://hlinksldjump">
                  <a:extLst>
                    <a:ext uri="{A12FA001-AC4F-418D-AE19-62706E023703}">
                      <ahyp:hlinkClr xmlns:ahyp="http://schemas.microsoft.com/office/drawing/2018/hyperlinkcolor" val="tx"/>
                    </a:ext>
                  </a:extLst>
                </a:hlinkClick>
              </a:rPr>
              <a:t>Back</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8636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263</TotalTime>
  <Words>1080</Words>
  <Application>Microsoft Office PowerPoint</Application>
  <PresentationFormat>Widescreen</PresentationFormat>
  <Paragraphs>140</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BCBSNE and ProgenyHealth coordination</vt:lpstr>
      <vt:lpstr>Who is eligible for ProgenyHealth Neonatal management program?  </vt:lpstr>
      <vt:lpstr>NaviNet member identification and eligibility </vt:lpstr>
      <vt:lpstr>Where to submit the preauthorization request </vt:lpstr>
      <vt:lpstr>How to identify who is eligible for ProgenyHealth Neonatal management program? </vt:lpstr>
      <vt:lpstr>Additional guidance and  key considerations</vt:lpstr>
      <vt:lpstr>Member ID present </vt:lpstr>
      <vt:lpstr>Member ID not present </vt:lpstr>
      <vt:lpstr>Retro Cases  </vt:lpstr>
      <vt:lpstr>Levels of care</vt:lpstr>
      <vt:lpstr>Clinical criteria</vt:lpstr>
      <vt:lpstr>Peer to Peer</vt:lpstr>
      <vt:lpstr>EMR access</vt:lpstr>
      <vt:lpstr>Who to 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Cindy Conrad</dc:creator>
  <cp:lastModifiedBy>Cindy Conrad</cp:lastModifiedBy>
  <cp:revision>2</cp:revision>
  <dcterms:created xsi:type="dcterms:W3CDTF">2026-05-26T19:01:16Z</dcterms:created>
  <dcterms:modified xsi:type="dcterms:W3CDTF">2026-06-19T12:06:24Z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c42ba5b-959d-4665-ac83-20f5804f603a_Removed">
    <vt:lpwstr>False</vt:lpwstr>
  </property>
  <property fmtid="{D5CDD505-2E9C-101B-9397-08002B2CF9AE}" pid="3" name="MSIP_Label_1c42ba5b-959d-4665-ac83-20f5804f603a_ActionId">
    <vt:lpwstr>41885ca3-b990-4eab-b6f8-cb9948e896d8</vt:lpwstr>
  </property>
  <property fmtid="{D5CDD505-2E9C-101B-9397-08002B2CF9AE}" pid="4" name="MSIP_Label_1c42ba5b-959d-4665-ac83-20f5804f603a_Name">
    <vt:lpwstr>Protected</vt:lpwstr>
  </property>
  <property fmtid="{D5CDD505-2E9C-101B-9397-08002B2CF9AE}" pid="5" name="MSIP_Label_1c42ba5b-959d-4665-ac83-20f5804f603a_SetDate">
    <vt:lpwstr>2026-05-26T21:17:54Z</vt:lpwstr>
  </property>
  <property fmtid="{D5CDD505-2E9C-101B-9397-08002B2CF9AE}" pid="6" name="MSIP_Label_1c42ba5b-959d-4665-ac83-20f5804f603a_SiteId">
    <vt:lpwstr>79631b5d-0010-4f79-aa0d-809ae3db725f</vt:lpwstr>
  </property>
  <property fmtid="{D5CDD505-2E9C-101B-9397-08002B2CF9AE}" pid="7" name="MSIP_Label_1c42ba5b-959d-4665-ac83-20f5804f603a_Enabled">
    <vt:lpwstr>True</vt:lpwstr>
  </property>
  <property fmtid="{D5CDD505-2E9C-101B-9397-08002B2CF9AE}" pid="8" name="MSIP_Label_1c42ba5b-959d-4665-ac83-20f5804f603a_Extended_MSFT_Method">
    <vt:lpwstr>Standard</vt:lpwstr>
  </property>
  <property fmtid="{D5CDD505-2E9C-101B-9397-08002B2CF9AE}" pid="9" name="Sensitivity">
    <vt:lpwstr>Protected</vt:lpwstr>
  </property>
  <property fmtid="{D5CDD505-2E9C-101B-9397-08002B2CF9AE}" pid="10" name="_MarkAsFinal">
    <vt:bool>true</vt:bool>
  </property>
</Properties>
</file>