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8"/>
  </p:notesMasterIdLst>
  <p:sldIdLst>
    <p:sldId id="331" r:id="rId2"/>
    <p:sldId id="464" r:id="rId3"/>
    <p:sldId id="456" r:id="rId4"/>
    <p:sldId id="446" r:id="rId5"/>
    <p:sldId id="467" r:id="rId6"/>
    <p:sldId id="466" r:id="rId7"/>
    <p:sldId id="471" r:id="rId8"/>
    <p:sldId id="345" r:id="rId9"/>
    <p:sldId id="452" r:id="rId10"/>
    <p:sldId id="468" r:id="rId11"/>
    <p:sldId id="470" r:id="rId12"/>
    <p:sldId id="474" r:id="rId13"/>
    <p:sldId id="473" r:id="rId14"/>
    <p:sldId id="465" r:id="rId15"/>
    <p:sldId id="346" r:id="rId16"/>
    <p:sldId id="44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y Thomson" initials="AT" lastIdx="2" clrIdx="0">
    <p:extLst>
      <p:ext uri="{19B8F6BF-5375-455C-9EA6-DF929625EA0E}">
        <p15:presenceInfo xmlns:p15="http://schemas.microsoft.com/office/powerpoint/2012/main" userId="S::Ally.Thomson@nebraskablue.com::11adcd7c-1c1d-44eb-8d91-88b5685b23da" providerId="AD"/>
      </p:ext>
    </p:extLst>
  </p:cmAuthor>
  <p:cmAuthor id="2" name="Sara Cline" initials="SC" lastIdx="1" clrIdx="1">
    <p:extLst>
      <p:ext uri="{19B8F6BF-5375-455C-9EA6-DF929625EA0E}">
        <p15:presenceInfo xmlns:p15="http://schemas.microsoft.com/office/powerpoint/2012/main" userId="S::sara.cline@nebraskablue.com::66056912-464e-4c15-9299-187a6d91179d" providerId="AD"/>
      </p:ext>
    </p:extLst>
  </p:cmAuthor>
  <p:cmAuthor id="3" name="Mallory Speck" initials="MS" lastIdx="1" clrIdx="2">
    <p:extLst>
      <p:ext uri="{19B8F6BF-5375-455C-9EA6-DF929625EA0E}">
        <p15:presenceInfo xmlns:p15="http://schemas.microsoft.com/office/powerpoint/2012/main" userId="Mallory Spe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E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74EAAA-A448-40A4-B928-8166473EC508}" v="1" dt="2022-01-27T22:43:44.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53" autoAdjust="0"/>
  </p:normalViewPr>
  <p:slideViewPr>
    <p:cSldViewPr snapToGrid="0">
      <p:cViewPr varScale="1">
        <p:scale>
          <a:sx n="56" d="100"/>
          <a:sy n="56" d="100"/>
        </p:scale>
        <p:origin x="168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aine Miller" userId="3b4bf696-af15-444a-a187-ed783dbf482d" providerId="ADAL" clId="{4F74EAAA-A448-40A4-B928-8166473EC508}"/>
    <pc:docChg chg="addSld delSld modSld">
      <pc:chgData name="Loraine Miller" userId="3b4bf696-af15-444a-a187-ed783dbf482d" providerId="ADAL" clId="{4F74EAAA-A448-40A4-B928-8166473EC508}" dt="2022-01-28T14:27:12.755" v="4"/>
      <pc:docMkLst>
        <pc:docMk/>
      </pc:docMkLst>
      <pc:sldChg chg="addSp delSp modSp">
        <pc:chgData name="Loraine Miller" userId="3b4bf696-af15-444a-a187-ed783dbf482d" providerId="ADAL" clId="{4F74EAAA-A448-40A4-B928-8166473EC508}" dt="2022-01-28T14:27:12.755" v="4"/>
        <pc:sldMkLst>
          <pc:docMk/>
          <pc:sldMk cId="2646403381" sldId="473"/>
        </pc:sldMkLst>
        <pc:picChg chg="add del mod">
          <ac:chgData name="Loraine Miller" userId="3b4bf696-af15-444a-a187-ed783dbf482d" providerId="ADAL" clId="{4F74EAAA-A448-40A4-B928-8166473EC508}" dt="2022-01-28T14:26:20.568" v="3"/>
          <ac:picMkLst>
            <pc:docMk/>
            <pc:sldMk cId="2646403381" sldId="473"/>
            <ac:picMk id="2" creationId="{3127C541-EAA6-4C38-A7CE-50701BA19257}"/>
          </ac:picMkLst>
        </pc:picChg>
        <pc:picChg chg="add del mod">
          <ac:chgData name="Loraine Miller" userId="3b4bf696-af15-444a-a187-ed783dbf482d" providerId="ADAL" clId="{4F74EAAA-A448-40A4-B928-8166473EC508}" dt="2022-01-28T14:27:12.755" v="4"/>
          <ac:picMkLst>
            <pc:docMk/>
            <pc:sldMk cId="2646403381" sldId="473"/>
            <ac:picMk id="4" creationId="{9E5342EC-A244-4BB1-AA1E-045116DD9883}"/>
          </ac:picMkLst>
        </pc:picChg>
        <pc:picChg chg="add mod">
          <ac:chgData name="Loraine Miller" userId="3b4bf696-af15-444a-a187-ed783dbf482d" providerId="ADAL" clId="{4F74EAAA-A448-40A4-B928-8166473EC508}" dt="2022-01-28T14:27:12.755" v="4"/>
          <ac:picMkLst>
            <pc:docMk/>
            <pc:sldMk cId="2646403381" sldId="473"/>
            <ac:picMk id="5" creationId="{67A851BA-9CB3-41BA-BB09-40175C93B49E}"/>
          </ac:picMkLst>
        </pc:picChg>
        <pc:picChg chg="del">
          <ac:chgData name="Loraine Miller" userId="3b4bf696-af15-444a-a187-ed783dbf482d" providerId="ADAL" clId="{4F74EAAA-A448-40A4-B928-8166473EC508}" dt="2022-01-28T14:25:50.102" v="2"/>
          <ac:picMkLst>
            <pc:docMk/>
            <pc:sldMk cId="2646403381" sldId="473"/>
            <ac:picMk id="20" creationId="{DCB5A128-16CA-4926-96D1-71AE01194413}"/>
          </ac:picMkLst>
        </pc:picChg>
      </pc:sldChg>
      <pc:sldChg chg="add del">
        <pc:chgData name="Loraine Miller" userId="3b4bf696-af15-444a-a187-ed783dbf482d" providerId="ADAL" clId="{4F74EAAA-A448-40A4-B928-8166473EC508}" dt="2022-01-28T14:24:13.037" v="1" actId="2696"/>
        <pc:sldMkLst>
          <pc:docMk/>
          <pc:sldMk cId="2498388718" sldId="4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0B104-7236-41C8-834C-B45381B8E543}"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0B2DA-56D6-4E79-A45C-D77BF3F80C41}" type="slidenum">
              <a:rPr lang="en-US" smtClean="0"/>
              <a:t>‹#›</a:t>
            </a:fld>
            <a:endParaRPr lang="en-US"/>
          </a:p>
        </p:txBody>
      </p:sp>
    </p:spTree>
    <p:extLst>
      <p:ext uri="{BB962C8B-B14F-4D97-AF65-F5344CB8AC3E}">
        <p14:creationId xmlns:p14="http://schemas.microsoft.com/office/powerpoint/2010/main" val="388984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braskablue.com/Providers/Provider-Resources/TCR-CAA#TCR"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nebraskablue.com/Providers/Provider-Resources/TCR-CAA#706e24b5-881d-4200-9436-533f581cfb09-1-panel" TargetMode="External"/><Relationship Id="rId5" Type="http://schemas.openxmlformats.org/officeDocument/2006/relationships/hyperlink" Target="https://www.nebraskablue.com/Providers/Provider-Resources/TCR-CAA#706e24b5-881d-4200-9436-533f581cfb09-0-panel" TargetMode="External"/><Relationship Id="rId4" Type="http://schemas.openxmlformats.org/officeDocument/2006/relationships/hyperlink" Target="https://www.nebraskablue.com/Providers/Provider-Resources/TCR-CAA#CAA"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10B2DA-56D6-4E79-A45C-D77BF3F80C41}" type="slidenum">
              <a:rPr lang="en-US" smtClean="0"/>
              <a:t>1</a:t>
            </a:fld>
            <a:endParaRPr lang="en-US"/>
          </a:p>
        </p:txBody>
      </p:sp>
    </p:spTree>
    <p:extLst>
      <p:ext uri="{BB962C8B-B14F-4D97-AF65-F5344CB8AC3E}">
        <p14:creationId xmlns:p14="http://schemas.microsoft.com/office/powerpoint/2010/main" val="261182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GothamBook"/>
              </a:rPr>
              <a:t>Because of the ongoing COVID-19 pandemic, prior authorization changes that were initiated in 2021 will continue on into 2022 and until further notice.</a:t>
            </a:r>
          </a:p>
          <a:p>
            <a:pPr algn="l"/>
            <a:endParaRPr lang="en-US" sz="1800" b="0" i="0" u="none" strike="noStrike" baseline="0">
              <a:latin typeface="GothamBook"/>
            </a:endParaRPr>
          </a:p>
          <a:p>
            <a:pPr algn="l"/>
            <a:r>
              <a:rPr lang="en-US" sz="1800" b="0" i="0" u="none" strike="noStrike" baseline="0">
                <a:latin typeface="GothamBook"/>
              </a:rPr>
              <a:t>Prior authorizations for acute inpatient admissions will not be required until further notice. We ask that our hospital partners notify us of all admissions through the new tool so we can assist with discharge planning and refer members to our care management programs</a:t>
            </a:r>
          </a:p>
          <a:p>
            <a:pPr algn="l"/>
            <a:endParaRPr lang="en-US" sz="1800" b="0" i="0" u="none" strike="noStrike" baseline="0">
              <a:latin typeface="GothamBook"/>
            </a:endParaRPr>
          </a:p>
          <a:p>
            <a:pPr algn="l"/>
            <a:r>
              <a:rPr lang="en-US" sz="1800" b="0" i="0" u="none" strike="noStrike" baseline="0">
                <a:latin typeface="GothamBook"/>
              </a:rPr>
              <a:t>Skilled nursing admission up to 5 days will be approved.  Additional days will require a medical necessity review.</a:t>
            </a:r>
          </a:p>
          <a:p>
            <a:pPr algn="l"/>
            <a:endParaRPr lang="en-US" sz="1800" b="0" i="0" u="none" strike="noStrike" baseline="0">
              <a:latin typeface="GothamBook"/>
            </a:endParaRPr>
          </a:p>
          <a:p>
            <a:pPr algn="l"/>
            <a:r>
              <a:rPr lang="en-US" sz="1800" b="0" i="0" u="none" strike="noStrike" baseline="0">
                <a:latin typeface="GothamBook"/>
              </a:rPr>
              <a:t>Prior authorizations for certain required types of care, services and items require prior authorization before they are performed.  Care, services and items that need prior authorized can be found in the online medical policy tool at nebraskablue.  Because of the pandemic, BCBSNE is extending the approval dates for an already approved prior authorization up to an additional 3 months when requested by the ordering provider.  </a:t>
            </a:r>
            <a:endParaRPr lang="en-US"/>
          </a:p>
        </p:txBody>
      </p:sp>
      <p:sp>
        <p:nvSpPr>
          <p:cNvPr id="4" name="Slide Number Placeholder 3"/>
          <p:cNvSpPr>
            <a:spLocks noGrp="1"/>
          </p:cNvSpPr>
          <p:nvPr>
            <p:ph type="sldNum" sz="quarter" idx="5"/>
          </p:nvPr>
        </p:nvSpPr>
        <p:spPr/>
        <p:txBody>
          <a:bodyPr/>
          <a:lstStyle/>
          <a:p>
            <a:fld id="{09A974D4-0325-47C6-A1E7-C259FDF01BFC}" type="slidenum">
              <a:rPr lang="en-US" smtClean="0"/>
              <a:t>10</a:t>
            </a:fld>
            <a:endParaRPr lang="en-US"/>
          </a:p>
        </p:txBody>
      </p:sp>
    </p:spTree>
    <p:extLst>
      <p:ext uri="{BB962C8B-B14F-4D97-AF65-F5344CB8AC3E}">
        <p14:creationId xmlns:p14="http://schemas.microsoft.com/office/powerpoint/2010/main" val="86051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GothamBook"/>
              </a:rPr>
              <a:t>Beginning Jan. 1, 2022, BCBSNE began offering Virta type 2 diabetes reversal program at no cost to our members.</a:t>
            </a:r>
          </a:p>
          <a:p>
            <a:pPr algn="l"/>
            <a:endParaRPr lang="en-US" sz="1800" b="0" i="0" u="none" strike="noStrike" baseline="0">
              <a:latin typeface="GothamBook"/>
            </a:endParaRPr>
          </a:p>
          <a:p>
            <a:pPr algn="l"/>
            <a:r>
              <a:rPr lang="en-US" sz="1800" b="0" i="0" u="none" strike="noStrike" baseline="0">
                <a:latin typeface="GothamBook"/>
              </a:rPr>
              <a:t>This program offers members an option to members to get off their diabetes medications safely and sustainably.  Virta is a provider, licensed in 50 states that complements care from the primary care physician.</a:t>
            </a:r>
          </a:p>
          <a:p>
            <a:pPr algn="l"/>
            <a:endParaRPr lang="en-US" sz="1800" b="0" i="0" u="none" strike="noStrike" baseline="0">
              <a:latin typeface="GothamBook"/>
            </a:endParaRPr>
          </a:p>
          <a:p>
            <a:pPr algn="l"/>
            <a:r>
              <a:rPr lang="en-US" sz="1800" b="0" i="0" u="none" strike="noStrike" baseline="0">
                <a:latin typeface="GothamBook"/>
              </a:rPr>
              <a:t>Virta is a provider-led, research-backed treatment program that can help reverse type 2 diabetes. Patients can lower their blood sugar and A1c, all while reducing the need for diabetes medications and losing weight.</a:t>
            </a:r>
          </a:p>
          <a:p>
            <a:pPr algn="l"/>
            <a:endParaRPr lang="en-US" sz="1800" b="0" i="0" u="none" strike="noStrike" baseline="0">
              <a:latin typeface="GothamBook"/>
            </a:endParaRPr>
          </a:p>
          <a:p>
            <a:pPr algn="l"/>
            <a:r>
              <a:rPr lang="en-US" sz="1800" b="0" i="0" u="none" strike="noStrike" baseline="0">
                <a:latin typeface="GothamBook"/>
              </a:rPr>
              <a:t>To get started, members who are interested in this program reaches out to Virta.  If the member is a good fit for the program, the member will be enrolled.  </a:t>
            </a:r>
          </a:p>
          <a:p>
            <a:pPr algn="l"/>
            <a:endParaRPr lang="en-US" sz="1800" b="0" i="0" u="none" strike="noStrike" baseline="0">
              <a:latin typeface="GothamBook"/>
            </a:endParaRPr>
          </a:p>
          <a:p>
            <a:pPr algn="l"/>
            <a:r>
              <a:rPr lang="en-US" sz="1800" b="0" i="0" u="none" strike="noStrike" baseline="0">
                <a:latin typeface="GothamBook"/>
              </a:rPr>
              <a:t>The member’s primary care physician will be notified on the patient’s care on a retroactive basis.  The primary care physician will receive an initial notice when the patient is enrolled in the program within 14 days, then monthly until the patient is no longer enrolled.  </a:t>
            </a:r>
            <a:endParaRPr lang="en-US"/>
          </a:p>
        </p:txBody>
      </p:sp>
      <p:sp>
        <p:nvSpPr>
          <p:cNvPr id="4" name="Slide Number Placeholder 3"/>
          <p:cNvSpPr>
            <a:spLocks noGrp="1"/>
          </p:cNvSpPr>
          <p:nvPr>
            <p:ph type="sldNum" sz="quarter" idx="5"/>
          </p:nvPr>
        </p:nvSpPr>
        <p:spPr/>
        <p:txBody>
          <a:bodyPr/>
          <a:lstStyle/>
          <a:p>
            <a:fld id="{5810B2DA-56D6-4E79-A45C-D77BF3F80C41}" type="slidenum">
              <a:rPr lang="en-US" smtClean="0"/>
              <a:t>11</a:t>
            </a:fld>
            <a:endParaRPr lang="en-US"/>
          </a:p>
        </p:txBody>
      </p:sp>
    </p:spTree>
    <p:extLst>
      <p:ext uri="{BB962C8B-B14F-4D97-AF65-F5344CB8AC3E}">
        <p14:creationId xmlns:p14="http://schemas.microsoft.com/office/powerpoint/2010/main" val="1908344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Aside from additional tiered networks, there aren’t any changes to networks.</a:t>
            </a:r>
          </a:p>
          <a:p>
            <a:endParaRPr lang="en-US"/>
          </a:p>
          <a:p>
            <a:r>
              <a:rPr lang="en-US"/>
              <a:t>The statewide PPO is NEtwork BLUE.  Contracting providers are in-network with NEtwork BLUE.</a:t>
            </a:r>
          </a:p>
          <a:p>
            <a:endParaRPr lang="en-US"/>
          </a:p>
          <a:p>
            <a:r>
              <a:rPr lang="en-US"/>
              <a:t>There are the two regional networks (also known as narrow networks), Premier Select BlueChoice and Blueprint Health.  Contracting providers who wish to be considered for either of these networks will need to reach out to their Provider Executive.  For Premier Select BlueChoice, only mental health providers in Douglas and Sarpy counties can request a contract.</a:t>
            </a:r>
          </a:p>
          <a:p>
            <a:endParaRPr lang="en-US"/>
          </a:p>
          <a:p>
            <a:r>
              <a:rPr lang="en-US"/>
              <a:t>Providers also the option to join the Medicare Advantage network.  Please reach out to your Provider Executive for more information.</a:t>
            </a:r>
          </a:p>
          <a:p>
            <a:endParaRPr lang="en-US"/>
          </a:p>
          <a:p>
            <a:endParaRPr lang="en-US"/>
          </a:p>
        </p:txBody>
      </p:sp>
      <p:sp>
        <p:nvSpPr>
          <p:cNvPr id="4" name="Slide Number Placeholder 3"/>
          <p:cNvSpPr>
            <a:spLocks noGrp="1"/>
          </p:cNvSpPr>
          <p:nvPr>
            <p:ph type="sldNum" sz="quarter" idx="5"/>
          </p:nvPr>
        </p:nvSpPr>
        <p:spPr/>
        <p:txBody>
          <a:bodyPr/>
          <a:lstStyle/>
          <a:p>
            <a:fld id="{5810B2DA-56D6-4E79-A45C-D77BF3F80C41}" type="slidenum">
              <a:rPr lang="en-US" smtClean="0"/>
              <a:t>12</a:t>
            </a:fld>
            <a:endParaRPr lang="en-US"/>
          </a:p>
        </p:txBody>
      </p:sp>
    </p:spTree>
    <p:extLst>
      <p:ext uri="{BB962C8B-B14F-4D97-AF65-F5344CB8AC3E}">
        <p14:creationId xmlns:p14="http://schemas.microsoft.com/office/powerpoint/2010/main" val="3016476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One of the options that BCBSNE and other Blues plans use is the eligibility and benefits and claims platform from a trusted BCBS partner.</a:t>
            </a:r>
          </a:p>
          <a:p>
            <a:pPr algn="l"/>
            <a:endParaRPr lang="en-US"/>
          </a:p>
          <a:p>
            <a:pPr algn="l"/>
            <a:r>
              <a:rPr lang="en-US"/>
              <a:t>To  better fit our groups and members needs, from time to time, BCBSNE employer groups will be serviced by a trusted BCBS partner.  This is an option that BCBSNE has utilized for several years.</a:t>
            </a:r>
          </a:p>
          <a:p>
            <a:pPr algn="l"/>
            <a:endParaRPr lang="en-US"/>
          </a:p>
          <a:p>
            <a:pPr algn="l"/>
            <a:r>
              <a:rPr lang="en-US"/>
              <a:t>Current transitions to the Highmark platform for Nebraska-based employer groups are above.</a:t>
            </a:r>
          </a:p>
          <a:p>
            <a:pPr algn="l"/>
            <a:endParaRPr lang="en-US"/>
          </a:p>
          <a:p>
            <a:pPr algn="l"/>
            <a:r>
              <a:rPr lang="en-US"/>
              <a:t>Preauthorizations for any of these groups will need to be submitted through Highmark and not BCBSNE.  The back of the member’s ID card will also have phone numbers and resources for assistance.</a:t>
            </a:r>
          </a:p>
          <a:p>
            <a:pPr algn="l"/>
            <a:endParaRPr lang="en-US"/>
          </a:p>
          <a:p>
            <a:pPr algn="l"/>
            <a:endParaRPr lang="en-US"/>
          </a:p>
        </p:txBody>
      </p:sp>
      <p:sp>
        <p:nvSpPr>
          <p:cNvPr id="4" name="Slide Number Placeholder 3"/>
          <p:cNvSpPr>
            <a:spLocks noGrp="1"/>
          </p:cNvSpPr>
          <p:nvPr>
            <p:ph type="sldNum" sz="quarter" idx="5"/>
          </p:nvPr>
        </p:nvSpPr>
        <p:spPr/>
        <p:txBody>
          <a:bodyPr/>
          <a:lstStyle/>
          <a:p>
            <a:fld id="{5810B2DA-56D6-4E79-A45C-D77BF3F80C41}" type="slidenum">
              <a:rPr lang="en-US" smtClean="0"/>
              <a:t>13</a:t>
            </a:fld>
            <a:endParaRPr lang="en-US"/>
          </a:p>
        </p:txBody>
      </p:sp>
    </p:spTree>
    <p:extLst>
      <p:ext uri="{BB962C8B-B14F-4D97-AF65-F5344CB8AC3E}">
        <p14:creationId xmlns:p14="http://schemas.microsoft.com/office/powerpoint/2010/main" val="393609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BCBSNE offers several options for claims resolution and status:  NaviNet, an online inquiry available at nebraskablue.com; and calling Customer Service.</a:t>
            </a:r>
          </a:p>
          <a:p>
            <a:endParaRPr lang="en-US" dirty="0"/>
          </a:p>
          <a:p>
            <a:r>
              <a:rPr lang="en-US" dirty="0"/>
              <a:t>If you have attempted to resolve your questions or issue from the above options and need further assistance, our Provider Customer Service team at providerexecs@nebraskablue.com is your next resource.  </a:t>
            </a:r>
          </a:p>
          <a:p>
            <a:endParaRPr lang="en-US" dirty="0"/>
          </a:p>
          <a:p>
            <a:r>
              <a:rPr lang="en-US" dirty="0"/>
              <a:t>If you have attempted the above options and need further assistance, please reach out to your area’s Provider Executive.</a:t>
            </a:r>
          </a:p>
          <a:p>
            <a:endParaRPr lang="en-US" dirty="0"/>
          </a:p>
          <a:p>
            <a:r>
              <a:rPr lang="en-US" dirty="0"/>
              <a:t>To find your Provider Executive, please see the Provider Contacts page on nebraskablue.com.  </a:t>
            </a:r>
          </a:p>
        </p:txBody>
      </p:sp>
      <p:sp>
        <p:nvSpPr>
          <p:cNvPr id="4" name="Slide Number Placeholder 3"/>
          <p:cNvSpPr>
            <a:spLocks noGrp="1"/>
          </p:cNvSpPr>
          <p:nvPr>
            <p:ph type="sldNum" sz="quarter" idx="5"/>
          </p:nvPr>
        </p:nvSpPr>
        <p:spPr/>
        <p:txBody>
          <a:bodyPr/>
          <a:lstStyle/>
          <a:p>
            <a:fld id="{5810B2DA-56D6-4E79-A45C-D77BF3F80C41}" type="slidenum">
              <a:rPr lang="en-US" smtClean="0"/>
              <a:t>14</a:t>
            </a:fld>
            <a:endParaRPr lang="en-US"/>
          </a:p>
        </p:txBody>
      </p:sp>
    </p:spTree>
    <p:extLst>
      <p:ext uri="{BB962C8B-B14F-4D97-AF65-F5344CB8AC3E}">
        <p14:creationId xmlns:p14="http://schemas.microsoft.com/office/powerpoint/2010/main" val="1269062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Tailored to meet your needs, your Provider Executive is available for virtual meetings, whether it’s a one-time meeting or a recurring meeting.</a:t>
            </a:r>
          </a:p>
        </p:txBody>
      </p:sp>
      <p:sp>
        <p:nvSpPr>
          <p:cNvPr id="4" name="Slide Number Placeholder 3"/>
          <p:cNvSpPr>
            <a:spLocks noGrp="1"/>
          </p:cNvSpPr>
          <p:nvPr>
            <p:ph type="sldNum" sz="quarter" idx="5"/>
          </p:nvPr>
        </p:nvSpPr>
        <p:spPr/>
        <p:txBody>
          <a:bodyPr/>
          <a:lstStyle/>
          <a:p>
            <a:fld id="{5810B2DA-56D6-4E79-A45C-D77BF3F80C41}" type="slidenum">
              <a:rPr lang="en-US" smtClean="0"/>
              <a:t>15</a:t>
            </a:fld>
            <a:endParaRPr lang="en-US"/>
          </a:p>
        </p:txBody>
      </p:sp>
    </p:spTree>
    <p:extLst>
      <p:ext uri="{BB962C8B-B14F-4D97-AF65-F5344CB8AC3E}">
        <p14:creationId xmlns:p14="http://schemas.microsoft.com/office/powerpoint/2010/main" val="308649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first in a series of provider webinars in 2022.  Our goal this year is to provide information through webinars and brief educational videos.  These webinars and videos will be available on the Webinars page on nebraskablue.com.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we begin a new year, this webinar has been designed to keep providers informed of changes that took effect the first of the year as well as review of processes that are not changing.  </a:t>
            </a:r>
          </a:p>
          <a:p>
            <a:endParaRPr lang="en-US"/>
          </a:p>
          <a:p>
            <a:r>
              <a:rPr lang="en-US"/>
              <a:t>These are the changes that we feel are important to know.  Not all changes in 2022 will be captured in this presentation.   Please continue to review the bi-monthly Update newsletter.  If you are not receiving an email when a new issue has been published, you are encouraged to sign up to receive those notifications.  The link to the sign-up page is on this slide.  </a:t>
            </a:r>
          </a:p>
          <a:p>
            <a:endParaRPr lang="en-US"/>
          </a:p>
          <a:p>
            <a:r>
              <a:rPr lang="en-US"/>
              <a:t>To supplement the information in the Update newsletter, the Provider Executive team also sends out monthly email blasts on hot topics, emerging news, resources and so on.  If you would like to receive these email blasts, please email your Provider Executive.  </a:t>
            </a:r>
          </a:p>
          <a:p>
            <a:endParaRPr lang="en-US"/>
          </a:p>
          <a:p>
            <a:r>
              <a:rPr lang="en-US"/>
              <a:t>Feel free to share the newsletter or email blast with others at your organization who may benefit from the information – patient registration, scheduling, quality and so on.</a:t>
            </a:r>
          </a:p>
        </p:txBody>
      </p:sp>
      <p:sp>
        <p:nvSpPr>
          <p:cNvPr id="4" name="Slide Number Placeholder 3"/>
          <p:cNvSpPr>
            <a:spLocks noGrp="1"/>
          </p:cNvSpPr>
          <p:nvPr>
            <p:ph type="sldNum" sz="quarter" idx="5"/>
          </p:nvPr>
        </p:nvSpPr>
        <p:spPr/>
        <p:txBody>
          <a:bodyPr/>
          <a:lstStyle/>
          <a:p>
            <a:fld id="{5810B2DA-56D6-4E79-A45C-D77BF3F80C41}" type="slidenum">
              <a:rPr lang="en-US" smtClean="0"/>
              <a:t>2</a:t>
            </a:fld>
            <a:endParaRPr lang="en-US"/>
          </a:p>
        </p:txBody>
      </p:sp>
    </p:spTree>
    <p:extLst>
      <p:ext uri="{BB962C8B-B14F-4D97-AF65-F5344CB8AC3E}">
        <p14:creationId xmlns:p14="http://schemas.microsoft.com/office/powerpoint/2010/main" val="13861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The Happening Now page is an important part of our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Happening Now is used to communicate important information for topics that need to be shared in between publications of the Update newsletter.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Urgent information that needs to be shared is published on this page and should be referenced often.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lumMod val="50000"/>
                </a:schemeClr>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810B2DA-56D6-4E79-A45C-D77BF3F80C41}" type="slidenum">
              <a:rPr lang="en-US" smtClean="0"/>
              <a:t>3</a:t>
            </a:fld>
            <a:endParaRPr lang="en-US"/>
          </a:p>
        </p:txBody>
      </p:sp>
    </p:spTree>
    <p:extLst>
      <p:ext uri="{BB962C8B-B14F-4D97-AF65-F5344CB8AC3E}">
        <p14:creationId xmlns:p14="http://schemas.microsoft.com/office/powerpoint/2010/main" val="425672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comply with the ID card mandates from the 2021 Consolidated Appropriations Act, new ID cards for BCBSNE members will be issued throughout 2022 upon the group’s renewal.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Member ID numbers will stay the same for existing BCBSNE members.</a:t>
            </a:r>
          </a:p>
          <a:p>
            <a:endParaRPr lang="en-US"/>
          </a:p>
          <a:p>
            <a:r>
              <a:rPr lang="en-US"/>
              <a:t>New ID cards will include a QR code which will link to the member’s Schedule of Benefits summary.</a:t>
            </a:r>
          </a:p>
          <a:p>
            <a:endParaRPr lang="en-US"/>
          </a:p>
          <a:p>
            <a:r>
              <a:rPr lang="en-US"/>
              <a:t>If the QR code is scanned and the member’s policy has termed or otherwise not active, the statement of “We are currently unable to provide information for this QR code” and a message to contact us will appear on the screen.</a:t>
            </a:r>
          </a:p>
          <a:p>
            <a:endParaRPr lang="en-US"/>
          </a:p>
          <a:p>
            <a:r>
              <a:rPr lang="en-US"/>
              <a:t>Not all BCBSNE cards will be reissued with a QR code.  BCBSNE ID cards that will not contain a QR code include Medicare Supplement, dental only policies, and contraceptive only policies. </a:t>
            </a:r>
          </a:p>
          <a:p>
            <a:endParaRPr lang="en-US"/>
          </a:p>
        </p:txBody>
      </p:sp>
      <p:sp>
        <p:nvSpPr>
          <p:cNvPr id="4" name="Slide Number Placeholder 3"/>
          <p:cNvSpPr>
            <a:spLocks noGrp="1"/>
          </p:cNvSpPr>
          <p:nvPr>
            <p:ph type="sldNum" sz="quarter" idx="5"/>
          </p:nvPr>
        </p:nvSpPr>
        <p:spPr/>
        <p:txBody>
          <a:bodyPr/>
          <a:lstStyle/>
          <a:p>
            <a:fld id="{5810B2DA-56D6-4E79-A45C-D77BF3F80C41}" type="slidenum">
              <a:rPr lang="en-US" smtClean="0"/>
              <a:t>4</a:t>
            </a:fld>
            <a:endParaRPr lang="en-US"/>
          </a:p>
        </p:txBody>
      </p:sp>
    </p:spTree>
    <p:extLst>
      <p:ext uri="{BB962C8B-B14F-4D97-AF65-F5344CB8AC3E}">
        <p14:creationId xmlns:p14="http://schemas.microsoft.com/office/powerpoint/2010/main" val="341096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recently added Provider Resources page on nebraskablue.com contains current quick tips, legislative updates and resources.</a:t>
            </a:r>
          </a:p>
          <a:p>
            <a:endParaRPr lang="en-US"/>
          </a:p>
          <a:p>
            <a:r>
              <a:rPr lang="en-US"/>
              <a:t>Quick Tips will be updated routinely.  To find older tips, these tips can be accessed on this page in the archived section that will be available once more quick tips are added. </a:t>
            </a:r>
          </a:p>
        </p:txBody>
      </p:sp>
      <p:sp>
        <p:nvSpPr>
          <p:cNvPr id="4" name="Slide Number Placeholder 3"/>
          <p:cNvSpPr>
            <a:spLocks noGrp="1"/>
          </p:cNvSpPr>
          <p:nvPr>
            <p:ph type="sldNum" sz="quarter" idx="5"/>
          </p:nvPr>
        </p:nvSpPr>
        <p:spPr/>
        <p:txBody>
          <a:bodyPr/>
          <a:lstStyle/>
          <a:p>
            <a:fld id="{5810B2DA-56D6-4E79-A45C-D77BF3F80C41}" type="slidenum">
              <a:rPr lang="en-US" smtClean="0"/>
              <a:t>5</a:t>
            </a:fld>
            <a:endParaRPr lang="en-US"/>
          </a:p>
        </p:txBody>
      </p:sp>
    </p:spTree>
    <p:extLst>
      <p:ext uri="{BB962C8B-B14F-4D97-AF65-F5344CB8AC3E}">
        <p14:creationId xmlns:p14="http://schemas.microsoft.com/office/powerpoint/2010/main" val="2172098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latin typeface="Open Sans" panose="020B0606030504020204" pitchFamily="34" charset="0"/>
              </a:rPr>
              <a:t>The </a:t>
            </a:r>
            <a:r>
              <a:rPr lang="en-US" b="1" i="0" u="none" strike="noStrike">
                <a:solidFill>
                  <a:srgbClr val="0072A7"/>
                </a:solidFill>
                <a:effectLst/>
                <a:latin typeface="Open Sans" panose="020B0606030504020204" pitchFamily="34" charset="0"/>
                <a:hlinkClick r:id="rId3"/>
              </a:rPr>
              <a:t>Transparency in Coverage Rule (TCR) </a:t>
            </a:r>
            <a:r>
              <a:rPr lang="en-US" b="0" i="0">
                <a:solidFill>
                  <a:srgbClr val="222222"/>
                </a:solidFill>
                <a:effectLst/>
                <a:latin typeface="Open Sans" panose="020B0606030504020204" pitchFamily="34" charset="0"/>
              </a:rPr>
              <a:t>was released in October 2020. In December 2020, the </a:t>
            </a:r>
            <a:r>
              <a:rPr lang="en-US" b="1" i="0" u="none" strike="noStrike">
                <a:solidFill>
                  <a:srgbClr val="0072A7"/>
                </a:solidFill>
                <a:effectLst/>
                <a:latin typeface="Open Sans" panose="020B0606030504020204" pitchFamily="34" charset="0"/>
                <a:hlinkClick r:id="rId4"/>
              </a:rPr>
              <a:t>Consolidated Appropriations Act, 2021 (CAA)</a:t>
            </a:r>
            <a:r>
              <a:rPr lang="en-US" b="0" i="0">
                <a:solidFill>
                  <a:srgbClr val="222222"/>
                </a:solidFill>
                <a:effectLst/>
                <a:latin typeface="Open Sans" panose="020B0606030504020204" pitchFamily="34" charset="0"/>
              </a:rPr>
              <a:t> was signed into law..</a:t>
            </a:r>
          </a:p>
          <a:p>
            <a:endParaRPr lang="en-US" b="0" i="0">
              <a:solidFill>
                <a:srgbClr val="222222"/>
              </a:solidFill>
              <a:effectLst/>
              <a:latin typeface="Open Sans" panose="020B0606030504020204" pitchFamily="34" charset="0"/>
            </a:endParaRPr>
          </a:p>
          <a:p>
            <a:pPr algn="l"/>
            <a:r>
              <a:rPr lang="en-US" b="1" i="0" u="none" strike="noStrike">
                <a:solidFill>
                  <a:srgbClr val="0072A7"/>
                </a:solidFill>
                <a:effectLst/>
                <a:latin typeface="Open Sans" panose="020B0606030504020204" pitchFamily="34" charset="0"/>
                <a:hlinkClick r:id="rId5"/>
              </a:rPr>
              <a:t>The TCR is designed to make health care price information more transparent for consumers. The provisions include:</a:t>
            </a:r>
            <a:endParaRPr lang="en-US" b="1" i="0">
              <a:solidFill>
                <a:srgbClr val="333333"/>
              </a:solidFill>
              <a:effectLst/>
              <a:latin typeface="Open Sans" panose="020B0606030504020204" pitchFamily="34" charset="0"/>
            </a:endParaRPr>
          </a:p>
          <a:p>
            <a:pPr algn="l">
              <a:buFont typeface="Arial" panose="020B0604020202020204" pitchFamily="34" charset="0"/>
              <a:buChar char="•"/>
            </a:pPr>
            <a:r>
              <a:rPr lang="en-US" b="0" i="0">
                <a:solidFill>
                  <a:srgbClr val="222222"/>
                </a:solidFill>
                <a:effectLst/>
                <a:latin typeface="Open Sans" panose="020B0606030504020204" pitchFamily="34" charset="0"/>
              </a:rPr>
              <a:t>Making certain cost and claims data available through posted machine-readable files</a:t>
            </a:r>
          </a:p>
          <a:p>
            <a:pPr algn="l">
              <a:buFont typeface="Arial" panose="020B0604020202020204" pitchFamily="34" charset="0"/>
              <a:buChar char="•"/>
            </a:pPr>
            <a:r>
              <a:rPr lang="en-US" b="0" i="0">
                <a:solidFill>
                  <a:srgbClr val="222222"/>
                </a:solidFill>
                <a:effectLst/>
                <a:latin typeface="Open Sans" panose="020B0606030504020204" pitchFamily="34" charset="0"/>
              </a:rPr>
              <a:t>Establishing an internet-based, self-service tool to allow members to get real-time, accurate estimates of cost-sharing liability for specific services, furnished by specific providers, at specific locations</a:t>
            </a:r>
          </a:p>
          <a:p>
            <a:endParaRPr lang="en-US" b="0" i="0">
              <a:solidFill>
                <a:srgbClr val="222222"/>
              </a:solidFill>
              <a:effectLst/>
              <a:latin typeface="Open Sans" panose="020B0606030504020204" pitchFamily="34" charset="0"/>
            </a:endParaRPr>
          </a:p>
          <a:p>
            <a:pPr algn="l"/>
            <a:r>
              <a:rPr lang="en-US" b="1" i="0" u="none" strike="noStrike">
                <a:solidFill>
                  <a:srgbClr val="0072A7"/>
                </a:solidFill>
                <a:effectLst/>
                <a:latin typeface="Open Sans" panose="020B0606030504020204" pitchFamily="34" charset="0"/>
                <a:hlinkClick r:id="rId6"/>
              </a:rPr>
              <a:t>The CAA includes funding for COVID-19 relief, as well as various other provisions such as health care-related mandates to protect consumers. The provisions include:</a:t>
            </a:r>
            <a:endParaRPr lang="en-US" b="1" i="0">
              <a:solidFill>
                <a:srgbClr val="333333"/>
              </a:solidFill>
              <a:effectLst/>
              <a:latin typeface="Open Sans" panose="020B0606030504020204" pitchFamily="34" charset="0"/>
            </a:endParaRPr>
          </a:p>
          <a:p>
            <a:pPr algn="l">
              <a:buFont typeface="Arial" panose="020B0604020202020204" pitchFamily="34" charset="0"/>
              <a:buChar char="•"/>
            </a:pPr>
            <a:r>
              <a:rPr lang="en-US" b="0" i="0">
                <a:solidFill>
                  <a:srgbClr val="222222"/>
                </a:solidFill>
                <a:effectLst/>
                <a:latin typeface="Open Sans" panose="020B0606030504020204" pitchFamily="34" charset="0"/>
              </a:rPr>
              <a:t>Ending surprise medical bills, including those for air ambulance services </a:t>
            </a:r>
          </a:p>
          <a:p>
            <a:pPr algn="l">
              <a:buFont typeface="Arial" panose="020B0604020202020204" pitchFamily="34" charset="0"/>
              <a:buChar char="•"/>
            </a:pPr>
            <a:r>
              <a:rPr lang="en-US" b="0" i="0">
                <a:solidFill>
                  <a:srgbClr val="222222"/>
                </a:solidFill>
                <a:effectLst/>
                <a:latin typeface="Open Sans" panose="020B0606030504020204" pitchFamily="34" charset="0"/>
              </a:rPr>
              <a:t>Increasing transparency for group health plans, including added language on insurance cards, advance explanations of benefits (EOBs), price comparison tools and up-to-date provider directories</a:t>
            </a:r>
          </a:p>
          <a:p>
            <a:pPr algn="l">
              <a:buFont typeface="Arial" panose="020B0604020202020204" pitchFamily="34" charset="0"/>
              <a:buChar char="•"/>
            </a:pPr>
            <a:r>
              <a:rPr lang="en-US" b="0" i="0">
                <a:solidFill>
                  <a:srgbClr val="222222"/>
                </a:solidFill>
                <a:effectLst/>
                <a:latin typeface="Open Sans" panose="020B0606030504020204" pitchFamily="34" charset="0"/>
              </a:rPr>
              <a:t>Ensuring continuity of care when a provider or a facility leaves a network </a:t>
            </a:r>
          </a:p>
          <a:p>
            <a:pPr algn="l">
              <a:buFont typeface="Arial" panose="020B0604020202020204" pitchFamily="34" charset="0"/>
              <a:buChar char="•"/>
            </a:pPr>
            <a:r>
              <a:rPr lang="en-US" b="0" i="0">
                <a:solidFill>
                  <a:srgbClr val="222222"/>
                </a:solidFill>
                <a:effectLst/>
                <a:latin typeface="Open Sans" panose="020B0606030504020204" pitchFamily="34" charset="0"/>
              </a:rPr>
              <a:t>Strengthening mental health and substance use disorder parity requirements</a:t>
            </a:r>
          </a:p>
          <a:p>
            <a:pPr algn="l">
              <a:buFont typeface="Arial" panose="020B0604020202020204" pitchFamily="34" charset="0"/>
              <a:buChar char="•"/>
            </a:pPr>
            <a:r>
              <a:rPr lang="en-US" b="0" i="0">
                <a:solidFill>
                  <a:srgbClr val="222222"/>
                </a:solidFill>
                <a:effectLst/>
                <a:latin typeface="Open Sans" panose="020B0606030504020204" pitchFamily="34" charset="0"/>
              </a:rPr>
              <a:t>Requiring reporting for pharmacy benefits and drug costs</a:t>
            </a:r>
          </a:p>
          <a:p>
            <a:endParaRPr lang="en-US"/>
          </a:p>
        </p:txBody>
      </p:sp>
      <p:sp>
        <p:nvSpPr>
          <p:cNvPr id="4" name="Slide Number Placeholder 3"/>
          <p:cNvSpPr>
            <a:spLocks noGrp="1"/>
          </p:cNvSpPr>
          <p:nvPr>
            <p:ph type="sldNum" sz="quarter" idx="5"/>
          </p:nvPr>
        </p:nvSpPr>
        <p:spPr/>
        <p:txBody>
          <a:bodyPr/>
          <a:lstStyle/>
          <a:p>
            <a:fld id="{5810B2DA-56D6-4E79-A45C-D77BF3F80C41}" type="slidenum">
              <a:rPr lang="en-US" smtClean="0"/>
              <a:t>6</a:t>
            </a:fld>
            <a:endParaRPr lang="en-US"/>
          </a:p>
        </p:txBody>
      </p:sp>
    </p:spTree>
    <p:extLst>
      <p:ext uri="{BB962C8B-B14F-4D97-AF65-F5344CB8AC3E}">
        <p14:creationId xmlns:p14="http://schemas.microsoft.com/office/powerpoint/2010/main" val="145299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Jan. 1, 2022, out-of-network providers will receive remits and payment for their claims when the situation falls in one of the above scenarios.  This also applies to providers who are out-of-network with one of the narrow networks of Blueprint and Premier Select.</a:t>
            </a:r>
          </a:p>
          <a:p>
            <a:endParaRPr lang="en-US"/>
          </a:p>
          <a:p>
            <a:r>
              <a:rPr lang="en-US"/>
              <a:t>Out-of-network providers cannot balance bill patients, although certain providers can continue to balance bill if they give the patient notice of their network status and an estimate of charges 72 hours prior to receive out-of-network services.  The patient must also give consent to receive out-of-network care.</a:t>
            </a:r>
          </a:p>
          <a:p>
            <a:endParaRPr lang="en-US"/>
          </a:p>
          <a:p>
            <a:r>
              <a:rPr lang="en-US"/>
              <a:t>The No Surprises Act does not apply to individuals with any of these policies:  Armor Health, Medicare Supplement, Medicare Advantage and dental. </a:t>
            </a:r>
          </a:p>
          <a:p>
            <a:endParaRPr lang="en-US"/>
          </a:p>
          <a:p>
            <a:r>
              <a:rPr lang="en-US"/>
              <a:t>Another key component of the CAA is that out-of-network emergency services, including services excluded by the plan, will be covered.  An example of that is dependent daughter maternity.</a:t>
            </a:r>
          </a:p>
          <a:p>
            <a:endParaRPr lang="en-US"/>
          </a:p>
          <a:p>
            <a:endParaRPr lang="en-US"/>
          </a:p>
        </p:txBody>
      </p:sp>
      <p:sp>
        <p:nvSpPr>
          <p:cNvPr id="4" name="Slide Number Placeholder 3"/>
          <p:cNvSpPr>
            <a:spLocks noGrp="1"/>
          </p:cNvSpPr>
          <p:nvPr>
            <p:ph type="sldNum" sz="quarter" idx="5"/>
          </p:nvPr>
        </p:nvSpPr>
        <p:spPr/>
        <p:txBody>
          <a:bodyPr/>
          <a:lstStyle/>
          <a:p>
            <a:fld id="{5810B2DA-56D6-4E79-A45C-D77BF3F80C41}" type="slidenum">
              <a:rPr lang="en-US" smtClean="0"/>
              <a:t>7</a:t>
            </a:fld>
            <a:endParaRPr lang="en-US"/>
          </a:p>
        </p:txBody>
      </p:sp>
    </p:spTree>
    <p:extLst>
      <p:ext uri="{BB962C8B-B14F-4D97-AF65-F5344CB8AC3E}">
        <p14:creationId xmlns:p14="http://schemas.microsoft.com/office/powerpoint/2010/main" val="270933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tools that is not changing in 2022 is the  preauthorization tool available in NaviNet. </a:t>
            </a:r>
          </a:p>
          <a:p>
            <a:endParaRPr lang="en-US"/>
          </a:p>
          <a:p>
            <a:r>
              <a:rPr lang="en-US"/>
              <a:t>Submitting a preauthorization request via NaviNet is the most efficient way to expedite a preauthorization.  </a:t>
            </a:r>
          </a:p>
          <a:p>
            <a:endParaRPr lang="en-US"/>
          </a:p>
          <a:p>
            <a:r>
              <a:rPr lang="en-US"/>
              <a:t>This tool gives you access to your own dashboard to check the status and progress of your preauthorization and precertification requests.</a:t>
            </a:r>
          </a:p>
          <a:p>
            <a:endParaRPr lang="en-US"/>
          </a:p>
          <a:p>
            <a:r>
              <a:rPr lang="en-US"/>
              <a:t>If a preauth is submitted by non-clinical staff, the preauth can be saved if clinical information is needed.  BCBSNE will not see draft requests until the authorization has been completed and submitted.</a:t>
            </a:r>
          </a:p>
          <a:p>
            <a:endParaRPr lang="en-US"/>
          </a:p>
          <a:p>
            <a:r>
              <a:rPr lang="en-US"/>
              <a:t>Several BCBSNE medical policies have been updated for a Jan. 1, 2022 effective date.  Please make sure to review the medical policy update letters that your provider receives on a quarterly basis for current changes.</a:t>
            </a:r>
          </a:p>
        </p:txBody>
      </p:sp>
      <p:sp>
        <p:nvSpPr>
          <p:cNvPr id="4" name="Slide Number Placeholder 3"/>
          <p:cNvSpPr>
            <a:spLocks noGrp="1"/>
          </p:cNvSpPr>
          <p:nvPr>
            <p:ph type="sldNum" sz="quarter" idx="5"/>
          </p:nvPr>
        </p:nvSpPr>
        <p:spPr/>
        <p:txBody>
          <a:bodyPr/>
          <a:lstStyle/>
          <a:p>
            <a:fld id="{09A974D4-0325-47C6-A1E7-C259FDF01BFC}" type="slidenum">
              <a:rPr lang="en-US" smtClean="0"/>
              <a:t>8</a:t>
            </a:fld>
            <a:endParaRPr lang="en-US"/>
          </a:p>
        </p:txBody>
      </p:sp>
    </p:spTree>
    <p:extLst>
      <p:ext uri="{BB962C8B-B14F-4D97-AF65-F5344CB8AC3E}">
        <p14:creationId xmlns:p14="http://schemas.microsoft.com/office/powerpoint/2010/main" val="2393747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COVID-19 page on nebraskablue is also a place to find urgent information on anything related to COVID-19.</a:t>
            </a:r>
          </a:p>
          <a:p>
            <a:endParaRPr lang="en-US"/>
          </a:p>
          <a:p>
            <a:r>
              <a:rPr lang="en-US"/>
              <a:t>Be sure to check this page routinely for up-to-date news on how BCBSNE is addressing COVID-19 issues and changes.</a:t>
            </a:r>
          </a:p>
          <a:p>
            <a:endParaRPr lang="en-US"/>
          </a:p>
          <a:p>
            <a:r>
              <a:rPr lang="en-US"/>
              <a:t>Current topics include additional providers during the COVID-19 pandemic, COVID-19 testing, telehealth, Ivermectin and many more topics.</a:t>
            </a:r>
          </a:p>
          <a:p>
            <a:endParaRPr lang="en-US"/>
          </a:p>
          <a:p>
            <a:r>
              <a:rPr lang="en-US"/>
              <a:t>Telehealth continues to be available to members in 2022.  For the complete list of provider types eligible to provide services via telehealth and the codes that can be billed via telehealth, please see the topic of Telehealth in the General Provider Manual on nebraskablue.</a:t>
            </a:r>
          </a:p>
        </p:txBody>
      </p:sp>
      <p:sp>
        <p:nvSpPr>
          <p:cNvPr id="4" name="Slide Number Placeholder 3"/>
          <p:cNvSpPr>
            <a:spLocks noGrp="1"/>
          </p:cNvSpPr>
          <p:nvPr>
            <p:ph type="sldNum" sz="quarter" idx="5"/>
          </p:nvPr>
        </p:nvSpPr>
        <p:spPr/>
        <p:txBody>
          <a:bodyPr/>
          <a:lstStyle/>
          <a:p>
            <a:fld id="{5810B2DA-56D6-4E79-A45C-D77BF3F80C41}" type="slidenum">
              <a:rPr lang="en-US" smtClean="0"/>
              <a:t>9</a:t>
            </a:fld>
            <a:endParaRPr lang="en-US"/>
          </a:p>
        </p:txBody>
      </p:sp>
    </p:spTree>
    <p:extLst>
      <p:ext uri="{BB962C8B-B14F-4D97-AF65-F5344CB8AC3E}">
        <p14:creationId xmlns:p14="http://schemas.microsoft.com/office/powerpoint/2010/main" val="117623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5ECB6-631E-49A6-B1D9-399FEBA07493}"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2706939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5ECB6-631E-49A6-B1D9-399FEBA07493}"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374991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5ECB6-631E-49A6-B1D9-399FEBA07493}"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3507001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8" name="Picture 7" descr="A close up of a person&#10;&#10;Description automatically generated">
            <a:extLst>
              <a:ext uri="{FF2B5EF4-FFF2-40B4-BE49-F238E27FC236}">
                <a16:creationId xmlns:a16="http://schemas.microsoft.com/office/drawing/2014/main" id="{5680CC3C-58B6-4432-A474-E569568F7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older 2"/>
          <p:cNvSpPr>
            <a:spLocks noGrp="1"/>
          </p:cNvSpPr>
          <p:nvPr>
            <p:ph type="ctrTitle"/>
          </p:nvPr>
        </p:nvSpPr>
        <p:spPr>
          <a:xfrm>
            <a:off x="838200" y="1219200"/>
            <a:ext cx="4429328" cy="2819400"/>
          </a:xfrm>
          <a:prstGeom prst="rect">
            <a:avLst/>
          </a:prstGeom>
        </p:spPr>
        <p:txBody>
          <a:bodyPr wrap="square" lIns="0" tIns="0" rIns="0" bIns="0" anchor="b" anchorCtr="0">
            <a:normAutofit/>
          </a:bodyPr>
          <a:lstStyle>
            <a:lvl1pPr>
              <a:lnSpc>
                <a:spcPct val="85000"/>
              </a:lnSpc>
              <a:defRPr sz="5500" b="1" i="0" spc="-100" baseline="0">
                <a:solidFill>
                  <a:schemeClr val="bg1"/>
                </a:solidFill>
                <a:latin typeface="+mj-lt"/>
              </a:defRPr>
            </a:lvl1pPr>
          </a:lstStyle>
          <a:p>
            <a:endParaRPr/>
          </a:p>
        </p:txBody>
      </p:sp>
      <p:sp>
        <p:nvSpPr>
          <p:cNvPr id="3" name="Holder 3"/>
          <p:cNvSpPr>
            <a:spLocks noGrp="1"/>
          </p:cNvSpPr>
          <p:nvPr>
            <p:ph type="subTitle" idx="4"/>
          </p:nvPr>
        </p:nvSpPr>
        <p:spPr>
          <a:xfrm>
            <a:off x="847928" y="4371201"/>
            <a:ext cx="3733800" cy="276999"/>
          </a:xfrm>
          <a:prstGeom prst="rect">
            <a:avLst/>
          </a:prstGeom>
        </p:spPr>
        <p:txBody>
          <a:bodyPr wrap="square" lIns="0" tIns="0" rIns="0" bIns="0" anchor="t" anchorCtr="0">
            <a:spAutoFit/>
          </a:bodyPr>
          <a:lstStyle>
            <a:lvl1pPr>
              <a:lnSpc>
                <a:spcPct val="100000"/>
              </a:lnSpc>
              <a:defRPr spc="0" baseline="0">
                <a:solidFill>
                  <a:schemeClr val="bg1"/>
                </a:solidFill>
                <a:latin typeface="+mn-lt"/>
              </a:defRPr>
            </a:lvl1pPr>
          </a:lstStyle>
          <a:p>
            <a:endParaRPr/>
          </a:p>
        </p:txBody>
      </p:sp>
      <p:pic>
        <p:nvPicPr>
          <p:cNvPr id="11" name="Picture 10">
            <a:extLst>
              <a:ext uri="{FF2B5EF4-FFF2-40B4-BE49-F238E27FC236}">
                <a16:creationId xmlns:a16="http://schemas.microsoft.com/office/drawing/2014/main" id="{9F8E9968-DE99-4826-B179-1333654159A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38200" y="5727758"/>
            <a:ext cx="3240747" cy="403881"/>
          </a:xfrm>
          <a:prstGeom prst="rect">
            <a:avLst/>
          </a:prstGeom>
        </p:spPr>
      </p:pic>
      <p:sp>
        <p:nvSpPr>
          <p:cNvPr id="7" name="object 9">
            <a:extLst>
              <a:ext uri="{FF2B5EF4-FFF2-40B4-BE49-F238E27FC236}">
                <a16:creationId xmlns:a16="http://schemas.microsoft.com/office/drawing/2014/main" id="{E4A974EA-DBF7-4257-BA65-2345ED6E62D1}"/>
              </a:ext>
            </a:extLst>
          </p:cNvPr>
          <p:cNvSpPr txBox="1"/>
          <p:nvPr userDrawn="1"/>
        </p:nvSpPr>
        <p:spPr>
          <a:xfrm>
            <a:off x="8153400" y="6477000"/>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and Blue Shield Association</a:t>
            </a:r>
            <a:endParaRPr sz="700">
              <a:solidFill>
                <a:schemeClr val="bg1"/>
              </a:solidFill>
              <a:latin typeface="Arial Narrow" panose="020B0606020202030204" pitchFamily="34" charset="0"/>
              <a:cs typeface="Univers LT Std 47 Cn Lt"/>
            </a:endParaRPr>
          </a:p>
        </p:txBody>
      </p:sp>
    </p:spTree>
    <p:extLst>
      <p:ext uri="{BB962C8B-B14F-4D97-AF65-F5344CB8AC3E}">
        <p14:creationId xmlns:p14="http://schemas.microsoft.com/office/powerpoint/2010/main" val="3375550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914400" y="1094753"/>
            <a:ext cx="10439400" cy="734047"/>
          </a:xfrm>
          <a:prstGeom prst="rect">
            <a:avLst/>
          </a:prstGeom>
        </p:spPr>
        <p:txBody>
          <a:bodyPr lIns="0" tIns="0" rIns="0" bIns="0" anchor="ctr" anchorCtr="0"/>
          <a:lstStyle>
            <a:lvl1pPr>
              <a:lnSpc>
                <a:spcPct val="85000"/>
              </a:lnSpc>
              <a:defRPr sz="4000" b="1" i="0" spc="-100" baseline="0">
                <a:solidFill>
                  <a:schemeClr val="accent1"/>
                </a:solidFill>
                <a:latin typeface="+mj-lt"/>
                <a:cs typeface="Arial" panose="020B0604020202020204" pitchFamily="34" charset="0"/>
              </a:defRPr>
            </a:lvl1pPr>
          </a:lstStyle>
          <a:p>
            <a:endParaRPr/>
          </a:p>
        </p:txBody>
      </p:sp>
      <p:sp>
        <p:nvSpPr>
          <p:cNvPr id="6" name="Holder 6"/>
          <p:cNvSpPr>
            <a:spLocks noGrp="1"/>
          </p:cNvSpPr>
          <p:nvPr>
            <p:ph type="sldNum" sz="quarter" idx="7"/>
          </p:nvPr>
        </p:nvSpPr>
        <p:spPr>
          <a:xfrm>
            <a:off x="11506200" y="6248400"/>
            <a:ext cx="289560" cy="252651"/>
          </a:xfrm>
          <a:prstGeom prst="rect">
            <a:avLst/>
          </a:prstGeom>
        </p:spPr>
        <p:txBody>
          <a:bodyPr lIns="0" tIns="0" rIns="0" bIns="0" anchor="b" anchorCtr="0"/>
          <a:lstStyle>
            <a:lvl1pPr algn="r">
              <a:defRPr sz="1000">
                <a:solidFill>
                  <a:schemeClr val="bg2">
                    <a:lumMod val="50000"/>
                  </a:schemeClr>
                </a:solidFill>
                <a:latin typeface="Arial Narrow" panose="020B0606020202030204" pitchFamily="34" charset="0"/>
              </a:defRPr>
            </a:lvl1pPr>
          </a:lstStyle>
          <a:p>
            <a:fld id="{B6F15528-21DE-4FAA-801E-634DDDAF4B2B}" type="slidenum">
              <a:rPr lang="en-US" smtClean="0"/>
              <a:pPr/>
              <a:t>‹#›</a:t>
            </a:fld>
            <a:endParaRPr lang="en-US"/>
          </a:p>
        </p:txBody>
      </p:sp>
      <p:sp>
        <p:nvSpPr>
          <p:cNvPr id="12" name="Content Placeholder 10">
            <a:extLst>
              <a:ext uri="{FF2B5EF4-FFF2-40B4-BE49-F238E27FC236}">
                <a16:creationId xmlns:a16="http://schemas.microsoft.com/office/drawing/2014/main" id="{2BFE1D68-EE33-41F4-A60E-1461B071FCBE}"/>
              </a:ext>
            </a:extLst>
          </p:cNvPr>
          <p:cNvSpPr>
            <a:spLocks noGrp="1"/>
          </p:cNvSpPr>
          <p:nvPr>
            <p:ph sz="quarter" idx="11"/>
          </p:nvPr>
        </p:nvSpPr>
        <p:spPr>
          <a:xfrm>
            <a:off x="914400" y="2209800"/>
            <a:ext cx="10439400" cy="4038600"/>
          </a:xfrm>
          <a:prstGeom prst="rect">
            <a:avLst/>
          </a:prstGeom>
        </p:spPr>
        <p:txBody>
          <a:bodyPr lIns="0" rIns="0"/>
          <a:lstStyle>
            <a:lvl1pPr marL="182880" indent="-182880">
              <a:lnSpc>
                <a:spcPct val="114000"/>
              </a:lnSpc>
              <a:spcAft>
                <a:spcPts val="600"/>
              </a:spcAft>
              <a:buFont typeface="Arial" panose="020B0604020202020204" pitchFamily="34" charset="0"/>
              <a:buChar char="•"/>
              <a:defRPr sz="2200">
                <a:solidFill>
                  <a:schemeClr val="bg2">
                    <a:lumMod val="50000"/>
                  </a:schemeClr>
                </a:solidFill>
                <a:latin typeface="+mn-lt"/>
              </a:defRPr>
            </a:lvl1pPr>
            <a:lvl2pPr marL="365760" indent="-182880">
              <a:lnSpc>
                <a:spcPct val="114000"/>
              </a:lnSpc>
              <a:spcAft>
                <a:spcPts val="600"/>
              </a:spcAft>
              <a:buFont typeface="Arial" panose="020B0604020202020204" pitchFamily="34" charset="0"/>
              <a:buChar char="•"/>
              <a:defRPr sz="2200">
                <a:solidFill>
                  <a:schemeClr val="bg2">
                    <a:lumMod val="50000"/>
                  </a:schemeClr>
                </a:solidFill>
                <a:latin typeface="+mn-lt"/>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636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5ECB6-631E-49A6-B1D9-399FEBA07493}"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385689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5ECB6-631E-49A6-B1D9-399FEBA07493}"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5143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5ECB6-631E-49A6-B1D9-399FEBA07493}"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174972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5ECB6-631E-49A6-B1D9-399FEBA07493}"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279715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5ECB6-631E-49A6-B1D9-399FEBA07493}"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3561372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5ECB6-631E-49A6-B1D9-399FEBA07493}"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12870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5ECB6-631E-49A6-B1D9-399FEBA07493}"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3978213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5ECB6-631E-49A6-B1D9-399FEBA07493}"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8C00-91F3-467B-9B77-4AD7289F58B9}" type="slidenum">
              <a:rPr lang="en-US" smtClean="0"/>
              <a:t>‹#›</a:t>
            </a:fld>
            <a:endParaRPr lang="en-US"/>
          </a:p>
        </p:txBody>
      </p:sp>
    </p:spTree>
    <p:extLst>
      <p:ext uri="{BB962C8B-B14F-4D97-AF65-F5344CB8AC3E}">
        <p14:creationId xmlns:p14="http://schemas.microsoft.com/office/powerpoint/2010/main" val="358049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5ECB6-631E-49A6-B1D9-399FEBA07493}" type="datetimeFigureOut">
              <a:rPr lang="en-US" smtClean="0"/>
              <a:t>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8C00-91F3-467B-9B77-4AD7289F58B9}" type="slidenum">
              <a:rPr lang="en-US" smtClean="0"/>
              <a:t>‹#›</a:t>
            </a:fld>
            <a:endParaRPr lang="en-US"/>
          </a:p>
        </p:txBody>
      </p:sp>
    </p:spTree>
    <p:extLst>
      <p:ext uri="{BB962C8B-B14F-4D97-AF65-F5344CB8AC3E}">
        <p14:creationId xmlns:p14="http://schemas.microsoft.com/office/powerpoint/2010/main" val="2625802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hyperlink" Target="mailto:ProviderExecs@Nebraskablue.com"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nebraskabluenebraskablue.com/Provider-Contacts" TargetMode="External"/><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hyperlink" Target="https://www.nebraskablue.com/Happening-Now"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hyperlink" Target="mailto:ProviderPortalAuthQuestions@NebraskaBlue.co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eg"/><Relationship Id="rId5" Type="http://schemas.openxmlformats.org/officeDocument/2006/relationships/hyperlink" Target="https://www.nebraskablue.com/Providers/COVID-19"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55F49D-6000-4C3D-9463-C3DE5CE123A2}"/>
              </a:ext>
            </a:extLst>
          </p:cNvPr>
          <p:cNvSpPr>
            <a:spLocks noGrp="1"/>
          </p:cNvSpPr>
          <p:nvPr>
            <p:ph type="ctrTitle"/>
          </p:nvPr>
        </p:nvSpPr>
        <p:spPr>
          <a:xfrm>
            <a:off x="834342" y="1233733"/>
            <a:ext cx="4429328" cy="2373745"/>
          </a:xfrm>
        </p:spPr>
        <p:txBody>
          <a:bodyPr>
            <a:normAutofit/>
          </a:bodyPr>
          <a:lstStyle/>
          <a:p>
            <a:r>
              <a:rPr lang="en-US" dirty="0">
                <a:latin typeface="Arial" panose="020B0604020202020204" pitchFamily="34" charset="0"/>
                <a:cs typeface="Arial" panose="020B0604020202020204" pitchFamily="34" charset="0"/>
              </a:rPr>
              <a:t>Planning for 2022</a:t>
            </a:r>
          </a:p>
        </p:txBody>
      </p:sp>
      <p:sp>
        <p:nvSpPr>
          <p:cNvPr id="6" name="Subtitle 5">
            <a:extLst>
              <a:ext uri="{FF2B5EF4-FFF2-40B4-BE49-F238E27FC236}">
                <a16:creationId xmlns:a16="http://schemas.microsoft.com/office/drawing/2014/main" id="{E52D2CB0-4281-4EB8-A07E-D2FDA26C7844}"/>
              </a:ext>
            </a:extLst>
          </p:cNvPr>
          <p:cNvSpPr>
            <a:spLocks noGrp="1"/>
          </p:cNvSpPr>
          <p:nvPr>
            <p:ph type="subTitle" idx="4"/>
          </p:nvPr>
        </p:nvSpPr>
        <p:spPr>
          <a:xfrm>
            <a:off x="834342" y="4016022"/>
            <a:ext cx="4638472" cy="1174681"/>
          </a:xfrm>
        </p:spPr>
        <p:txBody>
          <a:bodyPr/>
          <a:lstStyle/>
          <a:p>
            <a:pPr marL="0" indent="0">
              <a:buNone/>
            </a:pPr>
            <a:br>
              <a:rPr lang="en-US"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Your Provider Executives</a:t>
            </a:r>
          </a:p>
          <a:p>
            <a:pPr marL="0" indent="0">
              <a:buNone/>
            </a:pPr>
            <a:r>
              <a:rPr lang="en-US" sz="2000" dirty="0">
                <a:latin typeface="Arial" panose="020B0604020202020204" pitchFamily="34" charset="0"/>
                <a:cs typeface="Arial" panose="020B0604020202020204" pitchFamily="34" charset="0"/>
              </a:rPr>
              <a:t>January 28, 2022</a:t>
            </a:r>
          </a:p>
        </p:txBody>
      </p:sp>
    </p:spTree>
    <p:extLst>
      <p:ext uri="{BB962C8B-B14F-4D97-AF65-F5344CB8AC3E}">
        <p14:creationId xmlns:p14="http://schemas.microsoft.com/office/powerpoint/2010/main" val="1071663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C853C1-2415-4009-84F0-F72953C9E465}"/>
              </a:ext>
            </a:extLst>
          </p:cNvPr>
          <p:cNvSpPr>
            <a:spLocks noGrp="1"/>
          </p:cNvSpPr>
          <p:nvPr>
            <p:ph type="sldNum" sz="quarter" idx="7"/>
          </p:nvPr>
        </p:nvSpPr>
        <p:spPr/>
        <p:txBody>
          <a:bodyPr/>
          <a:lstStyle/>
          <a:p>
            <a:fld id="{B6F15528-21DE-4FAA-801E-634DDDAF4B2B}" type="slidenum">
              <a:rPr lang="en-US" smtClean="0">
                <a:latin typeface="Arial" panose="020B0604020202020204" pitchFamily="34" charset="0"/>
                <a:cs typeface="Arial" panose="020B0604020202020204" pitchFamily="34" charset="0"/>
              </a:rPr>
              <a:pPr/>
              <a:t>10</a:t>
            </a:fld>
            <a:endParaRPr lang="en-US">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2CDABF3D-84BE-493D-A0A6-AE71CD28AC02}"/>
              </a:ext>
            </a:extLst>
          </p:cNvPr>
          <p:cNvSpPr txBox="1">
            <a:spLocks/>
          </p:cNvSpPr>
          <p:nvPr/>
        </p:nvSpPr>
        <p:spPr>
          <a:xfrm>
            <a:off x="609600" y="1814943"/>
            <a:ext cx="6671481" cy="1219200"/>
          </a:xfrm>
          <a:prstGeom prst="rect">
            <a:avLst/>
          </a:prstGeom>
        </p:spPr>
        <p:txBody>
          <a:bodyPr lIns="0" rIns="0"/>
          <a:lstStyle>
            <a:lvl1pPr marL="18288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1pPr>
            <a:lvl2pPr marL="36576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nSpc>
                <a:spcPct val="120000"/>
              </a:lnSpc>
              <a:spcBef>
                <a:spcPts val="0"/>
              </a:spcBef>
              <a:spcAft>
                <a:spcPts val="0"/>
              </a:spcAft>
              <a:buNone/>
            </a:pPr>
            <a:r>
              <a:rPr lang="en-US" sz="2400">
                <a:solidFill>
                  <a:schemeClr val="bg1"/>
                </a:solidFill>
                <a:latin typeface="Arial" panose="020B0604020202020204" pitchFamily="34" charset="0"/>
                <a:cs typeface="Arial" panose="020B0604020202020204" pitchFamily="34" charset="0"/>
              </a:rPr>
              <a:t>Available on NaviNet</a:t>
            </a:r>
          </a:p>
        </p:txBody>
      </p:sp>
      <p:sp>
        <p:nvSpPr>
          <p:cNvPr id="16" name="object 2">
            <a:extLst>
              <a:ext uri="{FF2B5EF4-FFF2-40B4-BE49-F238E27FC236}">
                <a16:creationId xmlns:a16="http://schemas.microsoft.com/office/drawing/2014/main" id="{7B4AB1D6-ABF5-45DD-97D9-D5595C9DCE77}"/>
              </a:ext>
            </a:extLst>
          </p:cNvPr>
          <p:cNvSpPr/>
          <p:nvPr/>
        </p:nvSpPr>
        <p:spPr>
          <a:xfrm>
            <a:off x="0" y="0"/>
            <a:ext cx="12219305" cy="2715343"/>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defTabSz="914400">
              <a:defRPr/>
            </a:pPr>
            <a:endParaRPr lang="en-US">
              <a:solidFill>
                <a:schemeClr val="bg1"/>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BBD83C89-D748-4AB7-8D83-F59AB32858CF}"/>
              </a:ext>
            </a:extLst>
          </p:cNvPr>
          <p:cNvSpPr>
            <a:spLocks noGrp="1"/>
          </p:cNvSpPr>
          <p:nvPr>
            <p:ph type="body" idx="1"/>
          </p:nvPr>
        </p:nvSpPr>
        <p:spPr/>
        <p:txBody>
          <a:bodyPr/>
          <a:lstStyle/>
          <a:p>
            <a:pPr marL="0" indent="0">
              <a:buNone/>
            </a:pPr>
            <a:r>
              <a:rPr lang="en-US" dirty="0">
                <a:solidFill>
                  <a:schemeClr val="bg1"/>
                </a:solidFill>
                <a:latin typeface="Arial" panose="020B0604020202020204" pitchFamily="34" charset="0"/>
              </a:rPr>
              <a:t>COVID-19 and Preauthorizations</a:t>
            </a:r>
          </a:p>
        </p:txBody>
      </p:sp>
      <p:pic>
        <p:nvPicPr>
          <p:cNvPr id="18" name="Audio 17">
            <a:hlinkClick r:id="" action="ppaction://media"/>
            <a:extLst>
              <a:ext uri="{FF2B5EF4-FFF2-40B4-BE49-F238E27FC236}">
                <a16:creationId xmlns:a16="http://schemas.microsoft.com/office/drawing/2014/main" id="{569E7CCC-2260-4EF0-BB41-C99C1721A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1474" y="6218238"/>
            <a:ext cx="487362" cy="487362"/>
          </a:xfrm>
          <a:prstGeom prst="rect">
            <a:avLst/>
          </a:prstGeom>
        </p:spPr>
      </p:pic>
      <p:sp>
        <p:nvSpPr>
          <p:cNvPr id="11" name="TextBox 10">
            <a:extLst>
              <a:ext uri="{FF2B5EF4-FFF2-40B4-BE49-F238E27FC236}">
                <a16:creationId xmlns:a16="http://schemas.microsoft.com/office/drawing/2014/main" id="{6CA1ED0F-A90E-4C66-BF85-FEA64EA80A29}"/>
              </a:ext>
            </a:extLst>
          </p:cNvPr>
          <p:cNvSpPr txBox="1"/>
          <p:nvPr/>
        </p:nvSpPr>
        <p:spPr>
          <a:xfrm>
            <a:off x="726212" y="1768268"/>
            <a:ext cx="8028078" cy="379719"/>
          </a:xfrm>
          <a:prstGeom prst="rect">
            <a:avLst/>
          </a:prstGeom>
          <a:noFill/>
        </p:spPr>
        <p:txBody>
          <a:bodyPr wrap="square">
            <a:spAutoFit/>
          </a:bodyPr>
          <a:lstStyle/>
          <a:p>
            <a:pPr marL="182880" lvl="1" indent="0">
              <a:lnSpc>
                <a:spcPct val="113000"/>
              </a:lnSpc>
              <a:spcBef>
                <a:spcPts val="600"/>
              </a:spcBef>
              <a:spcAft>
                <a:spcPts val="0"/>
              </a:spcAft>
              <a:buNone/>
            </a:pPr>
            <a:r>
              <a:rPr lang="en-US" dirty="0">
                <a:solidFill>
                  <a:schemeClr val="bg1"/>
                </a:solidFill>
                <a:latin typeface="Arial" panose="020B0604020202020204" pitchFamily="34" charset="0"/>
                <a:cs typeface="Arial" panose="020B0604020202020204" pitchFamily="34" charset="0"/>
              </a:rPr>
              <a:t>Changes in effect Aug. 2021 until further notice</a:t>
            </a:r>
          </a:p>
        </p:txBody>
      </p:sp>
      <p:sp>
        <p:nvSpPr>
          <p:cNvPr id="15" name="Content Placeholder 3">
            <a:extLst>
              <a:ext uri="{FF2B5EF4-FFF2-40B4-BE49-F238E27FC236}">
                <a16:creationId xmlns:a16="http://schemas.microsoft.com/office/drawing/2014/main" id="{C91A02D9-CFDA-4B89-8481-D58CFBB62A06}"/>
              </a:ext>
            </a:extLst>
          </p:cNvPr>
          <p:cNvSpPr>
            <a:spLocks noGrp="1"/>
          </p:cNvSpPr>
          <p:nvPr>
            <p:ph sz="quarter" idx="11"/>
          </p:nvPr>
        </p:nvSpPr>
        <p:spPr>
          <a:xfrm>
            <a:off x="935517" y="2907832"/>
            <a:ext cx="4704668" cy="4953000"/>
          </a:xfrm>
        </p:spPr>
        <p:txBody>
          <a:bodyPr>
            <a:noAutofit/>
          </a:bodyPr>
          <a:lstStyle/>
          <a:p>
            <a:pPr marL="0" indent="0">
              <a:lnSpc>
                <a:spcPct val="113000"/>
              </a:lnSpc>
              <a:spcBef>
                <a:spcPts val="600"/>
              </a:spcBef>
              <a:spcAft>
                <a:spcPts val="0"/>
              </a:spcAft>
              <a:buNone/>
            </a:pPr>
            <a:r>
              <a:rPr lang="en-US" sz="1600" b="1" dirty="0">
                <a:solidFill>
                  <a:srgbClr val="0070C0"/>
                </a:solidFill>
                <a:latin typeface="Arial" panose="020B0604020202020204" pitchFamily="34" charset="0"/>
                <a:cs typeface="Arial" panose="020B0604020202020204" pitchFamily="34" charset="0"/>
              </a:rPr>
              <a:t>Acute Inpatient and SNF Admissions</a:t>
            </a:r>
          </a:p>
          <a:p>
            <a:pPr>
              <a:lnSpc>
                <a:spcPct val="113000"/>
              </a:lnSpc>
              <a:spcBef>
                <a:spcPts val="600"/>
              </a:spcBef>
              <a:spcAft>
                <a:spcPts val="0"/>
              </a:spcAft>
            </a:pPr>
            <a:r>
              <a:rPr lang="en-US" sz="1600" dirty="0">
                <a:solidFill>
                  <a:schemeClr val="tx1">
                    <a:lumMod val="50000"/>
                    <a:lumOff val="50000"/>
                  </a:schemeClr>
                </a:solidFill>
                <a:latin typeface="Arial" panose="020B0604020202020204" pitchFamily="34" charset="0"/>
                <a:cs typeface="Arial" panose="020B0604020202020204" pitchFamily="34" charset="0"/>
              </a:rPr>
              <a:t>Preauthorization not required for acute inpatient and mental health inpatient admissions</a:t>
            </a:r>
          </a:p>
          <a:p>
            <a:pPr>
              <a:lnSpc>
                <a:spcPct val="113000"/>
              </a:lnSpc>
              <a:spcBef>
                <a:spcPts val="600"/>
              </a:spcBef>
              <a:spcAft>
                <a:spcPts val="0"/>
              </a:spcAft>
            </a:pPr>
            <a:r>
              <a:rPr lang="en-US" sz="1600" dirty="0">
                <a:solidFill>
                  <a:schemeClr val="tx1">
                    <a:lumMod val="50000"/>
                    <a:lumOff val="50000"/>
                  </a:schemeClr>
                </a:solidFill>
                <a:latin typeface="Arial" panose="020B0604020202020204" pitchFamily="34" charset="0"/>
                <a:cs typeface="Arial" panose="020B0604020202020204" pitchFamily="34" charset="0"/>
              </a:rPr>
              <a:t>Preauthorization is required for residential treatment center admissions</a:t>
            </a:r>
          </a:p>
          <a:p>
            <a:pPr>
              <a:lnSpc>
                <a:spcPct val="113000"/>
              </a:lnSpc>
              <a:spcBef>
                <a:spcPts val="600"/>
              </a:spcBef>
              <a:spcAft>
                <a:spcPts val="0"/>
              </a:spcAft>
            </a:pPr>
            <a:r>
              <a:rPr lang="en-US" sz="1600" dirty="0">
                <a:solidFill>
                  <a:schemeClr val="tx1">
                    <a:lumMod val="50000"/>
                    <a:lumOff val="50000"/>
                  </a:schemeClr>
                </a:solidFill>
                <a:latin typeface="Arial" panose="020B0604020202020204" pitchFamily="34" charset="0"/>
                <a:cs typeface="Arial" panose="020B0604020202020204" pitchFamily="34" charset="0"/>
              </a:rPr>
              <a:t>Skilled nursing admissions: 1-5 days at a SNF will be approved; additional days beyond 5 will require medical necessity review.</a:t>
            </a:r>
          </a:p>
          <a:p>
            <a:pPr marL="0" indent="0">
              <a:lnSpc>
                <a:spcPct val="113000"/>
              </a:lnSpc>
              <a:spcBef>
                <a:spcPts val="600"/>
              </a:spcBef>
              <a:spcAft>
                <a:spcPts val="0"/>
              </a:spcAft>
              <a:buNone/>
            </a:pPr>
            <a:endParaRPr lang="en-US" sz="1600" b="1" dirty="0">
              <a:solidFill>
                <a:srgbClr val="002060"/>
              </a:solidFill>
              <a:latin typeface="Arial" panose="020B0604020202020204" pitchFamily="34" charset="0"/>
              <a:cs typeface="Arial" panose="020B0604020202020204" pitchFamily="34" charset="0"/>
            </a:endParaRPr>
          </a:p>
        </p:txBody>
      </p:sp>
      <p:sp>
        <p:nvSpPr>
          <p:cNvPr id="17" name="Arrow: Chevron 16">
            <a:extLst>
              <a:ext uri="{FF2B5EF4-FFF2-40B4-BE49-F238E27FC236}">
                <a16:creationId xmlns:a16="http://schemas.microsoft.com/office/drawing/2014/main" id="{4E6D596D-3F85-42FF-99F8-9E23BDB8F7AC}"/>
              </a:ext>
            </a:extLst>
          </p:cNvPr>
          <p:cNvSpPr/>
          <p:nvPr/>
        </p:nvSpPr>
        <p:spPr>
          <a:xfrm>
            <a:off x="609600" y="2956079"/>
            <a:ext cx="233225" cy="336719"/>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9" name="Arrow: Chevron 18">
            <a:extLst>
              <a:ext uri="{FF2B5EF4-FFF2-40B4-BE49-F238E27FC236}">
                <a16:creationId xmlns:a16="http://schemas.microsoft.com/office/drawing/2014/main" id="{C587F916-50E6-42F5-B0DB-4AC6D2B60D8A}"/>
              </a:ext>
            </a:extLst>
          </p:cNvPr>
          <p:cNvSpPr/>
          <p:nvPr/>
        </p:nvSpPr>
        <p:spPr>
          <a:xfrm>
            <a:off x="5979387" y="2956079"/>
            <a:ext cx="233225" cy="336719"/>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090DE6B-B921-4C83-BB0B-33D106FBAC9A}"/>
              </a:ext>
            </a:extLst>
          </p:cNvPr>
          <p:cNvSpPr txBox="1"/>
          <p:nvPr/>
        </p:nvSpPr>
        <p:spPr>
          <a:xfrm>
            <a:off x="6212612" y="2907832"/>
            <a:ext cx="5369788" cy="2881238"/>
          </a:xfrm>
          <a:prstGeom prst="rect">
            <a:avLst/>
          </a:prstGeom>
          <a:noFill/>
        </p:spPr>
        <p:txBody>
          <a:bodyPr wrap="square">
            <a:spAutoFit/>
          </a:bodyPr>
          <a:lstStyle/>
          <a:p>
            <a:pPr marL="0" indent="0">
              <a:lnSpc>
                <a:spcPct val="113000"/>
              </a:lnSpc>
              <a:spcBef>
                <a:spcPts val="600"/>
              </a:spcBef>
              <a:spcAft>
                <a:spcPts val="0"/>
              </a:spcAft>
              <a:buNone/>
            </a:pPr>
            <a:r>
              <a:rPr lang="en-US" sz="1600" b="1" dirty="0">
                <a:solidFill>
                  <a:srgbClr val="0070C0"/>
                </a:solidFill>
                <a:latin typeface="Arial" panose="020B0604020202020204" pitchFamily="34" charset="0"/>
                <a:cs typeface="Arial" panose="020B0604020202020204" pitchFamily="34" charset="0"/>
              </a:rPr>
              <a:t>Preauthorizations</a:t>
            </a:r>
          </a:p>
          <a:p>
            <a:pPr marL="285750" indent="-285750">
              <a:lnSpc>
                <a:spcPct val="113000"/>
              </a:lnSpc>
              <a:spcBef>
                <a:spcPts val="600"/>
              </a:spcBef>
              <a:spcAft>
                <a:spcPts val="0"/>
              </a:spcAft>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Extended approval dates for a previously approved preauthorization due to COVID-19 precautions</a:t>
            </a:r>
          </a:p>
          <a:p>
            <a:pPr marL="285750" indent="-285750">
              <a:lnSpc>
                <a:spcPct val="113000"/>
              </a:lnSpc>
              <a:spcBef>
                <a:spcPts val="600"/>
              </a:spcBef>
              <a:spcAft>
                <a:spcPts val="0"/>
              </a:spcAft>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When requested by the ordering provider, BCBSNE will allow an additional </a:t>
            </a:r>
            <a:r>
              <a:rPr lang="en-US" sz="1600" b="1" dirty="0">
                <a:solidFill>
                  <a:schemeClr val="tx1">
                    <a:lumMod val="50000"/>
                    <a:lumOff val="50000"/>
                  </a:schemeClr>
                </a:solidFill>
                <a:latin typeface="Arial" panose="020B0604020202020204" pitchFamily="34" charset="0"/>
                <a:cs typeface="Arial" panose="020B0604020202020204" pitchFamily="34" charset="0"/>
              </a:rPr>
              <a:t>three months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lnSpc>
                <a:spcPct val="113000"/>
              </a:lnSpc>
              <a:spcBef>
                <a:spcPts val="600"/>
              </a:spcBef>
              <a:spcAft>
                <a:spcPts val="0"/>
              </a:spcAft>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Please contact Health Services Programs at 800-247-1103, option 7 to begin the process</a:t>
            </a:r>
          </a:p>
          <a:p>
            <a:pPr marL="285750" indent="-285750">
              <a:lnSpc>
                <a:spcPct val="113000"/>
              </a:lnSpc>
              <a:spcBef>
                <a:spcPts val="600"/>
              </a:spcBef>
              <a:spcAft>
                <a:spcPts val="0"/>
              </a:spcAft>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An updated letter will be sent to the member, provider and rendering provider (if applicable)</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739853"/>
      </p:ext>
    </p:extLst>
  </p:cSld>
  <p:clrMapOvr>
    <a:masterClrMapping/>
  </p:clrMapOvr>
  <mc:AlternateContent xmlns:mc="http://schemas.openxmlformats.org/markup-compatibility/2006" xmlns:p14="http://schemas.microsoft.com/office/powerpoint/2010/main">
    <mc:Choice Requires="p14">
      <p:transition spd="slow" p14:dur="2000" advTm="71336"/>
    </mc:Choice>
    <mc:Fallback xmlns="">
      <p:transition spd="slow" advTm="7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0814D0-9440-4200-8D77-58EB61B70A14}"/>
              </a:ext>
            </a:extLst>
          </p:cNvPr>
          <p:cNvSpPr>
            <a:spLocks noGrp="1"/>
          </p:cNvSpPr>
          <p:nvPr>
            <p:ph type="sldNum" sz="quarter" idx="7"/>
          </p:nvPr>
        </p:nvSpPr>
        <p:spPr/>
        <p:txBody>
          <a:bodyPr/>
          <a:lstStyle/>
          <a:p>
            <a:fld id="{B6F15528-21DE-4FAA-801E-634DDDAF4B2B}" type="slidenum">
              <a:rPr lang="en-US" smtClean="0"/>
              <a:pPr/>
              <a:t>11</a:t>
            </a:fld>
            <a:endParaRPr lang="en-US"/>
          </a:p>
        </p:txBody>
      </p:sp>
      <p:sp>
        <p:nvSpPr>
          <p:cNvPr id="8" name="object 2">
            <a:extLst>
              <a:ext uri="{FF2B5EF4-FFF2-40B4-BE49-F238E27FC236}">
                <a16:creationId xmlns:a16="http://schemas.microsoft.com/office/drawing/2014/main" id="{E98D871A-17D6-45D3-8CAF-73355BD6CE94}"/>
              </a:ext>
            </a:extLst>
          </p:cNvPr>
          <p:cNvSpPr/>
          <p:nvPr/>
        </p:nvSpPr>
        <p:spPr>
          <a:xfrm>
            <a:off x="0" y="-14288"/>
            <a:ext cx="5029200" cy="6886575"/>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5F3B5E94-E8A2-4B63-9261-7BB944972817}"/>
              </a:ext>
            </a:extLst>
          </p:cNvPr>
          <p:cNvSpPr>
            <a:spLocks noGrp="1"/>
          </p:cNvSpPr>
          <p:nvPr>
            <p:ph type="body" idx="1"/>
          </p:nvPr>
        </p:nvSpPr>
        <p:spPr>
          <a:xfrm>
            <a:off x="243840" y="1752599"/>
            <a:ext cx="4706851" cy="4038601"/>
          </a:xfrm>
        </p:spPr>
        <p:txBody>
          <a:bodyPr>
            <a:noAutofit/>
          </a:bodyPr>
          <a:lstStyle/>
          <a:p>
            <a:pPr marL="0" indent="0">
              <a:buNone/>
            </a:pPr>
            <a:r>
              <a:rPr lang="en-US">
                <a:solidFill>
                  <a:srgbClr val="002060"/>
                </a:solidFill>
                <a:latin typeface="Arial" panose="020B0604020202020204" pitchFamily="34" charset="0"/>
              </a:rPr>
              <a:t>Virta</a:t>
            </a:r>
          </a:p>
          <a:p>
            <a:pPr marL="0" indent="0">
              <a:buNone/>
            </a:pPr>
            <a:r>
              <a:rPr lang="en-US" sz="3200">
                <a:solidFill>
                  <a:schemeClr val="bg1"/>
                </a:solidFill>
                <a:latin typeface="Arial" panose="020B0604020202020204" pitchFamily="34" charset="0"/>
              </a:rPr>
              <a:t>New Type 2 diabetes reversal program</a:t>
            </a:r>
          </a:p>
        </p:txBody>
      </p:sp>
      <p:sp>
        <p:nvSpPr>
          <p:cNvPr id="12" name="Arrow: Chevron 11">
            <a:extLst>
              <a:ext uri="{FF2B5EF4-FFF2-40B4-BE49-F238E27FC236}">
                <a16:creationId xmlns:a16="http://schemas.microsoft.com/office/drawing/2014/main" id="{C4E50076-4715-4CF8-8FB6-47194DEFED06}"/>
              </a:ext>
            </a:extLst>
          </p:cNvPr>
          <p:cNvSpPr/>
          <p:nvPr/>
        </p:nvSpPr>
        <p:spPr>
          <a:xfrm>
            <a:off x="5803040" y="1838325"/>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7B66DB06-9717-4D30-8526-A6CF41C3859F}"/>
              </a:ext>
            </a:extLst>
          </p:cNvPr>
          <p:cNvSpPr/>
          <p:nvPr/>
        </p:nvSpPr>
        <p:spPr>
          <a:xfrm>
            <a:off x="5806100" y="2355723"/>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25E598BE-B1E0-412B-A08F-301A492BF709}"/>
              </a:ext>
            </a:extLst>
          </p:cNvPr>
          <p:cNvSpPr/>
          <p:nvPr/>
        </p:nvSpPr>
        <p:spPr>
          <a:xfrm>
            <a:off x="5801254" y="3213918"/>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E3451576-F031-4F28-8F62-AA9C25039840}"/>
              </a:ext>
            </a:extLst>
          </p:cNvPr>
          <p:cNvSpPr/>
          <p:nvPr/>
        </p:nvSpPr>
        <p:spPr>
          <a:xfrm>
            <a:off x="5811164" y="3976101"/>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Graphic 21">
            <a:extLst>
              <a:ext uri="{FF2B5EF4-FFF2-40B4-BE49-F238E27FC236}">
                <a16:creationId xmlns:a16="http://schemas.microsoft.com/office/drawing/2014/main" id="{32AA17BB-92EE-4973-9EC7-4C3595EF6C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3184" y="657060"/>
            <a:ext cx="1744826" cy="1465652"/>
          </a:xfrm>
          <a:prstGeom prst="rect">
            <a:avLst/>
          </a:prstGeom>
        </p:spPr>
      </p:pic>
      <p:pic>
        <p:nvPicPr>
          <p:cNvPr id="13" name="Audio 12">
            <a:hlinkClick r:id="" action="ppaction://media"/>
            <a:extLst>
              <a:ext uri="{FF2B5EF4-FFF2-40B4-BE49-F238E27FC236}">
                <a16:creationId xmlns:a16="http://schemas.microsoft.com/office/drawing/2014/main" id="{60FCD88B-1A99-4C58-81DA-26BDCD416F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
        <p:nvSpPr>
          <p:cNvPr id="15" name="Content Placeholder 5">
            <a:extLst>
              <a:ext uri="{FF2B5EF4-FFF2-40B4-BE49-F238E27FC236}">
                <a16:creationId xmlns:a16="http://schemas.microsoft.com/office/drawing/2014/main" id="{5E4CF472-5383-4B44-A231-8C013709DADD}"/>
              </a:ext>
            </a:extLst>
          </p:cNvPr>
          <p:cNvSpPr txBox="1">
            <a:spLocks/>
          </p:cNvSpPr>
          <p:nvPr/>
        </p:nvSpPr>
        <p:spPr>
          <a:xfrm>
            <a:off x="6028676" y="1752600"/>
            <a:ext cx="5401324" cy="4038600"/>
          </a:xfrm>
          <a:prstGeom prst="rect">
            <a:avLst/>
          </a:prstGeom>
        </p:spPr>
        <p:txBody>
          <a:bodyPr vert="horz" lIns="0" tIns="45720" rIns="0" bIns="45720" rtlCol="0">
            <a:normAutofit/>
          </a:bodyPr>
          <a:lstStyle>
            <a:lvl1pPr marL="182880" indent="-182880" algn="l" defTabSz="914400" rtl="0" eaLnBrk="1" latinLnBrk="0" hangingPunct="1">
              <a:lnSpc>
                <a:spcPct val="114000"/>
              </a:lnSpc>
              <a:spcBef>
                <a:spcPts val="1000"/>
              </a:spcBef>
              <a:spcAft>
                <a:spcPts val="600"/>
              </a:spcAft>
              <a:buFont typeface="Arial" panose="020B0604020202020204" pitchFamily="34" charset="0"/>
              <a:buChar char="•"/>
              <a:defRPr sz="2200" kern="1200">
                <a:solidFill>
                  <a:schemeClr val="bg2">
                    <a:lumMod val="50000"/>
                  </a:schemeClr>
                </a:solidFill>
                <a:latin typeface="+mn-lt"/>
                <a:ea typeface="+mn-ea"/>
                <a:cs typeface="+mn-cs"/>
              </a:defRPr>
            </a:lvl1pPr>
            <a:lvl2pPr marL="365760" indent="-182880" algn="l" defTabSz="914400" rtl="0" eaLnBrk="1" latinLnBrk="0" hangingPunct="1">
              <a:lnSpc>
                <a:spcPct val="114000"/>
              </a:lnSpc>
              <a:spcBef>
                <a:spcPts val="500"/>
              </a:spcBef>
              <a:spcAft>
                <a:spcPts val="600"/>
              </a:spcAft>
              <a:buFont typeface="Arial" panose="020B0604020202020204" pitchFamily="34" charset="0"/>
              <a:buChar char="•"/>
              <a:defRPr sz="2200" kern="1200">
                <a:solidFill>
                  <a:schemeClr val="bg2">
                    <a:lumMod val="50000"/>
                  </a:schemeClr>
                </a:solidFill>
                <a:latin typeface="+mn-lt"/>
                <a:ea typeface="+mn-ea"/>
                <a:cs typeface="+mn-cs"/>
              </a:defRPr>
            </a:lvl2pPr>
            <a:lvl3pPr marL="548640" indent="-182880" algn="l" defTabSz="914400" rtl="0" eaLnBrk="1" latinLnBrk="0" hangingPunct="1">
              <a:lnSpc>
                <a:spcPct val="114000"/>
              </a:lnSpc>
              <a:spcBef>
                <a:spcPts val="500"/>
              </a:spcBef>
              <a:spcAft>
                <a:spcPts val="600"/>
              </a:spcAft>
              <a:buFont typeface="Arial" panose="020B0604020202020204" pitchFamily="34" charset="0"/>
              <a:buChar char="•"/>
              <a:defRPr sz="2000" kern="1200">
                <a:solidFill>
                  <a:schemeClr val="bg2">
                    <a:lumMod val="50000"/>
                  </a:schemeClr>
                </a:solidFill>
                <a:latin typeface="+mn-lt"/>
                <a:ea typeface="+mn-ea"/>
                <a:cs typeface="+mn-cs"/>
              </a:defRPr>
            </a:lvl3pPr>
            <a:lvl4pPr marL="731520" indent="-182880" algn="l" defTabSz="914400" rtl="0" eaLnBrk="1" latinLnBrk="0" hangingPunct="1">
              <a:lnSpc>
                <a:spcPct val="114000"/>
              </a:lnSpc>
              <a:spcBef>
                <a:spcPts val="500"/>
              </a:spcBef>
              <a:spcAft>
                <a:spcPts val="600"/>
              </a:spcAft>
              <a:buFont typeface="Arial" panose="020B0604020202020204" pitchFamily="34" charset="0"/>
              <a:buChar char="•"/>
              <a:defRPr sz="2000" kern="1200">
                <a:solidFill>
                  <a:schemeClr val="bg2">
                    <a:lumMod val="50000"/>
                  </a:schemeClr>
                </a:solidFill>
                <a:latin typeface="+mn-lt"/>
                <a:ea typeface="+mn-ea"/>
                <a:cs typeface="+mn-cs"/>
              </a:defRPr>
            </a:lvl4pPr>
            <a:lvl5pPr marL="914400" indent="-182880" algn="l" defTabSz="914400" rtl="0" eaLnBrk="1" latinLnBrk="0" hangingPunct="1">
              <a:lnSpc>
                <a:spcPct val="114000"/>
              </a:lnSpc>
              <a:spcBef>
                <a:spcPts val="500"/>
              </a:spcBef>
              <a:spcAft>
                <a:spcPts val="600"/>
              </a:spcAft>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lumMod val="50000"/>
                  </a:schemeClr>
                </a:solidFill>
                <a:latin typeface="Arial" panose="020B0604020202020204" pitchFamily="34" charset="0"/>
                <a:cs typeface="Arial" panose="020B0604020202020204" pitchFamily="34" charset="0"/>
              </a:rPr>
              <a:t>Beginning Jan. 1, 2022</a:t>
            </a:r>
          </a:p>
          <a:p>
            <a:pPr marL="0" indent="0">
              <a:buFont typeface="Arial" panose="020B0604020202020204" pitchFamily="34" charset="0"/>
              <a:buNone/>
            </a:pPr>
            <a:r>
              <a:rPr lang="en-US" sz="1800" dirty="0">
                <a:solidFill>
                  <a:schemeClr val="bg1">
                    <a:lumMod val="50000"/>
                  </a:schemeClr>
                </a:solidFill>
                <a:latin typeface="Arial" panose="020B0604020202020204" pitchFamily="34" charset="0"/>
                <a:cs typeface="Arial" panose="020B0604020202020204" pitchFamily="34" charset="0"/>
              </a:rPr>
              <a:t>Virta is a provider-led, research-backed treatment program that can help reverse type 2 diabetes</a:t>
            </a:r>
          </a:p>
          <a:p>
            <a:pPr marL="0" indent="0">
              <a:buFont typeface="Arial" panose="020B0604020202020204" pitchFamily="34" charset="0"/>
              <a:buNone/>
            </a:pPr>
            <a:r>
              <a:rPr lang="en-US" sz="1800" dirty="0">
                <a:solidFill>
                  <a:schemeClr val="bg1">
                    <a:lumMod val="50000"/>
                  </a:schemeClr>
                </a:solidFill>
                <a:latin typeface="Arial" panose="020B0604020202020204" pitchFamily="34" charset="0"/>
                <a:cs typeface="Arial" panose="020B0604020202020204" pitchFamily="34" charset="0"/>
              </a:rPr>
              <a:t>BCBSNE members may participate in the Virta program at no cost</a:t>
            </a:r>
          </a:p>
          <a:p>
            <a:pPr marL="0" indent="0">
              <a:buFont typeface="Arial" panose="020B0604020202020204" pitchFamily="34" charset="0"/>
              <a:buNone/>
            </a:pPr>
            <a:r>
              <a:rPr lang="en-US" sz="180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When a patient has been enrolled, the PCP will receive notice within 14 days of the patient’s enrollment; then monthly notices until patient is no longer enrolled</a:t>
            </a:r>
          </a:p>
          <a:p>
            <a:endParaRPr lang="en-US"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1422525"/>
      </p:ext>
    </p:extLst>
  </p:cSld>
  <p:clrMapOvr>
    <a:masterClrMapping/>
  </p:clrMapOvr>
  <mc:AlternateContent xmlns:mc="http://schemas.openxmlformats.org/markup-compatibility/2006" xmlns:p14="http://schemas.microsoft.com/office/powerpoint/2010/main">
    <mc:Choice Requires="p14">
      <p:transition spd="slow" p14:dur="2000" advTm="66372"/>
    </mc:Choice>
    <mc:Fallback xmlns="">
      <p:transition spd="slow" advTm="6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B871A-EF47-4D3E-AE0B-457FB4081021}"/>
              </a:ext>
            </a:extLst>
          </p:cNvPr>
          <p:cNvSpPr>
            <a:spLocks noGrp="1"/>
          </p:cNvSpPr>
          <p:nvPr>
            <p:ph type="body" idx="1"/>
          </p:nvPr>
        </p:nvSpPr>
        <p:spPr/>
        <p:txBody>
          <a:bodyPr/>
          <a:lstStyle/>
          <a:p>
            <a:pPr marL="0" indent="0">
              <a:buNone/>
            </a:pPr>
            <a:r>
              <a:rPr lang="en-US">
                <a:solidFill>
                  <a:srgbClr val="002060"/>
                </a:solidFill>
                <a:latin typeface="Arial" panose="020B0604020202020204" pitchFamily="34" charset="0"/>
              </a:rPr>
              <a:t>Networks</a:t>
            </a:r>
            <a:endParaRPr lang="en-US"/>
          </a:p>
        </p:txBody>
      </p:sp>
      <p:pic>
        <p:nvPicPr>
          <p:cNvPr id="4" name="Picture 3">
            <a:extLst>
              <a:ext uri="{FF2B5EF4-FFF2-40B4-BE49-F238E27FC236}">
                <a16:creationId xmlns:a16="http://schemas.microsoft.com/office/drawing/2014/main" id="{867B5931-94DF-490B-8300-A0B0BA615637}"/>
              </a:ext>
            </a:extLst>
          </p:cNvPr>
          <p:cNvPicPr>
            <a:picLocks noChangeAspect="1"/>
          </p:cNvPicPr>
          <p:nvPr/>
        </p:nvPicPr>
        <p:blipFill>
          <a:blip r:embed="rId5"/>
          <a:stretch>
            <a:fillRect/>
          </a:stretch>
        </p:blipFill>
        <p:spPr>
          <a:xfrm>
            <a:off x="952500" y="2209800"/>
            <a:ext cx="9403880" cy="3810087"/>
          </a:xfrm>
          <a:prstGeom prst="rect">
            <a:avLst/>
          </a:prstGeom>
        </p:spPr>
      </p:pic>
      <p:pic>
        <p:nvPicPr>
          <p:cNvPr id="7" name="Audio 6">
            <a:hlinkClick r:id="" action="ppaction://media"/>
            <a:extLst>
              <a:ext uri="{FF2B5EF4-FFF2-40B4-BE49-F238E27FC236}">
                <a16:creationId xmlns:a16="http://schemas.microsoft.com/office/drawing/2014/main" id="{4D6F4B4C-4BA0-40BE-BD55-1532E13FA7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70526956"/>
      </p:ext>
    </p:extLst>
  </p:cSld>
  <p:clrMapOvr>
    <a:masterClrMapping/>
  </p:clrMapOvr>
  <mc:AlternateContent xmlns:mc="http://schemas.openxmlformats.org/markup-compatibility/2006" xmlns:p14="http://schemas.microsoft.com/office/powerpoint/2010/main">
    <mc:Choice Requires="p14">
      <p:transition spd="slow" p14:dur="2000" advTm="49461"/>
    </mc:Choice>
    <mc:Fallback xmlns="">
      <p:transition spd="slow" advTm="4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0814D0-9440-4200-8D77-58EB61B70A14}"/>
              </a:ext>
            </a:extLst>
          </p:cNvPr>
          <p:cNvSpPr>
            <a:spLocks noGrp="1"/>
          </p:cNvSpPr>
          <p:nvPr>
            <p:ph type="sldNum" sz="quarter" idx="7"/>
          </p:nvPr>
        </p:nvSpPr>
        <p:spPr/>
        <p:txBody>
          <a:bodyPr/>
          <a:lstStyle/>
          <a:p>
            <a:fld id="{B6F15528-21DE-4FAA-801E-634DDDAF4B2B}" type="slidenum">
              <a:rPr lang="en-US" smtClean="0"/>
              <a:pPr/>
              <a:t>13</a:t>
            </a:fld>
            <a:endParaRPr lang="en-US"/>
          </a:p>
        </p:txBody>
      </p:sp>
      <p:sp>
        <p:nvSpPr>
          <p:cNvPr id="8" name="object 2">
            <a:extLst>
              <a:ext uri="{FF2B5EF4-FFF2-40B4-BE49-F238E27FC236}">
                <a16:creationId xmlns:a16="http://schemas.microsoft.com/office/drawing/2014/main" id="{E98D871A-17D6-45D3-8CAF-73355BD6CE94}"/>
              </a:ext>
            </a:extLst>
          </p:cNvPr>
          <p:cNvSpPr/>
          <p:nvPr/>
        </p:nvSpPr>
        <p:spPr>
          <a:xfrm>
            <a:off x="0" y="-14288"/>
            <a:ext cx="4486275" cy="6886575"/>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Arrow: Chevron 11">
            <a:extLst>
              <a:ext uri="{FF2B5EF4-FFF2-40B4-BE49-F238E27FC236}">
                <a16:creationId xmlns:a16="http://schemas.microsoft.com/office/drawing/2014/main" id="{C4E50076-4715-4CF8-8FB6-47194DEFED06}"/>
              </a:ext>
            </a:extLst>
          </p:cNvPr>
          <p:cNvSpPr/>
          <p:nvPr/>
        </p:nvSpPr>
        <p:spPr>
          <a:xfrm>
            <a:off x="5803040" y="1838325"/>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7B66DB06-9717-4D30-8526-A6CF41C3859F}"/>
              </a:ext>
            </a:extLst>
          </p:cNvPr>
          <p:cNvSpPr/>
          <p:nvPr/>
        </p:nvSpPr>
        <p:spPr>
          <a:xfrm>
            <a:off x="5806100" y="2355723"/>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25E598BE-B1E0-412B-A08F-301A492BF709}"/>
              </a:ext>
            </a:extLst>
          </p:cNvPr>
          <p:cNvSpPr/>
          <p:nvPr/>
        </p:nvSpPr>
        <p:spPr>
          <a:xfrm>
            <a:off x="5803040" y="3113914"/>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a:extLst>
              <a:ext uri="{FF2B5EF4-FFF2-40B4-BE49-F238E27FC236}">
                <a16:creationId xmlns:a16="http://schemas.microsoft.com/office/drawing/2014/main" id="{F9D3D574-BB45-4104-9D12-F225201943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202" y="1337246"/>
            <a:ext cx="753745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890A4353-7702-4860-A9BD-B66A7805C98C}"/>
              </a:ext>
            </a:extLst>
          </p:cNvPr>
          <p:cNvSpPr txBox="1"/>
          <p:nvPr/>
        </p:nvSpPr>
        <p:spPr>
          <a:xfrm>
            <a:off x="516835" y="1913870"/>
            <a:ext cx="6462918" cy="2123658"/>
          </a:xfrm>
          <a:prstGeom prst="rect">
            <a:avLst/>
          </a:prstGeom>
          <a:noFill/>
        </p:spPr>
        <p:txBody>
          <a:bodyPr wrap="square">
            <a:spAutoFit/>
          </a:bodyPr>
          <a:lstStyle/>
          <a:p>
            <a:pPr marL="0" indent="0">
              <a:buNone/>
            </a:pPr>
            <a:r>
              <a:rPr lang="en-US" sz="4400" b="1" dirty="0">
                <a:solidFill>
                  <a:schemeClr val="bg1"/>
                </a:solidFill>
                <a:latin typeface="Arial" panose="020B0604020202020204" pitchFamily="34" charset="0"/>
              </a:rPr>
              <a:t>BCBSNE </a:t>
            </a:r>
            <a:br>
              <a:rPr lang="en-US" sz="4400" b="1" dirty="0">
                <a:solidFill>
                  <a:schemeClr val="bg1"/>
                </a:solidFill>
                <a:latin typeface="Arial" panose="020B0604020202020204" pitchFamily="34" charset="0"/>
              </a:rPr>
            </a:br>
            <a:r>
              <a:rPr lang="en-US" sz="4400" b="1" dirty="0">
                <a:solidFill>
                  <a:schemeClr val="bg1"/>
                </a:solidFill>
                <a:latin typeface="Arial" panose="020B0604020202020204" pitchFamily="34" charset="0"/>
              </a:rPr>
              <a:t>Highmark </a:t>
            </a:r>
            <a:br>
              <a:rPr lang="en-US" sz="4400" b="1" dirty="0">
                <a:solidFill>
                  <a:schemeClr val="bg1"/>
                </a:solidFill>
                <a:latin typeface="Arial" panose="020B0604020202020204" pitchFamily="34" charset="0"/>
              </a:rPr>
            </a:br>
            <a:r>
              <a:rPr lang="en-US" sz="4400" b="1" dirty="0">
                <a:solidFill>
                  <a:schemeClr val="bg1"/>
                </a:solidFill>
                <a:latin typeface="Arial" panose="020B0604020202020204" pitchFamily="34" charset="0"/>
              </a:rPr>
              <a:t>Groups</a:t>
            </a:r>
          </a:p>
        </p:txBody>
      </p:sp>
      <p:pic>
        <p:nvPicPr>
          <p:cNvPr id="5" name="Audio 4">
            <a:hlinkClick r:id="" action="ppaction://media"/>
            <a:extLst>
              <a:ext uri="{FF2B5EF4-FFF2-40B4-BE49-F238E27FC236}">
                <a16:creationId xmlns:a16="http://schemas.microsoft.com/office/drawing/2014/main" id="{67A851BA-9CB3-41BA-BB09-40175C93B4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6403381"/>
      </p:ext>
    </p:extLst>
  </p:cSld>
  <p:clrMapOvr>
    <a:masterClrMapping/>
  </p:clrMapOvr>
  <mc:AlternateContent xmlns:mc="http://schemas.openxmlformats.org/markup-compatibility/2006">
    <mc:Choice xmlns:p14="http://schemas.microsoft.com/office/powerpoint/2010/main" Requires="p14">
      <p:transition spd="slow" p14:dur="2000" advTm="46628"/>
    </mc:Choice>
    <mc:Fallback>
      <p:transition spd="slow" advTm="4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D376356C-C08C-4943-9416-E581A94526B2}"/>
              </a:ext>
            </a:extLst>
          </p:cNvPr>
          <p:cNvSpPr txBox="1"/>
          <p:nvPr/>
        </p:nvSpPr>
        <p:spPr>
          <a:xfrm>
            <a:off x="777240" y="731519"/>
            <a:ext cx="2845191" cy="323757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800" b="1" kern="1200">
                <a:solidFill>
                  <a:srgbClr val="FFFFFF"/>
                </a:solidFill>
                <a:latin typeface="Arial" panose="020B0604020202020204" pitchFamily="34" charset="0"/>
                <a:ea typeface="+mj-ea"/>
                <a:cs typeface="Arial" panose="020B0604020202020204" pitchFamily="34" charset="0"/>
              </a:rPr>
              <a:t>Claims Resolution</a:t>
            </a:r>
          </a:p>
          <a:p>
            <a:pPr defTabSz="914400">
              <a:lnSpc>
                <a:spcPct val="90000"/>
              </a:lnSpc>
              <a:spcBef>
                <a:spcPct val="0"/>
              </a:spcBef>
              <a:spcAft>
                <a:spcPts val="600"/>
              </a:spcAft>
            </a:pPr>
            <a:endParaRPr lang="en-US" sz="3800" kern="1200">
              <a:solidFill>
                <a:srgbClr val="FFFFFF"/>
              </a:solidFill>
              <a:latin typeface="Arial" panose="020B0604020202020204" pitchFamily="34" charset="0"/>
              <a:ea typeface="+mj-ea"/>
              <a:cs typeface="Arial" panose="020B0604020202020204" pitchFamily="34" charset="0"/>
            </a:endParaRPr>
          </a:p>
        </p:txBody>
      </p:sp>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E16854-3162-4B6A-AC7B-0FDA006E8F68}"/>
              </a:ext>
            </a:extLst>
          </p:cNvPr>
          <p:cNvSpPr txBox="1"/>
          <p:nvPr/>
        </p:nvSpPr>
        <p:spPr>
          <a:xfrm>
            <a:off x="4379709" y="686862"/>
            <a:ext cx="7232069" cy="5475129"/>
          </a:xfrm>
          <a:prstGeom prst="rect">
            <a:avLst/>
          </a:prstGeom>
        </p:spPr>
        <p:txBody>
          <a:bodyPr vert="horz" lIns="91440" tIns="45720" rIns="91440" bIns="45720" rtlCol="0" anchor="ctr">
            <a:normAutofit/>
          </a:bodyPr>
          <a:lstStyle/>
          <a:p>
            <a:pPr marL="285750" indent="-228600" defTabSz="914400">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Quickly check the status of a claim through NaviNet. </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We have made enhancements and continue to evolve in response to your feedback.</a:t>
            </a:r>
            <a:endParaRPr lang="en-US" b="1" dirty="0">
              <a:latin typeface="Arial" panose="020B0604020202020204" pitchFamily="34" charset="0"/>
              <a:cs typeface="Arial" panose="020B0604020202020204" pitchFamily="34" charset="0"/>
            </a:endParaRPr>
          </a:p>
          <a:p>
            <a:pPr marL="285750" indent="-228600" defTabSz="914400">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If you have already tried NaviNet, you may inquire about a claim through our website and Customer Service will reply via email.</a:t>
            </a:r>
          </a:p>
          <a:p>
            <a:pPr marL="285750" indent="-228600" defTabSz="9144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Alternatively, call our Customer Service at 800-635-0579.</a:t>
            </a:r>
            <a:endParaRPr lang="en-US" b="1" dirty="0">
              <a:latin typeface="Arial" panose="020B0604020202020204" pitchFamily="34" charset="0"/>
              <a:cs typeface="Arial" panose="020B0604020202020204" pitchFamily="34" charset="0"/>
            </a:endParaRPr>
          </a:p>
          <a:p>
            <a:pPr marL="285750" indent="-228600" defTabSz="914400">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If you have attempted to resolve your questions/issues via Customer Service and need further assistance, please contact </a:t>
            </a:r>
            <a:r>
              <a:rPr lang="en-US" b="1" dirty="0">
                <a:latin typeface="Arial" panose="020B0604020202020204" pitchFamily="34" charset="0"/>
                <a:cs typeface="Arial" panose="020B0604020202020204" pitchFamily="34" charset="0"/>
                <a:hlinkClick r:id="rId5"/>
              </a:rPr>
              <a:t>ProviderExecs@Nebraskablue.com</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Please include reference or inquiry numbers with a summary of your concern.</a:t>
            </a:r>
            <a:endParaRPr lang="en-US" b="1" dirty="0">
              <a:latin typeface="Arial" panose="020B0604020202020204" pitchFamily="34" charset="0"/>
              <a:cs typeface="Arial" panose="020B0604020202020204" pitchFamily="34" charset="0"/>
            </a:endParaRPr>
          </a:p>
          <a:p>
            <a:pPr marL="285750" indent="-228600" defTabSz="914400">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If you have attempted the above and need further assistance, please reach out to your Provider Executive.  </a:t>
            </a:r>
            <a:endParaRPr lang="en-US" dirty="0">
              <a:latin typeface="Arial" panose="020B0604020202020204" pitchFamily="34" charset="0"/>
              <a:cs typeface="Arial" panose="020B0604020202020204" pitchFamily="34" charset="0"/>
            </a:endParaRPr>
          </a:p>
        </p:txBody>
      </p:sp>
      <p:sp>
        <p:nvSpPr>
          <p:cNvPr id="10" name="Slide Number Placeholder 2">
            <a:extLst>
              <a:ext uri="{FF2B5EF4-FFF2-40B4-BE49-F238E27FC236}">
                <a16:creationId xmlns:a16="http://schemas.microsoft.com/office/drawing/2014/main" id="{50C60408-A395-47C6-93DB-8256667EB402}"/>
              </a:ext>
            </a:extLst>
          </p:cNvPr>
          <p:cNvSpPr txBox="1">
            <a:spLocks/>
          </p:cNvSpPr>
          <p:nvPr/>
        </p:nvSpPr>
        <p:spPr>
          <a:xfrm>
            <a:off x="11690594" y="6409945"/>
            <a:ext cx="289560" cy="25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sz="800" smtClean="0">
                <a:latin typeface="Arial" panose="020B0604020202020204" pitchFamily="34" charset="0"/>
                <a:cs typeface="Arial" panose="020B0604020202020204" pitchFamily="34" charset="0"/>
              </a:rPr>
              <a:pPr/>
              <a:t>14</a:t>
            </a:fld>
            <a:endParaRPr lang="en-US" sz="80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B8DFC878-D8AE-4FB4-B321-24B7B9E934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79941199"/>
      </p:ext>
    </p:extLst>
  </p:cSld>
  <p:clrMapOvr>
    <a:masterClrMapping/>
  </p:clrMapOvr>
  <mc:AlternateContent xmlns:mc="http://schemas.openxmlformats.org/markup-compatibility/2006" xmlns:p14="http://schemas.microsoft.com/office/powerpoint/2010/main">
    <mc:Choice Requires="p14">
      <p:transition spd="slow" p14:dur="2000" advTm="39167"/>
    </mc:Choice>
    <mc:Fallback xmlns="">
      <p:transition spd="slow" advTm="39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itting in front of a computer&#10;&#10;Description automatically generated">
            <a:extLst>
              <a:ext uri="{FF2B5EF4-FFF2-40B4-BE49-F238E27FC236}">
                <a16:creationId xmlns:a16="http://schemas.microsoft.com/office/drawing/2014/main" id="{031F0999-8CDD-47F8-AAC4-68B5427F28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23" r="19999"/>
          <a:stretch/>
        </p:blipFill>
        <p:spPr>
          <a:xfrm>
            <a:off x="6248400" y="-515"/>
            <a:ext cx="5943600" cy="6858515"/>
          </a:xfrm>
          <a:prstGeom prst="rect">
            <a:avLst/>
          </a:prstGeom>
        </p:spPr>
      </p:pic>
      <p:sp>
        <p:nvSpPr>
          <p:cNvPr id="2" name="Text Placeholder 1">
            <a:extLst>
              <a:ext uri="{FF2B5EF4-FFF2-40B4-BE49-F238E27FC236}">
                <a16:creationId xmlns:a16="http://schemas.microsoft.com/office/drawing/2014/main" id="{AF176B90-8CA4-4893-B10D-77A3E0210C91}"/>
              </a:ext>
            </a:extLst>
          </p:cNvPr>
          <p:cNvSpPr>
            <a:spLocks noGrp="1"/>
          </p:cNvSpPr>
          <p:nvPr>
            <p:ph type="body" idx="1"/>
          </p:nvPr>
        </p:nvSpPr>
        <p:spPr>
          <a:xfrm>
            <a:off x="914400" y="1094753"/>
            <a:ext cx="2590800" cy="734047"/>
          </a:xfrm>
        </p:spPr>
        <p:txBody>
          <a:bodyPr>
            <a:noAutofit/>
          </a:bodyPr>
          <a:lstStyle/>
          <a:p>
            <a:pPr marL="0" indent="0">
              <a:lnSpc>
                <a:spcPct val="100000"/>
              </a:lnSpc>
              <a:buNone/>
            </a:pPr>
            <a:r>
              <a:rPr lang="en-US" sz="3600">
                <a:solidFill>
                  <a:srgbClr val="002060"/>
                </a:solidFill>
                <a:latin typeface="Arial" panose="020B0604020202020204" pitchFamily="34" charset="0"/>
              </a:rPr>
              <a:t>Virtual Meetings </a:t>
            </a:r>
          </a:p>
        </p:txBody>
      </p:sp>
      <p:sp>
        <p:nvSpPr>
          <p:cNvPr id="3" name="Slide Number Placeholder 2">
            <a:extLst>
              <a:ext uri="{FF2B5EF4-FFF2-40B4-BE49-F238E27FC236}">
                <a16:creationId xmlns:a16="http://schemas.microsoft.com/office/drawing/2014/main" id="{D6B175C8-9A16-4FFA-A397-2068130468CB}"/>
              </a:ext>
            </a:extLst>
          </p:cNvPr>
          <p:cNvSpPr>
            <a:spLocks noGrp="1"/>
          </p:cNvSpPr>
          <p:nvPr>
            <p:ph type="sldNum" sz="quarter" idx="7"/>
          </p:nvPr>
        </p:nvSpPr>
        <p:spPr/>
        <p:txBody>
          <a:bodyPr/>
          <a:lstStyle/>
          <a:p>
            <a:fld id="{B6F15528-21DE-4FAA-801E-634DDDAF4B2B}" type="slidenum">
              <a:rPr lang="en-US" smtClean="0"/>
              <a:pPr/>
              <a:t>15</a:t>
            </a:fld>
            <a:endParaRPr lang="en-US"/>
          </a:p>
        </p:txBody>
      </p:sp>
      <p:sp>
        <p:nvSpPr>
          <p:cNvPr id="8" name="Content Placeholder 3">
            <a:extLst>
              <a:ext uri="{FF2B5EF4-FFF2-40B4-BE49-F238E27FC236}">
                <a16:creationId xmlns:a16="http://schemas.microsoft.com/office/drawing/2014/main" id="{65E1029E-49CD-48B8-B9DD-D65769A32281}"/>
              </a:ext>
            </a:extLst>
          </p:cNvPr>
          <p:cNvSpPr>
            <a:spLocks noGrp="1"/>
          </p:cNvSpPr>
          <p:nvPr>
            <p:ph sz="quarter" idx="11"/>
          </p:nvPr>
        </p:nvSpPr>
        <p:spPr>
          <a:xfrm>
            <a:off x="914400" y="2252901"/>
            <a:ext cx="4937760" cy="4038600"/>
          </a:xfrm>
        </p:spPr>
        <p:txBody>
          <a:bodyPr>
            <a:noAutofit/>
          </a:bodyPr>
          <a:lstStyle/>
          <a:p>
            <a:pPr>
              <a:lnSpc>
                <a:spcPct val="100000"/>
              </a:lnSpc>
            </a:pPr>
            <a:r>
              <a:rPr lang="en-US" sz="1800" dirty="0">
                <a:latin typeface="Arial" panose="020B0604020202020204" pitchFamily="34" charset="0"/>
                <a:cs typeface="Arial" panose="020B0604020202020204" pitchFamily="34" charset="0"/>
              </a:rPr>
              <a:t>On-site office visits are not taking place</a:t>
            </a:r>
          </a:p>
          <a:p>
            <a:pPr>
              <a:lnSpc>
                <a:spcPct val="100000"/>
              </a:lnSpc>
            </a:pPr>
            <a:r>
              <a:rPr lang="en-US" sz="1800" dirty="0">
                <a:latin typeface="Arial" panose="020B0604020202020204" pitchFamily="34" charset="0"/>
                <a:cs typeface="Arial" panose="020B0604020202020204" pitchFamily="34" charset="0"/>
              </a:rPr>
              <a:t>Your Provider Executive is available for virtual meetings, via Microsoft Teams</a:t>
            </a:r>
          </a:p>
          <a:p>
            <a:pPr>
              <a:lnSpc>
                <a:spcPct val="100000"/>
              </a:lnSpc>
            </a:pPr>
            <a:r>
              <a:rPr lang="en-US" sz="1800" dirty="0">
                <a:latin typeface="Arial" panose="020B0604020202020204" pitchFamily="34" charset="0"/>
                <a:cs typeface="Arial" panose="020B0604020202020204" pitchFamily="34" charset="0"/>
              </a:rPr>
              <a:t>Virtual meetings will occur in the same manner as an in-person visit  </a:t>
            </a:r>
          </a:p>
          <a:p>
            <a:pPr>
              <a:lnSpc>
                <a:spcPct val="100000"/>
              </a:lnSpc>
            </a:pPr>
            <a:r>
              <a:rPr lang="en-US" sz="1800" dirty="0">
                <a:latin typeface="Arial" panose="020B0604020202020204" pitchFamily="34" charset="0"/>
                <a:cs typeface="Arial" panose="020B0604020202020204" pitchFamily="34" charset="0"/>
              </a:rPr>
              <a:t>Please contact your Provider Executive to schedule a visit</a:t>
            </a:r>
          </a:p>
          <a:p>
            <a:pPr>
              <a:lnSpc>
                <a:spcPct val="100000"/>
              </a:lnSpc>
            </a:pPr>
            <a:r>
              <a:rPr lang="en-US" sz="1800" dirty="0">
                <a:latin typeface="Arial" panose="020B0604020202020204" pitchFamily="34" charset="0"/>
                <a:cs typeface="Arial" panose="020B0604020202020204" pitchFamily="34" charset="0"/>
              </a:rPr>
              <a:t>Specific contact information can be found at </a:t>
            </a:r>
            <a:r>
              <a:rPr lang="en-US" sz="18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rPr>
              <a:t>NebraskaBlue.com/Provider-Contacts</a:t>
            </a:r>
            <a:endParaRPr lang="en-US" sz="18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5B72BE58-2277-4E61-9E8B-E22739497B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18099639"/>
      </p:ext>
    </p:extLst>
  </p:cSld>
  <p:clrMapOvr>
    <a:masterClrMapping/>
  </p:clrMapOvr>
  <mc:AlternateContent xmlns:mc="http://schemas.openxmlformats.org/markup-compatibility/2006" xmlns:p14="http://schemas.microsoft.com/office/powerpoint/2010/main">
    <mc:Choice Requires="p14">
      <p:transition spd="slow" p14:dur="2000" advTm="14649"/>
    </mc:Choice>
    <mc:Fallback xmlns="">
      <p:transition spd="slow" advTm="1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heel&#10;&#10;Description automatically generated">
            <a:extLst>
              <a:ext uri="{FF2B5EF4-FFF2-40B4-BE49-F238E27FC236}">
                <a16:creationId xmlns:a16="http://schemas.microsoft.com/office/drawing/2014/main" id="{97DA4621-C1C8-4604-AA5F-279F606A6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0C3A8B50-3EA3-4A72-B705-476BD9DAF88A}"/>
              </a:ext>
            </a:extLst>
          </p:cNvPr>
          <p:cNvSpPr>
            <a:spLocks noGrp="1"/>
          </p:cNvSpPr>
          <p:nvPr>
            <p:ph type="body" idx="1"/>
          </p:nvPr>
        </p:nvSpPr>
        <p:spPr>
          <a:xfrm>
            <a:off x="845489" y="2909576"/>
            <a:ext cx="4191000" cy="734047"/>
          </a:xfrm>
        </p:spPr>
        <p:txBody>
          <a:bodyPr>
            <a:normAutofit/>
          </a:bodyPr>
          <a:lstStyle/>
          <a:p>
            <a:pPr marL="0" indent="0">
              <a:buNone/>
            </a:pPr>
            <a:r>
              <a:rPr lang="en-US" sz="5000">
                <a:solidFill>
                  <a:schemeClr val="bg1"/>
                </a:solidFill>
                <a:latin typeface="Arial" panose="020B0604020202020204" pitchFamily="34" charset="0"/>
              </a:rPr>
              <a:t>Questions?</a:t>
            </a:r>
          </a:p>
        </p:txBody>
      </p:sp>
      <p:sp>
        <p:nvSpPr>
          <p:cNvPr id="3" name="Slide Number Placeholder 2">
            <a:extLst>
              <a:ext uri="{FF2B5EF4-FFF2-40B4-BE49-F238E27FC236}">
                <a16:creationId xmlns:a16="http://schemas.microsoft.com/office/drawing/2014/main" id="{3E9DC77F-FE16-454F-8DD7-CF1963257A7E}"/>
              </a:ext>
            </a:extLst>
          </p:cNvPr>
          <p:cNvSpPr>
            <a:spLocks noGrp="1"/>
          </p:cNvSpPr>
          <p:nvPr>
            <p:ph type="sldNum" sz="quarter" idx="7"/>
          </p:nvPr>
        </p:nvSpPr>
        <p:spPr/>
        <p:txBody>
          <a:bodyPr/>
          <a:lstStyle/>
          <a:p>
            <a:fld id="{B6F15528-21DE-4FAA-801E-634DDDAF4B2B}" type="slidenum">
              <a:rPr lang="en-US" smtClean="0"/>
              <a:pPr/>
              <a:t>16</a:t>
            </a:fld>
            <a:endParaRPr lang="en-US"/>
          </a:p>
        </p:txBody>
      </p:sp>
      <p:sp>
        <p:nvSpPr>
          <p:cNvPr id="13" name="Content Placeholder 12">
            <a:extLst>
              <a:ext uri="{FF2B5EF4-FFF2-40B4-BE49-F238E27FC236}">
                <a16:creationId xmlns:a16="http://schemas.microsoft.com/office/drawing/2014/main" id="{B90160C7-9CCC-4712-BBE0-07CEFC55FC87}"/>
              </a:ext>
            </a:extLst>
          </p:cNvPr>
          <p:cNvSpPr>
            <a:spLocks noGrp="1"/>
          </p:cNvSpPr>
          <p:nvPr>
            <p:ph sz="quarter" idx="11"/>
          </p:nvPr>
        </p:nvSpPr>
        <p:spPr>
          <a:xfrm>
            <a:off x="914400" y="3581400"/>
            <a:ext cx="3810000" cy="713753"/>
          </a:xfrm>
        </p:spPr>
        <p:txBody>
          <a:bodyPr>
            <a:normAutofit fontScale="92500"/>
          </a:bodyPr>
          <a:lstStyle/>
          <a:p>
            <a:pPr marL="0" indent="0">
              <a:buNone/>
            </a:pPr>
            <a:r>
              <a:rPr lang="en-US" sz="2800">
                <a:solidFill>
                  <a:schemeClr val="bg1"/>
                </a:solidFill>
                <a:latin typeface="Arial" panose="020B0604020202020204" pitchFamily="34" charset="0"/>
                <a:cs typeface="Arial" panose="020B0604020202020204" pitchFamily="34" charset="0"/>
              </a:rPr>
              <a:t>Thank you for your time! </a:t>
            </a:r>
          </a:p>
        </p:txBody>
      </p:sp>
      <p:pic>
        <p:nvPicPr>
          <p:cNvPr id="6" name="Picture 5">
            <a:extLst>
              <a:ext uri="{FF2B5EF4-FFF2-40B4-BE49-F238E27FC236}">
                <a16:creationId xmlns:a16="http://schemas.microsoft.com/office/drawing/2014/main" id="{AD0236AD-FE6C-472D-A84B-3548C101B1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8200" y="5618567"/>
            <a:ext cx="3240747" cy="403881"/>
          </a:xfrm>
          <a:prstGeom prst="rect">
            <a:avLst/>
          </a:prstGeom>
        </p:spPr>
      </p:pic>
      <p:pic>
        <p:nvPicPr>
          <p:cNvPr id="4" name="Audio 3">
            <a:hlinkClick r:id="" action="ppaction://media"/>
            <a:extLst>
              <a:ext uri="{FF2B5EF4-FFF2-40B4-BE49-F238E27FC236}">
                <a16:creationId xmlns:a16="http://schemas.microsoft.com/office/drawing/2014/main" id="{073FCCA7-BBD5-4428-8774-55DCDF4A7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17712366"/>
      </p:ext>
    </p:extLst>
  </p:cSld>
  <p:clrMapOvr>
    <a:masterClrMapping/>
  </p:clrMapOvr>
  <mc:AlternateContent xmlns:mc="http://schemas.openxmlformats.org/markup-compatibility/2006" xmlns:p14="http://schemas.microsoft.com/office/powerpoint/2010/main">
    <mc:Choice Requires="p14">
      <p:transition spd="slow" p14:dur="2000" advTm="11132"/>
    </mc:Choice>
    <mc:Fallback xmlns="">
      <p:transition spd="slow" advTm="1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0814D0-9440-4200-8D77-58EB61B70A14}"/>
              </a:ext>
            </a:extLst>
          </p:cNvPr>
          <p:cNvSpPr>
            <a:spLocks noGrp="1"/>
          </p:cNvSpPr>
          <p:nvPr>
            <p:ph type="sldNum" sz="quarter" idx="7"/>
          </p:nvPr>
        </p:nvSpPr>
        <p:spPr/>
        <p:txBody>
          <a:bodyPr/>
          <a:lstStyle/>
          <a:p>
            <a:fld id="{B6F15528-21DE-4FAA-801E-634DDDAF4B2B}" type="slidenum">
              <a:rPr lang="en-US" smtClean="0"/>
              <a:pPr/>
              <a:t>2</a:t>
            </a:fld>
            <a:endParaRPr lang="en-US"/>
          </a:p>
        </p:txBody>
      </p:sp>
      <p:sp>
        <p:nvSpPr>
          <p:cNvPr id="6" name="Content Placeholder 5">
            <a:extLst>
              <a:ext uri="{FF2B5EF4-FFF2-40B4-BE49-F238E27FC236}">
                <a16:creationId xmlns:a16="http://schemas.microsoft.com/office/drawing/2014/main" id="{31F2785C-58EB-48E9-8758-09F64896E65F}"/>
              </a:ext>
            </a:extLst>
          </p:cNvPr>
          <p:cNvSpPr>
            <a:spLocks noGrp="1"/>
          </p:cNvSpPr>
          <p:nvPr>
            <p:ph sz="quarter" idx="11"/>
          </p:nvPr>
        </p:nvSpPr>
        <p:spPr>
          <a:xfrm>
            <a:off x="6028676" y="1752599"/>
            <a:ext cx="5767084" cy="4296604"/>
          </a:xfrm>
        </p:spPr>
        <p:txBody>
          <a:bodyPr>
            <a:normAutofit fontScale="55000" lnSpcReduction="20000"/>
          </a:bodyPr>
          <a:lstStyle/>
          <a:p>
            <a:pPr marL="0" indent="0" algn="l">
              <a:buNone/>
            </a:pPr>
            <a:r>
              <a:rPr lang="en-US" sz="3400" b="0" i="0" dirty="0">
                <a:effectLst/>
                <a:latin typeface="Arial" panose="020B0604020202020204" pitchFamily="34" charset="0"/>
                <a:cs typeface="Arial" panose="020B0604020202020204" pitchFamily="34" charset="0"/>
              </a:rPr>
              <a:t>Stay up-to-date on the latest updates and/or changes</a:t>
            </a:r>
          </a:p>
          <a:p>
            <a:pPr marL="0" indent="0" algn="l">
              <a:buNone/>
            </a:pPr>
            <a:r>
              <a:rPr lang="en-US" sz="3400" dirty="0">
                <a:latin typeface="Arial" panose="020B0604020202020204" pitchFamily="34" charset="0"/>
                <a:cs typeface="Arial" panose="020B0604020202020204" pitchFamily="34" charset="0"/>
              </a:rPr>
              <a:t>The Update newsletter </a:t>
            </a:r>
            <a:r>
              <a:rPr lang="en-US" sz="3400" b="0" i="0" dirty="0">
                <a:effectLst/>
                <a:latin typeface="Arial" panose="020B0604020202020204" pitchFamily="34" charset="0"/>
                <a:cs typeface="Arial" panose="020B0604020202020204" pitchFamily="34" charset="0"/>
              </a:rPr>
              <a:t>serves as an amendment to your provider agreement and contractual relationship</a:t>
            </a:r>
          </a:p>
          <a:p>
            <a:pPr marL="0" indent="0" algn="l">
              <a:buNone/>
            </a:pPr>
            <a:r>
              <a:rPr lang="en-US" sz="3400" b="0" i="0" dirty="0">
                <a:effectLst/>
                <a:latin typeface="Arial" panose="020B0604020202020204" pitchFamily="34" charset="0"/>
                <a:cs typeface="Arial" panose="020B0604020202020204" pitchFamily="34" charset="0"/>
              </a:rPr>
              <a:t>Please file each issue received and keep it with your policies and procedures manual</a:t>
            </a:r>
          </a:p>
          <a:p>
            <a:pPr marL="0" indent="0" algn="l">
              <a:spcAft>
                <a:spcPts val="0"/>
              </a:spcAft>
              <a:buNone/>
            </a:pPr>
            <a:r>
              <a:rPr lang="en-US" sz="3400" dirty="0">
                <a:latin typeface="Arial" panose="020B0604020202020204" pitchFamily="34" charset="0"/>
                <a:cs typeface="Arial" panose="020B0604020202020204" pitchFamily="34" charset="0"/>
              </a:rPr>
              <a:t>You may download and/or sign up for the newsletter at NebraskaBlue.com/Provider-Update </a:t>
            </a:r>
          </a:p>
          <a:p>
            <a:pPr marL="0" indent="0" algn="l">
              <a:buNone/>
            </a:pPr>
            <a:r>
              <a:rPr lang="en-US" sz="3400" dirty="0">
                <a:latin typeface="Arial" panose="020B0604020202020204" pitchFamily="34" charset="0"/>
                <a:cs typeface="Arial" panose="020B0604020202020204" pitchFamily="34" charset="0"/>
              </a:rPr>
              <a:t>The Provider Executive (PE) team sends out a monthly email blast; each out to your PE to be added to the list</a:t>
            </a:r>
          </a:p>
          <a:p>
            <a:endParaRPr lang="en-US" sz="1800" dirty="0"/>
          </a:p>
        </p:txBody>
      </p:sp>
      <p:sp>
        <p:nvSpPr>
          <p:cNvPr id="8" name="object 2">
            <a:extLst>
              <a:ext uri="{FF2B5EF4-FFF2-40B4-BE49-F238E27FC236}">
                <a16:creationId xmlns:a16="http://schemas.microsoft.com/office/drawing/2014/main" id="{E98D871A-17D6-45D3-8CAF-73355BD6CE94}"/>
              </a:ext>
            </a:extLst>
          </p:cNvPr>
          <p:cNvSpPr/>
          <p:nvPr/>
        </p:nvSpPr>
        <p:spPr>
          <a:xfrm>
            <a:off x="0" y="-14288"/>
            <a:ext cx="5029200" cy="6886575"/>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5F3B5E94-E8A2-4B63-9261-7BB944972817}"/>
              </a:ext>
            </a:extLst>
          </p:cNvPr>
          <p:cNvSpPr>
            <a:spLocks noGrp="1"/>
          </p:cNvSpPr>
          <p:nvPr>
            <p:ph type="body" idx="1"/>
          </p:nvPr>
        </p:nvSpPr>
        <p:spPr>
          <a:xfrm>
            <a:off x="243840" y="1752599"/>
            <a:ext cx="4706851" cy="4038601"/>
          </a:xfrm>
        </p:spPr>
        <p:txBody>
          <a:bodyPr>
            <a:noAutofit/>
          </a:bodyPr>
          <a:lstStyle/>
          <a:p>
            <a:pPr marL="0" indent="0" algn="ctr">
              <a:buNone/>
            </a:pPr>
            <a:r>
              <a:rPr lang="en-US" sz="3200" dirty="0">
                <a:solidFill>
                  <a:schemeClr val="bg1"/>
                </a:solidFill>
                <a:latin typeface="Arial" panose="020B0604020202020204" pitchFamily="34" charset="0"/>
              </a:rPr>
              <a:t>Alerts and the Monthly Update Newsletter</a:t>
            </a:r>
          </a:p>
        </p:txBody>
      </p:sp>
      <p:sp>
        <p:nvSpPr>
          <p:cNvPr id="12" name="Arrow: Chevron 11">
            <a:extLst>
              <a:ext uri="{FF2B5EF4-FFF2-40B4-BE49-F238E27FC236}">
                <a16:creationId xmlns:a16="http://schemas.microsoft.com/office/drawing/2014/main" id="{C4E50076-4715-4CF8-8FB6-47194DEFED06}"/>
              </a:ext>
            </a:extLst>
          </p:cNvPr>
          <p:cNvSpPr/>
          <p:nvPr/>
        </p:nvSpPr>
        <p:spPr>
          <a:xfrm>
            <a:off x="5803040" y="1838325"/>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7B66DB06-9717-4D30-8526-A6CF41C3859F}"/>
              </a:ext>
            </a:extLst>
          </p:cNvPr>
          <p:cNvSpPr/>
          <p:nvPr/>
        </p:nvSpPr>
        <p:spPr>
          <a:xfrm>
            <a:off x="5811164" y="2351749"/>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25E598BE-B1E0-412B-A08F-301A492BF709}"/>
              </a:ext>
            </a:extLst>
          </p:cNvPr>
          <p:cNvSpPr/>
          <p:nvPr/>
        </p:nvSpPr>
        <p:spPr>
          <a:xfrm>
            <a:off x="5788014" y="3101389"/>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E3451576-F031-4F28-8F62-AA9C25039840}"/>
              </a:ext>
            </a:extLst>
          </p:cNvPr>
          <p:cNvSpPr/>
          <p:nvPr/>
        </p:nvSpPr>
        <p:spPr>
          <a:xfrm>
            <a:off x="5741662" y="3733318"/>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4B0CE76E-50D9-4605-9C75-434A122F43B7}"/>
              </a:ext>
            </a:extLst>
          </p:cNvPr>
          <p:cNvSpPr/>
          <p:nvPr/>
        </p:nvSpPr>
        <p:spPr>
          <a:xfrm>
            <a:off x="5769342" y="4489722"/>
            <a:ext cx="139003" cy="192024"/>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Graphic 21">
            <a:extLst>
              <a:ext uri="{FF2B5EF4-FFF2-40B4-BE49-F238E27FC236}">
                <a16:creationId xmlns:a16="http://schemas.microsoft.com/office/drawing/2014/main" id="{32AA17BB-92EE-4973-9EC7-4C3595EF6C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3184" y="657060"/>
            <a:ext cx="1744826" cy="1465652"/>
          </a:xfrm>
          <a:prstGeom prst="rect">
            <a:avLst/>
          </a:prstGeom>
        </p:spPr>
      </p:pic>
      <p:pic>
        <p:nvPicPr>
          <p:cNvPr id="2" name="Audio 1">
            <a:hlinkClick r:id="" action="ppaction://media"/>
            <a:extLst>
              <a:ext uri="{FF2B5EF4-FFF2-40B4-BE49-F238E27FC236}">
                <a16:creationId xmlns:a16="http://schemas.microsoft.com/office/drawing/2014/main" id="{8FF73A99-2491-457D-86B1-66B01349D2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21696640"/>
      </p:ext>
    </p:extLst>
  </p:cSld>
  <p:clrMapOvr>
    <a:masterClrMapping/>
  </p:clrMapOvr>
  <mc:AlternateContent xmlns:mc="http://schemas.openxmlformats.org/markup-compatibility/2006" xmlns:p14="http://schemas.microsoft.com/office/powerpoint/2010/main">
    <mc:Choice Requires="p14">
      <p:transition spd="slow" p14:dur="2000" advTm="75708"/>
    </mc:Choice>
    <mc:Fallback xmlns="">
      <p:transition spd="slow" advTm="7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
            <a:extLst>
              <a:ext uri="{FF2B5EF4-FFF2-40B4-BE49-F238E27FC236}">
                <a16:creationId xmlns:a16="http://schemas.microsoft.com/office/drawing/2014/main" id="{6C9364C7-95AD-4DC7-A085-9FF8B8D8A567}"/>
              </a:ext>
            </a:extLst>
          </p:cNvPr>
          <p:cNvSpPr/>
          <p:nvPr/>
        </p:nvSpPr>
        <p:spPr>
          <a:xfrm>
            <a:off x="0" y="-25946"/>
            <a:ext cx="6830458" cy="6898355"/>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Text Placeholder 4">
            <a:extLst>
              <a:ext uri="{FF2B5EF4-FFF2-40B4-BE49-F238E27FC236}">
                <a16:creationId xmlns:a16="http://schemas.microsoft.com/office/drawing/2014/main" id="{E7AC3879-688E-4DB5-81DE-67C1CA659FEB}"/>
              </a:ext>
            </a:extLst>
          </p:cNvPr>
          <p:cNvSpPr>
            <a:spLocks noGrp="1"/>
          </p:cNvSpPr>
          <p:nvPr>
            <p:ph type="body" idx="1"/>
          </p:nvPr>
        </p:nvSpPr>
        <p:spPr>
          <a:xfrm>
            <a:off x="-14691" y="151335"/>
            <a:ext cx="4208681" cy="3505199"/>
          </a:xfrm>
        </p:spPr>
        <p:txBody>
          <a:bodyPr>
            <a:normAutofit/>
          </a:bodyPr>
          <a:lstStyle/>
          <a:p>
            <a:pPr marL="0" indent="0" algn="r">
              <a:buNone/>
            </a:pPr>
            <a:r>
              <a:rPr lang="en-US" dirty="0">
                <a:solidFill>
                  <a:schemeClr val="bg1"/>
                </a:solidFill>
                <a:latin typeface="Arial" panose="020B0604020202020204" pitchFamily="34" charset="0"/>
              </a:rPr>
              <a:t>Happening Now</a:t>
            </a:r>
          </a:p>
        </p:txBody>
      </p:sp>
      <p:sp>
        <p:nvSpPr>
          <p:cNvPr id="3" name="Slide Number Placeholder 2">
            <a:extLst>
              <a:ext uri="{FF2B5EF4-FFF2-40B4-BE49-F238E27FC236}">
                <a16:creationId xmlns:a16="http://schemas.microsoft.com/office/drawing/2014/main" id="{DA7054AB-9190-48BF-B16E-791EF961C49E}"/>
              </a:ext>
            </a:extLst>
          </p:cNvPr>
          <p:cNvSpPr>
            <a:spLocks noGrp="1"/>
          </p:cNvSpPr>
          <p:nvPr>
            <p:ph type="sldNum" sz="quarter" idx="7"/>
          </p:nvPr>
        </p:nvSpPr>
        <p:spPr/>
        <p:txBody>
          <a:bodyPr/>
          <a:lstStyle/>
          <a:p>
            <a:fld id="{B6F15528-21DE-4FAA-801E-634DDDAF4B2B}" type="slidenum">
              <a:rPr lang="en-US" smtClean="0">
                <a:solidFill>
                  <a:schemeClr val="bg1"/>
                </a:solidFill>
              </a:rPr>
              <a:pPr/>
              <a:t>3</a:t>
            </a:fld>
            <a:endParaRPr lang="en-US">
              <a:solidFill>
                <a:schemeClr val="bg1"/>
              </a:solidFill>
            </a:endParaRPr>
          </a:p>
        </p:txBody>
      </p:sp>
      <p:sp>
        <p:nvSpPr>
          <p:cNvPr id="5" name="Content Placeholder 4">
            <a:extLst>
              <a:ext uri="{FF2B5EF4-FFF2-40B4-BE49-F238E27FC236}">
                <a16:creationId xmlns:a16="http://schemas.microsoft.com/office/drawing/2014/main" id="{A6A2D1E5-E935-46BC-90C6-5DBF7906DB8B}"/>
              </a:ext>
            </a:extLst>
          </p:cNvPr>
          <p:cNvSpPr>
            <a:spLocks noGrp="1"/>
          </p:cNvSpPr>
          <p:nvPr>
            <p:ph sz="quarter" idx="11"/>
          </p:nvPr>
        </p:nvSpPr>
        <p:spPr>
          <a:xfrm>
            <a:off x="7448996" y="2092050"/>
            <a:ext cx="4630709" cy="4038600"/>
          </a:xfrm>
        </p:spPr>
        <p:txBody>
          <a:bodyPr>
            <a:normAutofit lnSpcReduction="10000"/>
          </a:bodyPr>
          <a:lstStyle/>
          <a:p>
            <a:pPr marL="0" marR="0" indent="0">
              <a:lnSpc>
                <a:spcPct val="100000"/>
              </a:lnSpc>
              <a:spcBef>
                <a:spcPts val="1200"/>
              </a:spcBef>
              <a:spcAft>
                <a:spcPts val="0"/>
              </a:spcAft>
              <a:buNone/>
            </a:pPr>
            <a:r>
              <a:rPr lang="en-US" sz="2000" dirty="0">
                <a:solidFill>
                  <a:schemeClr val="bg1">
                    <a:lumMod val="50000"/>
                  </a:schemeClr>
                </a:solidFill>
                <a:latin typeface="Arial" panose="020B0604020202020204" pitchFamily="34" charset="0"/>
                <a:cs typeface="Arial" panose="020B0604020202020204" pitchFamily="34" charset="0"/>
              </a:rPr>
              <a:t>Link on the BCBSNE website at </a:t>
            </a:r>
            <a:r>
              <a:rPr lang="en-US" sz="2000" u="sng"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5"/>
              </a:rPr>
              <a:t>NebraskaBlue</a:t>
            </a:r>
            <a:r>
              <a:rPr lang="en-US" sz="2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.com/Happening-Now</a:t>
            </a:r>
            <a:endParaRPr lang="en-US" sz="2000" u="sng" dirty="0">
              <a:latin typeface="Arial" panose="020B0604020202020204" pitchFamily="34" charset="0"/>
              <a:ea typeface="Times New Roman" panose="02020603050405020304" pitchFamily="18" charset="0"/>
              <a:cs typeface="Arial" panose="020B0604020202020204" pitchFamily="34" charset="0"/>
            </a:endParaRPr>
          </a:p>
          <a:p>
            <a:pPr marL="0" marR="0" indent="0">
              <a:lnSpc>
                <a:spcPct val="100000"/>
              </a:lnSpc>
              <a:spcBef>
                <a:spcPts val="1200"/>
              </a:spcBef>
              <a:spcAft>
                <a:spcPts val="0"/>
              </a:spcAft>
              <a:buNone/>
            </a:pPr>
            <a:r>
              <a:rPr lang="en-US" sz="2000" dirty="0">
                <a:solidFill>
                  <a:schemeClr val="bg1">
                    <a:lumMod val="50000"/>
                  </a:schemeClr>
                </a:solidFill>
                <a:latin typeface="Arial" panose="020B0604020202020204" pitchFamily="34" charset="0"/>
                <a:cs typeface="Arial" panose="020B0604020202020204" pitchFamily="34" charset="0"/>
              </a:rPr>
              <a:t>Some topics include:</a:t>
            </a:r>
          </a:p>
          <a:p>
            <a:pPr lvl="2">
              <a:lnSpc>
                <a:spcPct val="100000"/>
              </a:lnSpc>
              <a:spcBef>
                <a:spcPts val="0"/>
              </a:spcBef>
            </a:pPr>
            <a:r>
              <a:rPr lang="en-US" dirty="0">
                <a:solidFill>
                  <a:schemeClr val="bg1">
                    <a:lumMod val="50000"/>
                  </a:schemeClr>
                </a:solidFill>
                <a:latin typeface="Arial" panose="020B0604020202020204" pitchFamily="34" charset="0"/>
                <a:cs typeface="Arial" panose="020B0604020202020204" pitchFamily="34" charset="0"/>
              </a:rPr>
              <a:t>Telehealth and addition of POS 10 – effective April 1, 2022</a:t>
            </a:r>
          </a:p>
          <a:p>
            <a:pPr lvl="2">
              <a:lnSpc>
                <a:spcPct val="100000"/>
              </a:lnSpc>
              <a:spcBef>
                <a:spcPts val="0"/>
              </a:spcBef>
            </a:pPr>
            <a:r>
              <a:rPr lang="en-US" dirty="0">
                <a:solidFill>
                  <a:schemeClr val="bg1">
                    <a:lumMod val="50000"/>
                  </a:schemeClr>
                </a:solidFill>
                <a:latin typeface="Arial" panose="020B0604020202020204" pitchFamily="34" charset="0"/>
                <a:cs typeface="Arial" panose="020B0604020202020204" pitchFamily="34" charset="0"/>
              </a:rPr>
              <a:t>Split Claim Billing into 2022</a:t>
            </a:r>
          </a:p>
          <a:p>
            <a:pPr lvl="2">
              <a:lnSpc>
                <a:spcPct val="100000"/>
              </a:lnSpc>
              <a:spcBef>
                <a:spcPts val="0"/>
              </a:spcBef>
            </a:pPr>
            <a:r>
              <a:rPr lang="en-US" dirty="0">
                <a:solidFill>
                  <a:schemeClr val="bg1">
                    <a:lumMod val="50000"/>
                  </a:schemeClr>
                </a:solidFill>
                <a:latin typeface="Arial" panose="020B0604020202020204" pitchFamily="34" charset="0"/>
                <a:cs typeface="Arial" panose="020B0604020202020204" pitchFamily="34" charset="0"/>
              </a:rPr>
              <a:t>Process Change to MUE</a:t>
            </a:r>
          </a:p>
          <a:p>
            <a:pPr lvl="2">
              <a:lnSpc>
                <a:spcPct val="100000"/>
              </a:lnSpc>
              <a:spcBef>
                <a:spcPts val="0"/>
              </a:spcBef>
            </a:pPr>
            <a:r>
              <a:rPr lang="en-US" dirty="0">
                <a:solidFill>
                  <a:schemeClr val="bg1">
                    <a:lumMod val="50000"/>
                  </a:schemeClr>
                </a:solidFill>
                <a:latin typeface="Arial" panose="020B0604020202020204" pitchFamily="34" charset="0"/>
                <a:cs typeface="Arial" panose="020B0604020202020204" pitchFamily="34" charset="0"/>
              </a:rPr>
              <a:t>Provider Level Adjustments</a:t>
            </a:r>
          </a:p>
          <a:p>
            <a:pPr lvl="2">
              <a:lnSpc>
                <a:spcPct val="100000"/>
              </a:lnSpc>
              <a:spcBef>
                <a:spcPts val="0"/>
              </a:spcBef>
            </a:pPr>
            <a:r>
              <a:rPr lang="en-US" dirty="0">
                <a:solidFill>
                  <a:schemeClr val="bg1">
                    <a:lumMod val="50000"/>
                  </a:schemeClr>
                </a:solidFill>
                <a:latin typeface="Arial" panose="020B0604020202020204" pitchFamily="34" charset="0"/>
                <a:cs typeface="Arial" panose="020B0604020202020204" pitchFamily="34" charset="0"/>
              </a:rPr>
              <a:t>Taxonomy Code Required on All Claims</a:t>
            </a:r>
          </a:p>
          <a:p>
            <a:pPr marL="0" indent="0">
              <a:lnSpc>
                <a:spcPct val="100000"/>
              </a:lnSpc>
              <a:spcBef>
                <a:spcPts val="0"/>
              </a:spcBef>
              <a:buNone/>
            </a:pPr>
            <a:r>
              <a:rPr lang="en-US" sz="2000" dirty="0">
                <a:solidFill>
                  <a:schemeClr val="bg1">
                    <a:lumMod val="50000"/>
                  </a:schemeClr>
                </a:solidFill>
                <a:latin typeface="Arial" panose="020B0604020202020204" pitchFamily="34" charset="0"/>
                <a:cs typeface="Arial" panose="020B0604020202020204" pitchFamily="34" charset="0"/>
              </a:rPr>
              <a:t>Visit this page often for up-to-date information</a:t>
            </a:r>
          </a:p>
        </p:txBody>
      </p:sp>
      <p:grpSp>
        <p:nvGrpSpPr>
          <p:cNvPr id="11" name="Group 10">
            <a:extLst>
              <a:ext uri="{FF2B5EF4-FFF2-40B4-BE49-F238E27FC236}">
                <a16:creationId xmlns:a16="http://schemas.microsoft.com/office/drawing/2014/main" id="{DA980EFA-178C-4AF3-B1A9-16D5C35DD212}"/>
              </a:ext>
            </a:extLst>
          </p:cNvPr>
          <p:cNvGrpSpPr/>
          <p:nvPr/>
        </p:nvGrpSpPr>
        <p:grpSpPr>
          <a:xfrm>
            <a:off x="7080105" y="2132125"/>
            <a:ext cx="300613" cy="300613"/>
            <a:chOff x="609600" y="2442587"/>
            <a:chExt cx="300613" cy="300613"/>
          </a:xfrm>
        </p:grpSpPr>
        <p:sp>
          <p:nvSpPr>
            <p:cNvPr id="12" name="object 80">
              <a:extLst>
                <a:ext uri="{FF2B5EF4-FFF2-40B4-BE49-F238E27FC236}">
                  <a16:creationId xmlns:a16="http://schemas.microsoft.com/office/drawing/2014/main" id="{932DF399-D7A6-400E-AD4C-B6DADA8C06A7}"/>
                </a:ext>
              </a:extLst>
            </p:cNvPr>
            <p:cNvSpPr/>
            <p:nvPr/>
          </p:nvSpPr>
          <p:spPr>
            <a:xfrm>
              <a:off x="609600" y="2442587"/>
              <a:ext cx="300613" cy="300613"/>
            </a:xfrm>
            <a:custGeom>
              <a:avLst/>
              <a:gdLst/>
              <a:ahLst/>
              <a:cxnLst/>
              <a:rect l="l" t="t" r="r" b="b"/>
              <a:pathLst>
                <a:path w="337184" h="337185">
                  <a:moveTo>
                    <a:pt x="168579" y="0"/>
                  </a:moveTo>
                  <a:lnTo>
                    <a:pt x="123764" y="6022"/>
                  </a:lnTo>
                  <a:lnTo>
                    <a:pt x="83494" y="23019"/>
                  </a:lnTo>
                  <a:lnTo>
                    <a:pt x="49376" y="49382"/>
                  </a:lnTo>
                  <a:lnTo>
                    <a:pt x="23016" y="83503"/>
                  </a:lnTo>
                  <a:lnTo>
                    <a:pt x="6021" y="123776"/>
                  </a:lnTo>
                  <a:lnTo>
                    <a:pt x="0" y="168592"/>
                  </a:lnTo>
                  <a:lnTo>
                    <a:pt x="6021" y="213407"/>
                  </a:lnTo>
                  <a:lnTo>
                    <a:pt x="23016" y="253677"/>
                  </a:lnTo>
                  <a:lnTo>
                    <a:pt x="49376" y="287796"/>
                  </a:lnTo>
                  <a:lnTo>
                    <a:pt x="83494" y="314156"/>
                  </a:lnTo>
                  <a:lnTo>
                    <a:pt x="123764" y="331150"/>
                  </a:lnTo>
                  <a:lnTo>
                    <a:pt x="168579" y="337172"/>
                  </a:lnTo>
                  <a:lnTo>
                    <a:pt x="213394" y="331150"/>
                  </a:lnTo>
                  <a:lnTo>
                    <a:pt x="253665" y="314156"/>
                  </a:lnTo>
                  <a:lnTo>
                    <a:pt x="287783" y="287796"/>
                  </a:lnTo>
                  <a:lnTo>
                    <a:pt x="314143" y="253677"/>
                  </a:lnTo>
                  <a:lnTo>
                    <a:pt x="331137" y="213407"/>
                  </a:lnTo>
                  <a:lnTo>
                    <a:pt x="337159" y="168592"/>
                  </a:lnTo>
                  <a:lnTo>
                    <a:pt x="331137" y="123776"/>
                  </a:lnTo>
                  <a:lnTo>
                    <a:pt x="314143" y="83503"/>
                  </a:lnTo>
                  <a:lnTo>
                    <a:pt x="287783" y="49382"/>
                  </a:lnTo>
                  <a:lnTo>
                    <a:pt x="253665" y="23019"/>
                  </a:lnTo>
                  <a:lnTo>
                    <a:pt x="213394" y="6022"/>
                  </a:lnTo>
                  <a:lnTo>
                    <a:pt x="168579" y="0"/>
                  </a:lnTo>
                  <a:close/>
                </a:path>
              </a:pathLst>
            </a:custGeom>
            <a:solidFill>
              <a:srgbClr val="53C6F3"/>
            </a:solidFill>
          </p:spPr>
          <p:txBody>
            <a:bodyPr wrap="square" lIns="0" tIns="0" rIns="0" bIns="0" rtlCol="0"/>
            <a:lstStyle/>
            <a:p>
              <a:endParaRPr/>
            </a:p>
          </p:txBody>
        </p:sp>
        <p:sp>
          <p:nvSpPr>
            <p:cNvPr id="13" name="object 81">
              <a:extLst>
                <a:ext uri="{FF2B5EF4-FFF2-40B4-BE49-F238E27FC236}">
                  <a16:creationId xmlns:a16="http://schemas.microsoft.com/office/drawing/2014/main" id="{DB0BF927-8A0B-446D-90E7-090216D5ED53}"/>
                </a:ext>
              </a:extLst>
            </p:cNvPr>
            <p:cNvSpPr txBox="1"/>
            <p:nvPr/>
          </p:nvSpPr>
          <p:spPr>
            <a:xfrm>
              <a:off x="695651" y="2465935"/>
              <a:ext cx="128511" cy="253916"/>
            </a:xfrm>
            <a:prstGeom prst="rect">
              <a:avLst/>
            </a:prstGeom>
          </p:spPr>
          <p:txBody>
            <a:bodyPr vert="horz" wrap="square" lIns="0" tIns="0" rIns="0" bIns="0" rtlCol="0">
              <a:spAutoFit/>
            </a:bodyPr>
            <a:lstStyle/>
            <a:p>
              <a:pPr marL="12700">
                <a:lnSpc>
                  <a:spcPct val="100000"/>
                </a:lnSpc>
                <a:spcBef>
                  <a:spcPts val="120"/>
                </a:spcBef>
              </a:pPr>
              <a:r>
                <a:rPr sz="1650" b="1" spc="10">
                  <a:solidFill>
                    <a:srgbClr val="FFFFFF"/>
                  </a:solidFill>
                  <a:latin typeface="Arial" panose="020B0604020202020204" pitchFamily="34" charset="0"/>
                  <a:cs typeface="Arial" panose="020B0604020202020204" pitchFamily="34" charset="0"/>
                </a:rPr>
                <a:t>1</a:t>
              </a:r>
              <a:endParaRPr sz="165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0FA2236-F128-498C-A760-1576016C7968}"/>
              </a:ext>
            </a:extLst>
          </p:cNvPr>
          <p:cNvGrpSpPr/>
          <p:nvPr/>
        </p:nvGrpSpPr>
        <p:grpSpPr>
          <a:xfrm>
            <a:off x="7080104" y="2958978"/>
            <a:ext cx="300613" cy="300613"/>
            <a:chOff x="609600" y="4648200"/>
            <a:chExt cx="300613" cy="300613"/>
          </a:xfrm>
        </p:grpSpPr>
        <p:sp>
          <p:nvSpPr>
            <p:cNvPr id="15" name="object 80">
              <a:extLst>
                <a:ext uri="{FF2B5EF4-FFF2-40B4-BE49-F238E27FC236}">
                  <a16:creationId xmlns:a16="http://schemas.microsoft.com/office/drawing/2014/main" id="{BD7A710D-1E21-4E91-9C8F-A60118A06ACD}"/>
                </a:ext>
              </a:extLst>
            </p:cNvPr>
            <p:cNvSpPr/>
            <p:nvPr/>
          </p:nvSpPr>
          <p:spPr>
            <a:xfrm>
              <a:off x="609600" y="4648200"/>
              <a:ext cx="300613" cy="300613"/>
            </a:xfrm>
            <a:custGeom>
              <a:avLst/>
              <a:gdLst/>
              <a:ahLst/>
              <a:cxnLst/>
              <a:rect l="l" t="t" r="r" b="b"/>
              <a:pathLst>
                <a:path w="337184" h="337185">
                  <a:moveTo>
                    <a:pt x="168579" y="0"/>
                  </a:moveTo>
                  <a:lnTo>
                    <a:pt x="123764" y="6022"/>
                  </a:lnTo>
                  <a:lnTo>
                    <a:pt x="83494" y="23019"/>
                  </a:lnTo>
                  <a:lnTo>
                    <a:pt x="49376" y="49382"/>
                  </a:lnTo>
                  <a:lnTo>
                    <a:pt x="23016" y="83503"/>
                  </a:lnTo>
                  <a:lnTo>
                    <a:pt x="6021" y="123776"/>
                  </a:lnTo>
                  <a:lnTo>
                    <a:pt x="0" y="168592"/>
                  </a:lnTo>
                  <a:lnTo>
                    <a:pt x="6021" y="213407"/>
                  </a:lnTo>
                  <a:lnTo>
                    <a:pt x="23016" y="253677"/>
                  </a:lnTo>
                  <a:lnTo>
                    <a:pt x="49376" y="287796"/>
                  </a:lnTo>
                  <a:lnTo>
                    <a:pt x="83494" y="314156"/>
                  </a:lnTo>
                  <a:lnTo>
                    <a:pt x="123764" y="331150"/>
                  </a:lnTo>
                  <a:lnTo>
                    <a:pt x="168579" y="337172"/>
                  </a:lnTo>
                  <a:lnTo>
                    <a:pt x="213394" y="331150"/>
                  </a:lnTo>
                  <a:lnTo>
                    <a:pt x="253665" y="314156"/>
                  </a:lnTo>
                  <a:lnTo>
                    <a:pt x="287783" y="287796"/>
                  </a:lnTo>
                  <a:lnTo>
                    <a:pt x="314143" y="253677"/>
                  </a:lnTo>
                  <a:lnTo>
                    <a:pt x="331137" y="213407"/>
                  </a:lnTo>
                  <a:lnTo>
                    <a:pt x="337159" y="168592"/>
                  </a:lnTo>
                  <a:lnTo>
                    <a:pt x="331137" y="123776"/>
                  </a:lnTo>
                  <a:lnTo>
                    <a:pt x="314143" y="83503"/>
                  </a:lnTo>
                  <a:lnTo>
                    <a:pt x="287783" y="49382"/>
                  </a:lnTo>
                  <a:lnTo>
                    <a:pt x="253665" y="23019"/>
                  </a:lnTo>
                  <a:lnTo>
                    <a:pt x="213394" y="6022"/>
                  </a:lnTo>
                  <a:lnTo>
                    <a:pt x="168579" y="0"/>
                  </a:lnTo>
                  <a:close/>
                </a:path>
              </a:pathLst>
            </a:custGeom>
            <a:solidFill>
              <a:srgbClr val="53C6F3"/>
            </a:solidFill>
          </p:spPr>
          <p:txBody>
            <a:bodyPr wrap="square" lIns="0" tIns="0" rIns="0" bIns="0" rtlCol="0"/>
            <a:lstStyle/>
            <a:p>
              <a:endParaRPr/>
            </a:p>
          </p:txBody>
        </p:sp>
        <p:sp>
          <p:nvSpPr>
            <p:cNvPr id="16" name="object 81">
              <a:extLst>
                <a:ext uri="{FF2B5EF4-FFF2-40B4-BE49-F238E27FC236}">
                  <a16:creationId xmlns:a16="http://schemas.microsoft.com/office/drawing/2014/main" id="{9686874F-FC7B-4E31-B8C5-58AAAB78F381}"/>
                </a:ext>
              </a:extLst>
            </p:cNvPr>
            <p:cNvSpPr txBox="1"/>
            <p:nvPr/>
          </p:nvSpPr>
          <p:spPr>
            <a:xfrm>
              <a:off x="695651" y="4671548"/>
              <a:ext cx="128511" cy="253916"/>
            </a:xfrm>
            <a:prstGeom prst="rect">
              <a:avLst/>
            </a:prstGeom>
          </p:spPr>
          <p:txBody>
            <a:bodyPr vert="horz" wrap="square" lIns="0" tIns="0" rIns="0" bIns="0" rtlCol="0">
              <a:spAutoFit/>
            </a:bodyPr>
            <a:lstStyle/>
            <a:p>
              <a:pPr marL="12700">
                <a:lnSpc>
                  <a:spcPct val="100000"/>
                </a:lnSpc>
                <a:spcBef>
                  <a:spcPts val="120"/>
                </a:spcBef>
              </a:pPr>
              <a:r>
                <a:rPr lang="en-US" sz="1650" b="1" spc="10">
                  <a:solidFill>
                    <a:srgbClr val="FFFFFF"/>
                  </a:solidFill>
                  <a:latin typeface="Arial" panose="020B0604020202020204" pitchFamily="34" charset="0"/>
                  <a:cs typeface="Arial" panose="020B0604020202020204" pitchFamily="34" charset="0"/>
                </a:rPr>
                <a:t>2</a:t>
              </a:r>
              <a:endParaRPr sz="1650">
                <a:latin typeface="Arial" panose="020B0604020202020204" pitchFamily="34" charset="0"/>
                <a:cs typeface="Arial" panose="020B0604020202020204" pitchFamily="34" charset="0"/>
              </a:endParaRPr>
            </a:p>
          </p:txBody>
        </p:sp>
      </p:grpSp>
      <p:sp>
        <p:nvSpPr>
          <p:cNvPr id="29" name="Slide Number Placeholder 2">
            <a:extLst>
              <a:ext uri="{FF2B5EF4-FFF2-40B4-BE49-F238E27FC236}">
                <a16:creationId xmlns:a16="http://schemas.microsoft.com/office/drawing/2014/main" id="{D608B472-1FFE-4F31-8FDA-1300DFACB4DF}"/>
              </a:ext>
            </a:extLst>
          </p:cNvPr>
          <p:cNvSpPr txBox="1">
            <a:spLocks/>
          </p:cNvSpPr>
          <p:nvPr/>
        </p:nvSpPr>
        <p:spPr>
          <a:xfrm>
            <a:off x="11658600" y="6400800"/>
            <a:ext cx="289560" cy="252651"/>
          </a:xfrm>
          <a:prstGeom prst="rect">
            <a:avLst/>
          </a:prstGeom>
        </p:spPr>
        <p:txBody>
          <a:bodyPr lIns="0" tIns="0" rIns="0" bIns="0" anchor="b" anchorCtr="0"/>
          <a:lstStyle>
            <a:defPPr>
              <a:defRPr lang="en-US"/>
            </a:defPPr>
            <a:lvl1pPr marL="0" algn="r" defTabSz="914400" rtl="0" eaLnBrk="1" latinLnBrk="0" hangingPunct="1">
              <a:defRPr sz="1000" kern="1200">
                <a:solidFill>
                  <a:schemeClr val="bg2">
                    <a:lumMod val="50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a:t>
            </a:fld>
            <a:endParaRPr lang="en-US"/>
          </a:p>
        </p:txBody>
      </p:sp>
      <p:sp>
        <p:nvSpPr>
          <p:cNvPr id="9" name="Rectangle 8">
            <a:extLst>
              <a:ext uri="{FF2B5EF4-FFF2-40B4-BE49-F238E27FC236}">
                <a16:creationId xmlns:a16="http://schemas.microsoft.com/office/drawing/2014/main" id="{EA2CD6C6-9E27-4A26-83AE-1BF3412E0A9D}"/>
              </a:ext>
            </a:extLst>
          </p:cNvPr>
          <p:cNvSpPr/>
          <p:nvPr/>
        </p:nvSpPr>
        <p:spPr>
          <a:xfrm>
            <a:off x="7108872" y="1676400"/>
            <a:ext cx="630936"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4" name="Picture 3" descr="Graphical user interface, text, application, email, website&#10;&#10;Description automatically generated">
            <a:extLst>
              <a:ext uri="{FF2B5EF4-FFF2-40B4-BE49-F238E27FC236}">
                <a16:creationId xmlns:a16="http://schemas.microsoft.com/office/drawing/2014/main" id="{76855E63-AF3F-40D9-A4D1-6482E11C2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18" y="2535714"/>
            <a:ext cx="5950022" cy="3839011"/>
          </a:xfrm>
          <a:prstGeom prst="rect">
            <a:avLst/>
          </a:prstGeom>
        </p:spPr>
      </p:pic>
      <p:grpSp>
        <p:nvGrpSpPr>
          <p:cNvPr id="20" name="Group 19">
            <a:extLst>
              <a:ext uri="{FF2B5EF4-FFF2-40B4-BE49-F238E27FC236}">
                <a16:creationId xmlns:a16="http://schemas.microsoft.com/office/drawing/2014/main" id="{D416D009-E57A-4443-A244-82397393FC81}"/>
              </a:ext>
            </a:extLst>
          </p:cNvPr>
          <p:cNvGrpSpPr/>
          <p:nvPr/>
        </p:nvGrpSpPr>
        <p:grpSpPr>
          <a:xfrm>
            <a:off x="7099663" y="4983705"/>
            <a:ext cx="300613" cy="300613"/>
            <a:chOff x="609600" y="4648200"/>
            <a:chExt cx="300613" cy="300613"/>
          </a:xfrm>
        </p:grpSpPr>
        <p:sp>
          <p:nvSpPr>
            <p:cNvPr id="21" name="object 80">
              <a:extLst>
                <a:ext uri="{FF2B5EF4-FFF2-40B4-BE49-F238E27FC236}">
                  <a16:creationId xmlns:a16="http://schemas.microsoft.com/office/drawing/2014/main" id="{BEFD2D95-3BB2-4461-9B9C-EB39CAB2B99E}"/>
                </a:ext>
              </a:extLst>
            </p:cNvPr>
            <p:cNvSpPr/>
            <p:nvPr/>
          </p:nvSpPr>
          <p:spPr>
            <a:xfrm>
              <a:off x="609600" y="4648200"/>
              <a:ext cx="300613" cy="300613"/>
            </a:xfrm>
            <a:custGeom>
              <a:avLst/>
              <a:gdLst/>
              <a:ahLst/>
              <a:cxnLst/>
              <a:rect l="l" t="t" r="r" b="b"/>
              <a:pathLst>
                <a:path w="337184" h="337185">
                  <a:moveTo>
                    <a:pt x="168579" y="0"/>
                  </a:moveTo>
                  <a:lnTo>
                    <a:pt x="123764" y="6022"/>
                  </a:lnTo>
                  <a:lnTo>
                    <a:pt x="83494" y="23019"/>
                  </a:lnTo>
                  <a:lnTo>
                    <a:pt x="49376" y="49382"/>
                  </a:lnTo>
                  <a:lnTo>
                    <a:pt x="23016" y="83503"/>
                  </a:lnTo>
                  <a:lnTo>
                    <a:pt x="6021" y="123776"/>
                  </a:lnTo>
                  <a:lnTo>
                    <a:pt x="0" y="168592"/>
                  </a:lnTo>
                  <a:lnTo>
                    <a:pt x="6021" y="213407"/>
                  </a:lnTo>
                  <a:lnTo>
                    <a:pt x="23016" y="253677"/>
                  </a:lnTo>
                  <a:lnTo>
                    <a:pt x="49376" y="287796"/>
                  </a:lnTo>
                  <a:lnTo>
                    <a:pt x="83494" y="314156"/>
                  </a:lnTo>
                  <a:lnTo>
                    <a:pt x="123764" y="331150"/>
                  </a:lnTo>
                  <a:lnTo>
                    <a:pt x="168579" y="337172"/>
                  </a:lnTo>
                  <a:lnTo>
                    <a:pt x="213394" y="331150"/>
                  </a:lnTo>
                  <a:lnTo>
                    <a:pt x="253665" y="314156"/>
                  </a:lnTo>
                  <a:lnTo>
                    <a:pt x="287783" y="287796"/>
                  </a:lnTo>
                  <a:lnTo>
                    <a:pt x="314143" y="253677"/>
                  </a:lnTo>
                  <a:lnTo>
                    <a:pt x="331137" y="213407"/>
                  </a:lnTo>
                  <a:lnTo>
                    <a:pt x="337159" y="168592"/>
                  </a:lnTo>
                  <a:lnTo>
                    <a:pt x="331137" y="123776"/>
                  </a:lnTo>
                  <a:lnTo>
                    <a:pt x="314143" y="83503"/>
                  </a:lnTo>
                  <a:lnTo>
                    <a:pt x="287783" y="49382"/>
                  </a:lnTo>
                  <a:lnTo>
                    <a:pt x="253665" y="23019"/>
                  </a:lnTo>
                  <a:lnTo>
                    <a:pt x="213394" y="6022"/>
                  </a:lnTo>
                  <a:lnTo>
                    <a:pt x="168579" y="0"/>
                  </a:lnTo>
                  <a:close/>
                </a:path>
              </a:pathLst>
            </a:custGeom>
            <a:solidFill>
              <a:srgbClr val="53C6F3"/>
            </a:solidFill>
          </p:spPr>
          <p:txBody>
            <a:bodyPr wrap="square" lIns="0" tIns="0" rIns="0" bIns="0" rtlCol="0"/>
            <a:lstStyle/>
            <a:p>
              <a:endParaRPr/>
            </a:p>
          </p:txBody>
        </p:sp>
        <p:sp>
          <p:nvSpPr>
            <p:cNvPr id="22" name="object 81">
              <a:extLst>
                <a:ext uri="{FF2B5EF4-FFF2-40B4-BE49-F238E27FC236}">
                  <a16:creationId xmlns:a16="http://schemas.microsoft.com/office/drawing/2014/main" id="{022FA627-B5DD-4264-A79A-C1B32F9A76BF}"/>
                </a:ext>
              </a:extLst>
            </p:cNvPr>
            <p:cNvSpPr txBox="1"/>
            <p:nvPr/>
          </p:nvSpPr>
          <p:spPr>
            <a:xfrm>
              <a:off x="695651" y="4671548"/>
              <a:ext cx="128511" cy="253916"/>
            </a:xfrm>
            <a:prstGeom prst="rect">
              <a:avLst/>
            </a:prstGeom>
          </p:spPr>
          <p:txBody>
            <a:bodyPr vert="horz" wrap="square" lIns="0" tIns="0" rIns="0" bIns="0" rtlCol="0">
              <a:spAutoFit/>
            </a:bodyPr>
            <a:lstStyle/>
            <a:p>
              <a:pPr marL="12700">
                <a:lnSpc>
                  <a:spcPct val="100000"/>
                </a:lnSpc>
                <a:spcBef>
                  <a:spcPts val="120"/>
                </a:spcBef>
              </a:pPr>
              <a:r>
                <a:rPr lang="en-US" sz="1650" b="1">
                  <a:solidFill>
                    <a:schemeClr val="bg1"/>
                  </a:solidFill>
                  <a:latin typeface="Arial" panose="020B0604020202020204" pitchFamily="34" charset="0"/>
                  <a:cs typeface="Arial" panose="020B0604020202020204" pitchFamily="34" charset="0"/>
                </a:rPr>
                <a:t>3</a:t>
              </a:r>
              <a:endParaRPr sz="1650" b="1">
                <a:solidFill>
                  <a:schemeClr val="bg1"/>
                </a:solidFill>
                <a:latin typeface="Arial" panose="020B0604020202020204" pitchFamily="34" charset="0"/>
                <a:cs typeface="Arial" panose="020B0604020202020204" pitchFamily="34" charset="0"/>
              </a:endParaRPr>
            </a:p>
          </p:txBody>
        </p:sp>
      </p:grpSp>
      <p:pic>
        <p:nvPicPr>
          <p:cNvPr id="6" name="Audio 5">
            <a:hlinkClick r:id="" action="ppaction://media"/>
            <a:extLst>
              <a:ext uri="{FF2B5EF4-FFF2-40B4-BE49-F238E27FC236}">
                <a16:creationId xmlns:a16="http://schemas.microsoft.com/office/drawing/2014/main" id="{99E92AC1-39D8-4D28-9A00-0D2B7D4D0A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8888" y="6170613"/>
            <a:ext cx="487362" cy="487362"/>
          </a:xfrm>
          <a:prstGeom prst="rect">
            <a:avLst/>
          </a:prstGeom>
        </p:spPr>
      </p:pic>
    </p:spTree>
    <p:extLst>
      <p:ext uri="{BB962C8B-B14F-4D97-AF65-F5344CB8AC3E}">
        <p14:creationId xmlns:p14="http://schemas.microsoft.com/office/powerpoint/2010/main" val="2470254844"/>
      </p:ext>
    </p:extLst>
  </p:cSld>
  <p:clrMapOvr>
    <a:masterClrMapping/>
  </p:clrMapOvr>
  <mc:AlternateContent xmlns:mc="http://schemas.openxmlformats.org/markup-compatibility/2006" xmlns:p14="http://schemas.microsoft.com/office/powerpoint/2010/main">
    <mc:Choice Requires="p14">
      <p:transition spd="slow" p14:dur="2000" advTm="34948"/>
    </mc:Choice>
    <mc:Fallback xmlns="">
      <p:transition spd="slow" advTm="3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CFD464-3FCC-48E5-BFCD-AE4F5D4357E0}"/>
              </a:ext>
            </a:extLst>
          </p:cNvPr>
          <p:cNvPicPr>
            <a:picLocks noChangeAspect="1"/>
          </p:cNvPicPr>
          <p:nvPr/>
        </p:nvPicPr>
        <p:blipFill>
          <a:blip r:embed="rId5"/>
          <a:stretch>
            <a:fillRect/>
          </a:stretch>
        </p:blipFill>
        <p:spPr>
          <a:xfrm>
            <a:off x="6050280" y="0"/>
            <a:ext cx="6118660" cy="3643576"/>
          </a:xfrm>
          <a:prstGeom prst="rect">
            <a:avLst/>
          </a:prstGeom>
        </p:spPr>
      </p:pic>
      <p:pic>
        <p:nvPicPr>
          <p:cNvPr id="9" name="Picture 8">
            <a:extLst>
              <a:ext uri="{FF2B5EF4-FFF2-40B4-BE49-F238E27FC236}">
                <a16:creationId xmlns:a16="http://schemas.microsoft.com/office/drawing/2014/main" id="{2951C2DD-30AE-4C14-9FC0-42E7B578A582}"/>
              </a:ext>
            </a:extLst>
          </p:cNvPr>
          <p:cNvPicPr>
            <a:picLocks noChangeAspect="1"/>
          </p:cNvPicPr>
          <p:nvPr/>
        </p:nvPicPr>
        <p:blipFill>
          <a:blip r:embed="rId6"/>
          <a:stretch>
            <a:fillRect/>
          </a:stretch>
        </p:blipFill>
        <p:spPr>
          <a:xfrm>
            <a:off x="23060" y="3429000"/>
            <a:ext cx="5426764" cy="2889751"/>
          </a:xfrm>
          <a:prstGeom prst="rect">
            <a:avLst/>
          </a:prstGeom>
        </p:spPr>
      </p:pic>
      <p:pic>
        <p:nvPicPr>
          <p:cNvPr id="7" name="Picture 6">
            <a:extLst>
              <a:ext uri="{FF2B5EF4-FFF2-40B4-BE49-F238E27FC236}">
                <a16:creationId xmlns:a16="http://schemas.microsoft.com/office/drawing/2014/main" id="{9331000F-4755-4668-A18A-EBF04E9799A6}"/>
              </a:ext>
            </a:extLst>
          </p:cNvPr>
          <p:cNvPicPr>
            <a:picLocks noChangeAspect="1"/>
          </p:cNvPicPr>
          <p:nvPr/>
        </p:nvPicPr>
        <p:blipFill>
          <a:blip r:embed="rId7"/>
          <a:stretch>
            <a:fillRect/>
          </a:stretch>
        </p:blipFill>
        <p:spPr>
          <a:xfrm>
            <a:off x="323288" y="806307"/>
            <a:ext cx="5426764" cy="1770666"/>
          </a:xfrm>
          <a:prstGeom prst="rect">
            <a:avLst/>
          </a:prstGeom>
        </p:spPr>
      </p:pic>
      <p:sp>
        <p:nvSpPr>
          <p:cNvPr id="76" name="Rectangle 5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8">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76356C-C08C-4943-9416-E581A94526B2}"/>
              </a:ext>
            </a:extLst>
          </p:cNvPr>
          <p:cNvSpPr txBox="1"/>
          <p:nvPr/>
        </p:nvSpPr>
        <p:spPr>
          <a:xfrm>
            <a:off x="630936" y="2660904"/>
            <a:ext cx="4818888" cy="3547872"/>
          </a:xfrm>
          <a:prstGeom prst="rect">
            <a:avLst/>
          </a:prstGeom>
        </p:spPr>
        <p:txBody>
          <a:bodyPr vert="horz" lIns="91440" tIns="45720" rIns="91440" bIns="45720" rtlCol="0" anchor="t">
            <a:normAutofit/>
          </a:bodyPr>
          <a:lstStyle/>
          <a:p>
            <a:pPr defTabSz="914400">
              <a:lnSpc>
                <a:spcPct val="90000"/>
              </a:lnSpc>
              <a:spcAft>
                <a:spcPts val="600"/>
              </a:spcAft>
            </a:pPr>
            <a:endParaRPr lang="en-US" sz="1000"/>
          </a:p>
        </p:txBody>
      </p:sp>
      <p:sp>
        <p:nvSpPr>
          <p:cNvPr id="53" name="Slide Number Placeholder 2">
            <a:extLst>
              <a:ext uri="{FF2B5EF4-FFF2-40B4-BE49-F238E27FC236}">
                <a16:creationId xmlns:a16="http://schemas.microsoft.com/office/drawing/2014/main" id="{2C9C3B44-EA49-4470-9194-89D0AE38368F}"/>
              </a:ext>
            </a:extLst>
          </p:cNvPr>
          <p:cNvSpPr txBox="1">
            <a:spLocks/>
          </p:cNvSpPr>
          <p:nvPr/>
        </p:nvSpPr>
        <p:spPr>
          <a:xfrm>
            <a:off x="11756332" y="6318751"/>
            <a:ext cx="289560" cy="25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sz="1000" smtClean="0"/>
              <a:pPr/>
              <a:t>4</a:t>
            </a:fld>
            <a:endParaRPr lang="en-US" sz="1000"/>
          </a:p>
        </p:txBody>
      </p:sp>
      <p:pic>
        <p:nvPicPr>
          <p:cNvPr id="11" name="Picture 10">
            <a:extLst>
              <a:ext uri="{FF2B5EF4-FFF2-40B4-BE49-F238E27FC236}">
                <a16:creationId xmlns:a16="http://schemas.microsoft.com/office/drawing/2014/main" id="{3E28D0E9-67DA-4BC3-8003-FD726F25934D}"/>
              </a:ext>
            </a:extLst>
          </p:cNvPr>
          <p:cNvPicPr>
            <a:picLocks noChangeAspect="1"/>
          </p:cNvPicPr>
          <p:nvPr/>
        </p:nvPicPr>
        <p:blipFill>
          <a:blip r:embed="rId8"/>
          <a:stretch>
            <a:fillRect/>
          </a:stretch>
        </p:blipFill>
        <p:spPr>
          <a:xfrm>
            <a:off x="7030964" y="4020621"/>
            <a:ext cx="4172712" cy="2566217"/>
          </a:xfrm>
          <a:prstGeom prst="rect">
            <a:avLst/>
          </a:prstGeom>
        </p:spPr>
      </p:pic>
      <p:pic>
        <p:nvPicPr>
          <p:cNvPr id="4" name="Audio 3">
            <a:hlinkClick r:id="" action="ppaction://media"/>
            <a:extLst>
              <a:ext uri="{FF2B5EF4-FFF2-40B4-BE49-F238E27FC236}">
                <a16:creationId xmlns:a16="http://schemas.microsoft.com/office/drawing/2014/main" id="{D4E92CAA-CC69-4C6A-AF94-1A1AC3F97A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88565674"/>
      </p:ext>
    </p:extLst>
  </p:cSld>
  <p:clrMapOvr>
    <a:masterClrMapping/>
  </p:clrMapOvr>
  <mc:AlternateContent xmlns:mc="http://schemas.openxmlformats.org/markup-compatibility/2006" xmlns:p14="http://schemas.microsoft.com/office/powerpoint/2010/main">
    <mc:Choice Requires="p14">
      <p:transition spd="slow" p14:dur="2000" advTm="61998"/>
    </mc:Choice>
    <mc:Fallback xmlns="">
      <p:transition spd="slow" advTm="6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EEC6BD-874E-4698-8A01-5A01EB9D0B7C}"/>
              </a:ext>
            </a:extLst>
          </p:cNvPr>
          <p:cNvPicPr>
            <a:picLocks noChangeAspect="1"/>
          </p:cNvPicPr>
          <p:nvPr/>
        </p:nvPicPr>
        <p:blipFill rotWithShape="1">
          <a:blip r:embed="rId5"/>
          <a:srcRect r="-2" b="1755"/>
          <a:stretch/>
        </p:blipFill>
        <p:spPr>
          <a:xfrm>
            <a:off x="819215" y="479954"/>
            <a:ext cx="8591970" cy="5571067"/>
          </a:xfrm>
          <a:prstGeom prst="rect">
            <a:avLst/>
          </a:prstGeom>
          <a:effectLst>
            <a:glow rad="127000">
              <a:schemeClr val="accent5">
                <a:lumMod val="50000"/>
              </a:schemeClr>
            </a:glow>
          </a:effectLst>
        </p:spPr>
      </p:pic>
      <p:sp>
        <p:nvSpPr>
          <p:cNvPr id="9" name="TextBox 8">
            <a:extLst>
              <a:ext uri="{FF2B5EF4-FFF2-40B4-BE49-F238E27FC236}">
                <a16:creationId xmlns:a16="http://schemas.microsoft.com/office/drawing/2014/main" id="{E08B0003-726C-4932-AF67-34A47550AC24}"/>
              </a:ext>
            </a:extLst>
          </p:cNvPr>
          <p:cNvSpPr txBox="1"/>
          <p:nvPr/>
        </p:nvSpPr>
        <p:spPr>
          <a:xfrm>
            <a:off x="742116" y="6216465"/>
            <a:ext cx="8126462" cy="400110"/>
          </a:xfrm>
          <a:prstGeom prst="rect">
            <a:avLst/>
          </a:prstGeom>
          <a:noFill/>
          <a:effectLst>
            <a:glow rad="127000">
              <a:schemeClr val="bg1"/>
            </a:glow>
          </a:effectLst>
        </p:spPr>
        <p:txBody>
          <a:bodyPr wrap="square" rtlCol="0">
            <a:spAutoFit/>
          </a:bodyPr>
          <a:lstStyle/>
          <a:p>
            <a:r>
              <a:rPr lang="en-US" sz="2000" b="1">
                <a:solidFill>
                  <a:srgbClr val="335E85"/>
                </a:solidFill>
                <a:latin typeface="Arial" panose="020B0604020202020204" pitchFamily="34" charset="0"/>
                <a:cs typeface="Arial" panose="020B0604020202020204" pitchFamily="34" charset="0"/>
              </a:rPr>
              <a:t>NebraskaBlue.com/Providers/Provider-Resources</a:t>
            </a:r>
          </a:p>
        </p:txBody>
      </p:sp>
      <p:sp>
        <p:nvSpPr>
          <p:cNvPr id="34" name="Slide Number Placeholder 2">
            <a:extLst>
              <a:ext uri="{FF2B5EF4-FFF2-40B4-BE49-F238E27FC236}">
                <a16:creationId xmlns:a16="http://schemas.microsoft.com/office/drawing/2014/main" id="{430F36AB-02E9-4823-8424-04940A98BE92}"/>
              </a:ext>
            </a:extLst>
          </p:cNvPr>
          <p:cNvSpPr txBox="1">
            <a:spLocks/>
          </p:cNvSpPr>
          <p:nvPr/>
        </p:nvSpPr>
        <p:spPr>
          <a:xfrm>
            <a:off x="11506200" y="6248400"/>
            <a:ext cx="289560" cy="25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sz="900" smtClean="0"/>
              <a:pPr/>
              <a:t>5</a:t>
            </a:fld>
            <a:endParaRPr lang="en-US" sz="900"/>
          </a:p>
        </p:txBody>
      </p:sp>
      <p:pic>
        <p:nvPicPr>
          <p:cNvPr id="10" name="Picture 9">
            <a:extLst>
              <a:ext uri="{FF2B5EF4-FFF2-40B4-BE49-F238E27FC236}">
                <a16:creationId xmlns:a16="http://schemas.microsoft.com/office/drawing/2014/main" id="{60F7807B-1F75-41D6-A0EC-621616A9C136}"/>
              </a:ext>
            </a:extLst>
          </p:cNvPr>
          <p:cNvPicPr>
            <a:picLocks noChangeAspect="1"/>
          </p:cNvPicPr>
          <p:nvPr/>
        </p:nvPicPr>
        <p:blipFill>
          <a:blip r:embed="rId6"/>
          <a:stretch>
            <a:fillRect/>
          </a:stretch>
        </p:blipFill>
        <p:spPr>
          <a:xfrm>
            <a:off x="6500191" y="3447392"/>
            <a:ext cx="3524160" cy="2801008"/>
          </a:xfrm>
          <a:prstGeom prst="rect">
            <a:avLst/>
          </a:prstGeom>
          <a:effectLst>
            <a:outerShdw blurRad="317500" dist="50800" dir="5400000" algn="ctr" rotWithShape="0">
              <a:srgbClr val="000000"/>
            </a:outerShdw>
          </a:effectLst>
        </p:spPr>
      </p:pic>
      <p:pic>
        <p:nvPicPr>
          <p:cNvPr id="3" name="Audio 2">
            <a:hlinkClick r:id="" action="ppaction://media"/>
            <a:extLst>
              <a:ext uri="{FF2B5EF4-FFF2-40B4-BE49-F238E27FC236}">
                <a16:creationId xmlns:a16="http://schemas.microsoft.com/office/drawing/2014/main" id="{5FF318BF-9CB8-45A2-9046-2E8729D946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92733502"/>
      </p:ext>
    </p:extLst>
  </p:cSld>
  <p:clrMapOvr>
    <a:masterClrMapping/>
  </p:clrMapOvr>
  <mc:AlternateContent xmlns:mc="http://schemas.openxmlformats.org/markup-compatibility/2006" xmlns:p14="http://schemas.microsoft.com/office/powerpoint/2010/main">
    <mc:Choice Requires="p14">
      <p:transition spd="slow" p14:dur="2000" advTm="21390"/>
    </mc:Choice>
    <mc:Fallback xmlns="">
      <p:transition spd="slow" advTm="2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CE0BDD-D86A-41C5-8459-60135940BD9A}"/>
              </a:ext>
            </a:extLst>
          </p:cNvPr>
          <p:cNvSpPr>
            <a:spLocks noGrp="1"/>
          </p:cNvSpPr>
          <p:nvPr>
            <p:ph type="sldNum" sz="quarter" idx="7"/>
          </p:nvPr>
        </p:nvSpPr>
        <p:spPr/>
        <p:txBody>
          <a:bodyPr/>
          <a:lstStyle/>
          <a:p>
            <a:fld id="{B6F15528-21DE-4FAA-801E-634DDDAF4B2B}" type="slidenum">
              <a:rPr lang="en-US" smtClean="0">
                <a:latin typeface="Arial" panose="020B0604020202020204" pitchFamily="34" charset="0"/>
                <a:cs typeface="Arial" panose="020B0604020202020204" pitchFamily="34" charset="0"/>
              </a:rPr>
              <a:pPr/>
              <a:t>6</a:t>
            </a:fld>
            <a:endParaRPr lang="en-US">
              <a:latin typeface="Arial" panose="020B0604020202020204" pitchFamily="34" charset="0"/>
              <a:cs typeface="Arial" panose="020B0604020202020204" pitchFamily="34" charset="0"/>
            </a:endParaRPr>
          </a:p>
        </p:txBody>
      </p:sp>
      <p:sp>
        <p:nvSpPr>
          <p:cNvPr id="10" name="object 2">
            <a:extLst>
              <a:ext uri="{FF2B5EF4-FFF2-40B4-BE49-F238E27FC236}">
                <a16:creationId xmlns:a16="http://schemas.microsoft.com/office/drawing/2014/main" id="{D195BD1F-AD39-4351-B786-B628E430C35E}"/>
              </a:ext>
            </a:extLst>
          </p:cNvPr>
          <p:cNvSpPr/>
          <p:nvPr/>
        </p:nvSpPr>
        <p:spPr>
          <a:xfrm>
            <a:off x="6258560" y="0"/>
            <a:ext cx="5933440" cy="6858000"/>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1" name="Text Placeholder 1">
            <a:extLst>
              <a:ext uri="{FF2B5EF4-FFF2-40B4-BE49-F238E27FC236}">
                <a16:creationId xmlns:a16="http://schemas.microsoft.com/office/drawing/2014/main" id="{9DB5A96C-66D9-46FA-B366-09627B6E9164}"/>
              </a:ext>
            </a:extLst>
          </p:cNvPr>
          <p:cNvSpPr txBox="1">
            <a:spLocks/>
          </p:cNvSpPr>
          <p:nvPr/>
        </p:nvSpPr>
        <p:spPr>
          <a:xfrm>
            <a:off x="381000" y="2651980"/>
            <a:ext cx="5090934" cy="2453420"/>
          </a:xfrm>
          <a:prstGeom prst="rect">
            <a:avLst/>
          </a:prstGeom>
        </p:spPr>
        <p:txBody>
          <a:bodyPr lIns="0" tIns="0" rIns="0" bIns="0" anchor="ctr" anchorCtr="0"/>
          <a:lstStyle>
            <a:lvl1pPr marL="0">
              <a:lnSpc>
                <a:spcPct val="85000"/>
              </a:lnSpc>
              <a:defRPr sz="4000" b="1" i="0" spc="-100" baseline="0">
                <a:solidFill>
                  <a:schemeClr val="accent1"/>
                </a:solidFill>
                <a:latin typeface="+mj-lt"/>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br>
              <a:rPr lang="en-US" sz="900" b="1" i="0">
                <a:solidFill>
                  <a:srgbClr val="444444"/>
                </a:solidFill>
                <a:effectLst/>
                <a:latin typeface="Arial" panose="020B0604020202020204" pitchFamily="34" charset="0"/>
              </a:rPr>
            </a:br>
            <a:endParaRPr lang="en-US" sz="1600" kern="0">
              <a:latin typeface="Arial" panose="020B0604020202020204" pitchFamily="34" charset="0"/>
            </a:endParaRPr>
          </a:p>
        </p:txBody>
      </p:sp>
      <p:sp>
        <p:nvSpPr>
          <p:cNvPr id="12" name="Slide Number Placeholder 2">
            <a:extLst>
              <a:ext uri="{FF2B5EF4-FFF2-40B4-BE49-F238E27FC236}">
                <a16:creationId xmlns:a16="http://schemas.microsoft.com/office/drawing/2014/main" id="{B3E3F15D-50B5-4901-8442-26573E99A277}"/>
              </a:ext>
            </a:extLst>
          </p:cNvPr>
          <p:cNvSpPr txBox="1">
            <a:spLocks/>
          </p:cNvSpPr>
          <p:nvPr/>
        </p:nvSpPr>
        <p:spPr>
          <a:xfrm>
            <a:off x="11506200" y="6248400"/>
            <a:ext cx="289560" cy="252651"/>
          </a:xfrm>
          <a:prstGeom prst="rect">
            <a:avLst/>
          </a:prstGeom>
        </p:spPr>
        <p:txBody>
          <a:bodyPr lIns="0" tIns="0" rIns="0" bIns="0" anchor="b" anchorCtr="0"/>
          <a:lstStyle>
            <a:defPPr>
              <a:defRPr lang="en-US"/>
            </a:defPPr>
            <a:lvl1pPr marL="0" algn="r" defTabSz="914400" rtl="0" eaLnBrk="1" latinLnBrk="0" hangingPunct="1">
              <a:defRPr sz="1000" kern="1200">
                <a:solidFill>
                  <a:schemeClr val="bg2">
                    <a:lumMod val="50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schemeClr val="bg1"/>
                </a:solidFill>
                <a:latin typeface="Arial" panose="020B0604020202020204" pitchFamily="34" charset="0"/>
                <a:cs typeface="Arial" panose="020B0604020202020204" pitchFamily="34" charset="0"/>
              </a:rPr>
              <a:pPr/>
              <a:t>6</a:t>
            </a:fld>
            <a:endParaRPr lang="en-US">
              <a:solidFill>
                <a:schemeClr val="bg1"/>
              </a:solidFill>
              <a:latin typeface="Arial" panose="020B0604020202020204" pitchFamily="34" charset="0"/>
              <a:cs typeface="Arial" panose="020B0604020202020204" pitchFamily="34" charset="0"/>
            </a:endParaRPr>
          </a:p>
        </p:txBody>
      </p:sp>
      <p:sp>
        <p:nvSpPr>
          <p:cNvPr id="14" name="Content Placeholder 3">
            <a:extLst>
              <a:ext uri="{FF2B5EF4-FFF2-40B4-BE49-F238E27FC236}">
                <a16:creationId xmlns:a16="http://schemas.microsoft.com/office/drawing/2014/main" id="{083061EB-F5FD-44E7-8DA6-829932FE9A87}"/>
              </a:ext>
            </a:extLst>
          </p:cNvPr>
          <p:cNvSpPr txBox="1">
            <a:spLocks/>
          </p:cNvSpPr>
          <p:nvPr/>
        </p:nvSpPr>
        <p:spPr>
          <a:xfrm>
            <a:off x="255905" y="1479883"/>
            <a:ext cx="5677536" cy="5021167"/>
          </a:xfrm>
          <a:prstGeom prst="rect">
            <a:avLst/>
          </a:prstGeom>
        </p:spPr>
        <p:txBody>
          <a:bodyPr lIns="0" rIns="0"/>
          <a:lstStyle>
            <a:lvl1pPr marL="18288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1pPr>
            <a:lvl2pPr marL="36576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br>
              <a:rPr lang="en-US" sz="1800" dirty="0">
                <a:solidFill>
                  <a:schemeClr val="tx1"/>
                </a:solidFill>
                <a:latin typeface="Arial" panose="020B0604020202020204" pitchFamily="34" charset="0"/>
                <a:cs typeface="Arial" panose="020B0604020202020204" pitchFamily="34" charset="0"/>
              </a:rPr>
            </a:br>
            <a:r>
              <a:rPr lang="en-US" sz="4000" b="1" i="0" dirty="0">
                <a:solidFill>
                  <a:srgbClr val="0082BE"/>
                </a:solidFill>
                <a:effectLst/>
                <a:latin typeface="Arial" panose="020B0604020202020204" pitchFamily="34" charset="0"/>
                <a:cs typeface="Arial" panose="020B0604020202020204" pitchFamily="34" charset="0"/>
              </a:rPr>
              <a:t>Legislative Updates</a:t>
            </a:r>
          </a:p>
          <a:p>
            <a:pPr marL="0" indent="0">
              <a:buNone/>
            </a:pPr>
            <a:endParaRPr lang="en-US" sz="4000" b="1" i="0" dirty="0">
              <a:solidFill>
                <a:schemeClr val="tx1"/>
              </a:solidFill>
              <a:effectLst/>
              <a:latin typeface="Arial" panose="020B0604020202020204" pitchFamily="34" charset="0"/>
              <a:cs typeface="Arial" panose="020B0604020202020204" pitchFamily="34" charset="0"/>
            </a:endParaRPr>
          </a:p>
          <a:p>
            <a:pPr marL="0" indent="0">
              <a:buNone/>
            </a:pPr>
            <a:r>
              <a:rPr lang="en-US" sz="2000" b="1" i="0" dirty="0">
                <a:effectLst/>
                <a:latin typeface="Arial" panose="020B0604020202020204" pitchFamily="34" charset="0"/>
                <a:cs typeface="Arial" panose="020B0604020202020204" pitchFamily="34" charset="0"/>
              </a:rPr>
              <a:t>Transparency in Coverage Rule (TCR)</a:t>
            </a:r>
          </a:p>
          <a:p>
            <a:pPr marL="0" indent="0">
              <a:buNone/>
            </a:pPr>
            <a:r>
              <a:rPr lang="en-US" sz="2000" b="1" dirty="0">
                <a:latin typeface="Arial" panose="020B0604020202020204" pitchFamily="34" charset="0"/>
                <a:cs typeface="Arial" panose="020B0604020202020204" pitchFamily="34" charset="0"/>
              </a:rPr>
              <a:t>Consolidated Appropriations Act, 2021 (CAA)</a:t>
            </a:r>
          </a:p>
          <a:p>
            <a:pPr lvl="1"/>
            <a:r>
              <a:rPr lang="en-US" sz="2000" i="0" dirty="0">
                <a:effectLst/>
                <a:latin typeface="Arial" panose="020B0604020202020204" pitchFamily="34" charset="0"/>
                <a:cs typeface="Arial" panose="020B0604020202020204" pitchFamily="34" charset="0"/>
              </a:rPr>
              <a:t>No Surprises Act</a:t>
            </a:r>
          </a:p>
          <a:p>
            <a:pPr lvl="1"/>
            <a:r>
              <a:rPr lang="en-US" sz="2000" dirty="0">
                <a:latin typeface="Arial" panose="020B0604020202020204" pitchFamily="34" charset="0"/>
                <a:cs typeface="Arial" panose="020B0604020202020204" pitchFamily="34" charset="0"/>
              </a:rPr>
              <a:t>LB997</a:t>
            </a:r>
            <a:endParaRPr lang="en-US" sz="2000" i="0" dirty="0">
              <a:effectLst/>
              <a:latin typeface="Arial" panose="020B0604020202020204" pitchFamily="34" charset="0"/>
              <a:cs typeface="Arial" panose="020B0604020202020204" pitchFamily="34" charset="0"/>
            </a:endParaRPr>
          </a:p>
          <a:p>
            <a:pPr marL="0" indent="0">
              <a:buNone/>
            </a:pPr>
            <a:endParaRPr lang="en-US" sz="4000" b="0" i="0" dirty="0">
              <a:solidFill>
                <a:schemeClr val="tx1"/>
              </a:solidFill>
              <a:effectLst/>
              <a:latin typeface="Arial" panose="020B0604020202020204" pitchFamily="34" charset="0"/>
              <a:cs typeface="Arial" panose="020B0604020202020204" pitchFamily="34" charset="0"/>
            </a:endParaRPr>
          </a:p>
          <a:p>
            <a:pPr marL="182880" lvl="1" indent="0">
              <a:buNone/>
            </a:pPr>
            <a:r>
              <a:rPr lang="en-US" sz="1600" dirty="0">
                <a:solidFill>
                  <a:schemeClr val="tx1"/>
                </a:solidFill>
                <a:latin typeface="Arial" panose="020B0604020202020204" pitchFamily="34" charset="0"/>
                <a:cs typeface="Arial" panose="020B0604020202020204" pitchFamily="34" charset="0"/>
              </a:rPr>
              <a:t>	</a:t>
            </a:r>
          </a:p>
        </p:txBody>
      </p:sp>
      <p:sp>
        <p:nvSpPr>
          <p:cNvPr id="9" name="Text Placeholder 1">
            <a:extLst>
              <a:ext uri="{FF2B5EF4-FFF2-40B4-BE49-F238E27FC236}">
                <a16:creationId xmlns:a16="http://schemas.microsoft.com/office/drawing/2014/main" id="{0B84F517-C7F1-42AC-8A50-301116C440E1}"/>
              </a:ext>
            </a:extLst>
          </p:cNvPr>
          <p:cNvSpPr txBox="1">
            <a:spLocks/>
          </p:cNvSpPr>
          <p:nvPr/>
        </p:nvSpPr>
        <p:spPr>
          <a:xfrm>
            <a:off x="273933" y="725557"/>
            <a:ext cx="5090934" cy="4760843"/>
          </a:xfrm>
          <a:prstGeom prst="rect">
            <a:avLst/>
          </a:prstGeom>
        </p:spPr>
        <p:txBody>
          <a:bodyPr lIns="0" tIns="0" rIns="0" bIns="0" anchor="ctr" anchorCtr="0"/>
          <a:lstStyle>
            <a:lvl1pPr marL="0">
              <a:lnSpc>
                <a:spcPct val="85000"/>
              </a:lnSpc>
              <a:defRPr sz="4000" b="1" i="0" spc="-100" baseline="0">
                <a:solidFill>
                  <a:schemeClr val="accent1"/>
                </a:solidFill>
                <a:latin typeface="+mj-lt"/>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1600" kern="0">
              <a:latin typeface="Arial" panose="020B0604020202020204" pitchFamily="34" charset="0"/>
            </a:endParaRPr>
          </a:p>
        </p:txBody>
      </p:sp>
      <p:sp>
        <p:nvSpPr>
          <p:cNvPr id="13" name="Rectangle 12">
            <a:extLst>
              <a:ext uri="{FF2B5EF4-FFF2-40B4-BE49-F238E27FC236}">
                <a16:creationId xmlns:a16="http://schemas.microsoft.com/office/drawing/2014/main" id="{E7663329-8A10-48E6-A624-12FD9F8CDBA7}"/>
              </a:ext>
            </a:extLst>
          </p:cNvPr>
          <p:cNvSpPr/>
          <p:nvPr/>
        </p:nvSpPr>
        <p:spPr>
          <a:xfrm>
            <a:off x="255905" y="2943744"/>
            <a:ext cx="630936"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7048659A-DC21-4B97-9EF6-B223BC959D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5" name="Text Placeholder 1">
            <a:extLst>
              <a:ext uri="{FF2B5EF4-FFF2-40B4-BE49-F238E27FC236}">
                <a16:creationId xmlns:a16="http://schemas.microsoft.com/office/drawing/2014/main" id="{A57A6A3E-2132-4EE6-9F52-2C90E773755B}"/>
              </a:ext>
            </a:extLst>
          </p:cNvPr>
          <p:cNvSpPr txBox="1">
            <a:spLocks/>
          </p:cNvSpPr>
          <p:nvPr/>
        </p:nvSpPr>
        <p:spPr>
          <a:xfrm>
            <a:off x="6884780" y="1422194"/>
            <a:ext cx="4766200" cy="5136543"/>
          </a:xfrm>
          <a:prstGeom prst="rect">
            <a:avLst/>
          </a:prstGeom>
        </p:spPr>
        <p:txBody>
          <a:bodyPr lIns="0" tIns="0" rIns="0" bIns="0" anchor="ctr" anchorCtr="0"/>
          <a:lstStyle>
            <a:lvl1pPr marL="0">
              <a:lnSpc>
                <a:spcPct val="85000"/>
              </a:lnSpc>
              <a:defRPr sz="4000" b="1" i="0" spc="-100" baseline="0">
                <a:solidFill>
                  <a:schemeClr val="accent1"/>
                </a:solidFill>
                <a:latin typeface="+mj-lt"/>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00000"/>
              </a:lnSpc>
              <a:spcBef>
                <a:spcPts val="600"/>
              </a:spcBef>
            </a:pPr>
            <a:r>
              <a:rPr lang="en-US" sz="2000" kern="0" dirty="0">
                <a:solidFill>
                  <a:schemeClr val="bg1"/>
                </a:solidFill>
                <a:latin typeface="Arial" panose="020B0604020202020204" pitchFamily="34" charset="0"/>
              </a:rPr>
              <a:t>Key components of TCR</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Encouragement to consumers to shop for services</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Public disclosure of rates in machine-readable files</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Personalized disclosure of out-of-pocket costs</a:t>
            </a:r>
          </a:p>
          <a:p>
            <a:pPr>
              <a:lnSpc>
                <a:spcPct val="100000"/>
              </a:lnSpc>
              <a:spcBef>
                <a:spcPts val="600"/>
              </a:spcBef>
            </a:pPr>
            <a:endParaRPr lang="en-US" sz="1800" kern="0" dirty="0">
              <a:solidFill>
                <a:schemeClr val="bg1"/>
              </a:solidFill>
              <a:latin typeface="Arial" panose="020B0604020202020204" pitchFamily="34" charset="0"/>
            </a:endParaRPr>
          </a:p>
          <a:p>
            <a:pPr>
              <a:lnSpc>
                <a:spcPct val="100000"/>
              </a:lnSpc>
              <a:spcBef>
                <a:spcPts val="600"/>
              </a:spcBef>
            </a:pPr>
            <a:r>
              <a:rPr lang="en-US" sz="2000" kern="0" dirty="0">
                <a:solidFill>
                  <a:schemeClr val="bg1"/>
                </a:solidFill>
                <a:latin typeface="Arial" panose="020B0604020202020204" pitchFamily="34" charset="0"/>
              </a:rPr>
              <a:t>Key components of CAA</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Price comparison tools</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Advance EOBs</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Surprise billing</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Air ambulance</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Provider directories</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Mental health parity</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Changes to member ID cards</a:t>
            </a:r>
          </a:p>
          <a:p>
            <a:pPr marL="171450" indent="-1714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Broker and consultant compensation disclosure</a:t>
            </a:r>
          </a:p>
          <a:p>
            <a:pPr>
              <a:lnSpc>
                <a:spcPct val="100000"/>
              </a:lnSpc>
              <a:spcBef>
                <a:spcPts val="600"/>
              </a:spcBef>
            </a:pPr>
            <a:endParaRPr lang="en-US" sz="1800" kern="0" dirty="0">
              <a:solidFill>
                <a:srgbClr val="002060"/>
              </a:solidFill>
              <a:latin typeface="Arial" panose="020B0604020202020204" pitchFamily="34" charset="0"/>
            </a:endParaRPr>
          </a:p>
          <a:p>
            <a:pPr>
              <a:lnSpc>
                <a:spcPct val="100000"/>
              </a:lnSpc>
              <a:spcBef>
                <a:spcPts val="600"/>
              </a:spcBef>
            </a:pPr>
            <a:endParaRPr lang="en-US" sz="1800" kern="0" dirty="0">
              <a:solidFill>
                <a:srgbClr val="002060"/>
              </a:solidFill>
              <a:latin typeface="Arial" panose="020B0604020202020204" pitchFamily="34" charset="0"/>
            </a:endParaRPr>
          </a:p>
        </p:txBody>
      </p:sp>
    </p:spTree>
    <p:extLst>
      <p:ext uri="{BB962C8B-B14F-4D97-AF65-F5344CB8AC3E}">
        <p14:creationId xmlns:p14="http://schemas.microsoft.com/office/powerpoint/2010/main" val="1604179069"/>
      </p:ext>
    </p:extLst>
  </p:cSld>
  <p:clrMapOvr>
    <a:masterClrMapping/>
  </p:clrMapOvr>
  <mc:AlternateContent xmlns:mc="http://schemas.openxmlformats.org/markup-compatibility/2006" xmlns:p14="http://schemas.microsoft.com/office/powerpoint/2010/main">
    <mc:Choice Requires="p14">
      <p:transition spd="slow" p14:dur="2000" advTm="101513"/>
    </mc:Choice>
    <mc:Fallback xmlns="">
      <p:transition spd="slow" advTm="101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CE0BDD-D86A-41C5-8459-60135940BD9A}"/>
              </a:ext>
            </a:extLst>
          </p:cNvPr>
          <p:cNvSpPr>
            <a:spLocks noGrp="1"/>
          </p:cNvSpPr>
          <p:nvPr>
            <p:ph type="sldNum" sz="quarter" idx="7"/>
          </p:nvPr>
        </p:nvSpPr>
        <p:spPr/>
        <p:txBody>
          <a:bodyPr/>
          <a:lstStyle/>
          <a:p>
            <a:fld id="{B6F15528-21DE-4FAA-801E-634DDDAF4B2B}" type="slidenum">
              <a:rPr lang="en-US" smtClean="0">
                <a:latin typeface="Arial" panose="020B0604020202020204" pitchFamily="34" charset="0"/>
                <a:cs typeface="Arial" panose="020B0604020202020204" pitchFamily="34" charset="0"/>
              </a:rPr>
              <a:pPr/>
              <a:t>7</a:t>
            </a:fld>
            <a:endParaRPr lang="en-US">
              <a:latin typeface="Arial" panose="020B0604020202020204" pitchFamily="34" charset="0"/>
              <a:cs typeface="Arial" panose="020B0604020202020204" pitchFamily="34" charset="0"/>
            </a:endParaRPr>
          </a:p>
        </p:txBody>
      </p:sp>
      <p:sp>
        <p:nvSpPr>
          <p:cNvPr id="10" name="object 2">
            <a:extLst>
              <a:ext uri="{FF2B5EF4-FFF2-40B4-BE49-F238E27FC236}">
                <a16:creationId xmlns:a16="http://schemas.microsoft.com/office/drawing/2014/main" id="{D195BD1F-AD39-4351-B786-B628E430C35E}"/>
              </a:ext>
            </a:extLst>
          </p:cNvPr>
          <p:cNvSpPr/>
          <p:nvPr/>
        </p:nvSpPr>
        <p:spPr>
          <a:xfrm>
            <a:off x="6258560" y="0"/>
            <a:ext cx="5933440" cy="6858000"/>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1" name="Text Placeholder 1">
            <a:extLst>
              <a:ext uri="{FF2B5EF4-FFF2-40B4-BE49-F238E27FC236}">
                <a16:creationId xmlns:a16="http://schemas.microsoft.com/office/drawing/2014/main" id="{9DB5A96C-66D9-46FA-B366-09627B6E9164}"/>
              </a:ext>
            </a:extLst>
          </p:cNvPr>
          <p:cNvSpPr txBox="1">
            <a:spLocks/>
          </p:cNvSpPr>
          <p:nvPr/>
        </p:nvSpPr>
        <p:spPr>
          <a:xfrm>
            <a:off x="381000" y="2651980"/>
            <a:ext cx="5090934" cy="2453420"/>
          </a:xfrm>
          <a:prstGeom prst="rect">
            <a:avLst/>
          </a:prstGeom>
        </p:spPr>
        <p:txBody>
          <a:bodyPr lIns="0" tIns="0" rIns="0" bIns="0" anchor="ctr" anchorCtr="0"/>
          <a:lstStyle>
            <a:lvl1pPr marL="0">
              <a:lnSpc>
                <a:spcPct val="85000"/>
              </a:lnSpc>
              <a:defRPr sz="4000" b="1" i="0" spc="-100" baseline="0">
                <a:solidFill>
                  <a:schemeClr val="accent1"/>
                </a:solidFill>
                <a:latin typeface="+mj-lt"/>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br>
              <a:rPr lang="en-US" sz="900" b="1" i="0">
                <a:solidFill>
                  <a:srgbClr val="444444"/>
                </a:solidFill>
                <a:effectLst/>
                <a:latin typeface="Arial" panose="020B0604020202020204" pitchFamily="34" charset="0"/>
              </a:rPr>
            </a:br>
            <a:endParaRPr lang="en-US" sz="1600" kern="0">
              <a:latin typeface="Arial" panose="020B0604020202020204" pitchFamily="34" charset="0"/>
            </a:endParaRPr>
          </a:p>
        </p:txBody>
      </p:sp>
      <p:sp>
        <p:nvSpPr>
          <p:cNvPr id="12" name="Slide Number Placeholder 2">
            <a:extLst>
              <a:ext uri="{FF2B5EF4-FFF2-40B4-BE49-F238E27FC236}">
                <a16:creationId xmlns:a16="http://schemas.microsoft.com/office/drawing/2014/main" id="{B3E3F15D-50B5-4901-8442-26573E99A277}"/>
              </a:ext>
            </a:extLst>
          </p:cNvPr>
          <p:cNvSpPr txBox="1">
            <a:spLocks/>
          </p:cNvSpPr>
          <p:nvPr/>
        </p:nvSpPr>
        <p:spPr>
          <a:xfrm>
            <a:off x="11506200" y="6248400"/>
            <a:ext cx="289560" cy="252651"/>
          </a:xfrm>
          <a:prstGeom prst="rect">
            <a:avLst/>
          </a:prstGeom>
        </p:spPr>
        <p:txBody>
          <a:bodyPr lIns="0" tIns="0" rIns="0" bIns="0" anchor="b" anchorCtr="0"/>
          <a:lstStyle>
            <a:defPPr>
              <a:defRPr lang="en-US"/>
            </a:defPPr>
            <a:lvl1pPr marL="0" algn="r" defTabSz="914400" rtl="0" eaLnBrk="1" latinLnBrk="0" hangingPunct="1">
              <a:defRPr sz="1000" kern="1200">
                <a:solidFill>
                  <a:schemeClr val="bg2">
                    <a:lumMod val="50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schemeClr val="bg1"/>
                </a:solidFill>
                <a:latin typeface="Arial" panose="020B0604020202020204" pitchFamily="34" charset="0"/>
                <a:cs typeface="Arial" panose="020B0604020202020204" pitchFamily="34" charset="0"/>
              </a:rPr>
              <a:pPr/>
              <a:t>7</a:t>
            </a:fld>
            <a:endParaRPr lang="en-US">
              <a:solidFill>
                <a:schemeClr val="bg1"/>
              </a:solidFill>
              <a:latin typeface="Arial" panose="020B0604020202020204" pitchFamily="34" charset="0"/>
              <a:cs typeface="Arial" panose="020B0604020202020204" pitchFamily="34" charset="0"/>
            </a:endParaRPr>
          </a:p>
        </p:txBody>
      </p:sp>
      <p:sp>
        <p:nvSpPr>
          <p:cNvPr id="14" name="Content Placeholder 3">
            <a:extLst>
              <a:ext uri="{FF2B5EF4-FFF2-40B4-BE49-F238E27FC236}">
                <a16:creationId xmlns:a16="http://schemas.microsoft.com/office/drawing/2014/main" id="{083061EB-F5FD-44E7-8DA6-829932FE9A87}"/>
              </a:ext>
            </a:extLst>
          </p:cNvPr>
          <p:cNvSpPr txBox="1">
            <a:spLocks/>
          </p:cNvSpPr>
          <p:nvPr/>
        </p:nvSpPr>
        <p:spPr>
          <a:xfrm>
            <a:off x="255905" y="457201"/>
            <a:ext cx="5677536" cy="6043850"/>
          </a:xfrm>
          <a:prstGeom prst="rect">
            <a:avLst/>
          </a:prstGeom>
        </p:spPr>
        <p:txBody>
          <a:bodyPr lIns="0" rIns="0"/>
          <a:lstStyle>
            <a:lvl1pPr marL="18288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1pPr>
            <a:lvl2pPr marL="36576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br>
              <a:rPr lang="en-US" sz="1800" dirty="0">
                <a:solidFill>
                  <a:schemeClr val="tx1"/>
                </a:solidFill>
                <a:latin typeface="Arial" panose="020B0604020202020204" pitchFamily="34" charset="0"/>
                <a:cs typeface="Arial" panose="020B0604020202020204" pitchFamily="34" charset="0"/>
              </a:rPr>
            </a:br>
            <a:r>
              <a:rPr lang="en-US" sz="4000" b="1" i="0" dirty="0">
                <a:solidFill>
                  <a:srgbClr val="0082BE"/>
                </a:solidFill>
                <a:effectLst/>
                <a:latin typeface="Arial" panose="020B0604020202020204" pitchFamily="34" charset="0"/>
                <a:cs typeface="Arial" panose="020B0604020202020204" pitchFamily="34" charset="0"/>
              </a:rPr>
              <a:t>Legislative Updates</a:t>
            </a:r>
          </a:p>
          <a:p>
            <a:pPr marL="0" indent="0">
              <a:buNone/>
            </a:pPr>
            <a:endParaRPr lang="en-US" sz="4000" b="1" i="0" dirty="0">
              <a:solidFill>
                <a:schemeClr val="tx1"/>
              </a:solidFill>
              <a:effectLst/>
              <a:latin typeface="Arial" panose="020B0604020202020204" pitchFamily="34" charset="0"/>
              <a:cs typeface="Arial" panose="020B0604020202020204" pitchFamily="34" charset="0"/>
            </a:endParaRPr>
          </a:p>
          <a:p>
            <a:pPr marL="182880" lvl="1" indent="0">
              <a:buNone/>
            </a:pPr>
            <a:r>
              <a:rPr lang="en-US" sz="2000" b="1" i="0" dirty="0">
                <a:effectLst/>
                <a:latin typeface="Arial" panose="020B0604020202020204" pitchFamily="34" charset="0"/>
                <a:cs typeface="Arial" panose="020B0604020202020204" pitchFamily="34" charset="0"/>
              </a:rPr>
              <a:t>No Surprises Act</a:t>
            </a:r>
          </a:p>
          <a:p>
            <a:pPr marL="182880" lvl="1" indent="0">
              <a:buNone/>
            </a:pPr>
            <a:r>
              <a:rPr lang="en-US" sz="2000" b="1" dirty="0">
                <a:latin typeface="Arial" panose="020B0604020202020204" pitchFamily="34" charset="0"/>
                <a:cs typeface="Arial" panose="020B0604020202020204" pitchFamily="34" charset="0"/>
              </a:rPr>
              <a:t>LB997 (Nebraska’s Out-of-Network Emergency Medical Care Act)</a:t>
            </a:r>
            <a:endParaRPr lang="en-US" sz="2000" b="1" i="0" dirty="0">
              <a:effectLst/>
              <a:latin typeface="Arial" panose="020B0604020202020204" pitchFamily="34" charset="0"/>
              <a:cs typeface="Arial" panose="020B0604020202020204" pitchFamily="34" charset="0"/>
            </a:endParaRPr>
          </a:p>
          <a:p>
            <a:pPr marL="0" indent="0">
              <a:buNone/>
            </a:pPr>
            <a:endParaRPr lang="en-US" sz="4000" b="0" i="0" dirty="0">
              <a:solidFill>
                <a:schemeClr val="tx1"/>
              </a:solidFill>
              <a:effectLst/>
              <a:latin typeface="Arial" panose="020B0604020202020204" pitchFamily="34" charset="0"/>
              <a:cs typeface="Arial" panose="020B0604020202020204" pitchFamily="34" charset="0"/>
            </a:endParaRPr>
          </a:p>
          <a:p>
            <a:pPr marL="182880" lvl="1" indent="0">
              <a:buNone/>
            </a:pPr>
            <a:r>
              <a:rPr lang="en-US" sz="1600" dirty="0">
                <a:solidFill>
                  <a:schemeClr val="tx1"/>
                </a:solidFill>
                <a:latin typeface="Arial" panose="020B0604020202020204" pitchFamily="34" charset="0"/>
                <a:cs typeface="Arial" panose="020B0604020202020204" pitchFamily="34" charset="0"/>
              </a:rPr>
              <a:t>	</a:t>
            </a:r>
          </a:p>
        </p:txBody>
      </p:sp>
      <p:sp>
        <p:nvSpPr>
          <p:cNvPr id="9" name="Text Placeholder 1">
            <a:extLst>
              <a:ext uri="{FF2B5EF4-FFF2-40B4-BE49-F238E27FC236}">
                <a16:creationId xmlns:a16="http://schemas.microsoft.com/office/drawing/2014/main" id="{0B84F517-C7F1-42AC-8A50-301116C440E1}"/>
              </a:ext>
            </a:extLst>
          </p:cNvPr>
          <p:cNvSpPr txBox="1">
            <a:spLocks/>
          </p:cNvSpPr>
          <p:nvPr/>
        </p:nvSpPr>
        <p:spPr>
          <a:xfrm>
            <a:off x="273933" y="725557"/>
            <a:ext cx="5090934" cy="4760843"/>
          </a:xfrm>
          <a:prstGeom prst="rect">
            <a:avLst/>
          </a:prstGeom>
        </p:spPr>
        <p:txBody>
          <a:bodyPr lIns="0" tIns="0" rIns="0" bIns="0" anchor="ctr" anchorCtr="0"/>
          <a:lstStyle>
            <a:lvl1pPr marL="0">
              <a:lnSpc>
                <a:spcPct val="85000"/>
              </a:lnSpc>
              <a:defRPr sz="4000" b="1" i="0" spc="-100" baseline="0">
                <a:solidFill>
                  <a:schemeClr val="accent1"/>
                </a:solidFill>
                <a:latin typeface="+mj-lt"/>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1600" kern="0">
              <a:latin typeface="Arial" panose="020B0604020202020204" pitchFamily="34" charset="0"/>
            </a:endParaRPr>
          </a:p>
        </p:txBody>
      </p:sp>
      <p:sp>
        <p:nvSpPr>
          <p:cNvPr id="13" name="Rectangle 12">
            <a:extLst>
              <a:ext uri="{FF2B5EF4-FFF2-40B4-BE49-F238E27FC236}">
                <a16:creationId xmlns:a16="http://schemas.microsoft.com/office/drawing/2014/main" id="{E7663329-8A10-48E6-A624-12FD9F8CDBA7}"/>
              </a:ext>
            </a:extLst>
          </p:cNvPr>
          <p:cNvSpPr/>
          <p:nvPr/>
        </p:nvSpPr>
        <p:spPr>
          <a:xfrm>
            <a:off x="701180" y="2089502"/>
            <a:ext cx="630936"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06E0DDDE-503F-41BA-902B-D2360E0481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5" name="Text Placeholder 1">
            <a:extLst>
              <a:ext uri="{FF2B5EF4-FFF2-40B4-BE49-F238E27FC236}">
                <a16:creationId xmlns:a16="http://schemas.microsoft.com/office/drawing/2014/main" id="{703438BF-FC63-4EFB-89E5-E8076817DFCE}"/>
              </a:ext>
            </a:extLst>
          </p:cNvPr>
          <p:cNvSpPr txBox="1">
            <a:spLocks/>
          </p:cNvSpPr>
          <p:nvPr/>
        </p:nvSpPr>
        <p:spPr>
          <a:xfrm>
            <a:off x="6928970" y="1413704"/>
            <a:ext cx="4989097" cy="4961021"/>
          </a:xfrm>
          <a:prstGeom prst="rect">
            <a:avLst/>
          </a:prstGeom>
        </p:spPr>
        <p:txBody>
          <a:bodyPr lIns="0" tIns="0" rIns="0" bIns="0" anchor="ctr" anchorCtr="0"/>
          <a:lstStyle>
            <a:lvl1pPr marL="0">
              <a:lnSpc>
                <a:spcPct val="85000"/>
              </a:lnSpc>
              <a:defRPr sz="4000" b="1" i="0" spc="-100" baseline="0">
                <a:solidFill>
                  <a:schemeClr val="accent1"/>
                </a:solidFill>
                <a:latin typeface="+mj-lt"/>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00000"/>
              </a:lnSpc>
              <a:spcBef>
                <a:spcPts val="600"/>
              </a:spcBef>
            </a:pPr>
            <a:r>
              <a:rPr lang="en-US" sz="2000" kern="0" dirty="0">
                <a:solidFill>
                  <a:schemeClr val="bg1"/>
                </a:solidFill>
                <a:latin typeface="Arial" panose="020B0604020202020204" pitchFamily="34" charset="0"/>
              </a:rPr>
              <a:t>No Surprises Act - </a:t>
            </a:r>
            <a:r>
              <a:rPr lang="en-US" sz="1800" kern="0" dirty="0">
                <a:solidFill>
                  <a:schemeClr val="bg1"/>
                </a:solidFill>
                <a:latin typeface="Arial" panose="020B0604020202020204" pitchFamily="34" charset="0"/>
              </a:rPr>
              <a:t>Effective Jan. 1, 2022</a:t>
            </a:r>
          </a:p>
          <a:p>
            <a:pPr marL="285750" indent="-2857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Protects consumers from getting surprise bills </a:t>
            </a:r>
            <a:br>
              <a:rPr lang="en-US" sz="1800" b="0" kern="0" dirty="0">
                <a:solidFill>
                  <a:schemeClr val="bg1"/>
                </a:solidFill>
                <a:latin typeface="Arial" panose="020B0604020202020204" pitchFamily="34" charset="0"/>
              </a:rPr>
            </a:br>
            <a:r>
              <a:rPr lang="en-US" sz="1800" b="0" kern="0" dirty="0">
                <a:solidFill>
                  <a:schemeClr val="bg1"/>
                </a:solidFill>
                <a:latin typeface="Arial" panose="020B0604020202020204" pitchFamily="34" charset="0"/>
              </a:rPr>
              <a:t>from out-of-network providers or facilities</a:t>
            </a:r>
          </a:p>
          <a:p>
            <a:pPr marL="285750" indent="-2857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Emergency situations (emergency and related </a:t>
            </a:r>
            <a:br>
              <a:rPr lang="en-US" sz="1800" b="0" kern="0" dirty="0">
                <a:solidFill>
                  <a:schemeClr val="bg1"/>
                </a:solidFill>
                <a:latin typeface="Arial" panose="020B0604020202020204" pitchFamily="34" charset="0"/>
              </a:rPr>
            </a:br>
            <a:r>
              <a:rPr lang="en-US" sz="1800" b="0" kern="0" dirty="0">
                <a:solidFill>
                  <a:schemeClr val="bg1"/>
                </a:solidFill>
                <a:latin typeface="Arial" panose="020B0604020202020204" pitchFamily="34" charset="0"/>
              </a:rPr>
              <a:t>post-stabilization services)</a:t>
            </a:r>
          </a:p>
          <a:p>
            <a:pPr marL="285750" indent="-2857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Non-emergency services provided by a non-participating provider in a participating facility</a:t>
            </a:r>
          </a:p>
          <a:p>
            <a:pPr marL="285750" indent="-2857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Air ambulance services (ground ambulance </a:t>
            </a:r>
            <a:br>
              <a:rPr lang="en-US" sz="1800" b="0" kern="0" dirty="0">
                <a:solidFill>
                  <a:schemeClr val="bg1"/>
                </a:solidFill>
                <a:latin typeface="Arial" panose="020B0604020202020204" pitchFamily="34" charset="0"/>
              </a:rPr>
            </a:br>
            <a:r>
              <a:rPr lang="en-US" sz="1800" b="0" kern="0" dirty="0">
                <a:solidFill>
                  <a:schemeClr val="bg1"/>
                </a:solidFill>
                <a:latin typeface="Arial" panose="020B0604020202020204" pitchFamily="34" charset="0"/>
              </a:rPr>
              <a:t>not included)</a:t>
            </a:r>
          </a:p>
          <a:p>
            <a:pPr>
              <a:lnSpc>
                <a:spcPct val="100000"/>
              </a:lnSpc>
              <a:spcBef>
                <a:spcPts val="600"/>
              </a:spcBef>
            </a:pPr>
            <a:endParaRPr lang="en-US" sz="1800" kern="0" dirty="0">
              <a:solidFill>
                <a:schemeClr val="bg1"/>
              </a:solidFill>
              <a:latin typeface="Arial" panose="020B0604020202020204" pitchFamily="34" charset="0"/>
            </a:endParaRPr>
          </a:p>
          <a:p>
            <a:pPr>
              <a:lnSpc>
                <a:spcPct val="100000"/>
              </a:lnSpc>
              <a:spcBef>
                <a:spcPts val="600"/>
              </a:spcBef>
            </a:pPr>
            <a:r>
              <a:rPr lang="en-US" sz="1800" kern="0" dirty="0">
                <a:solidFill>
                  <a:schemeClr val="bg1"/>
                </a:solidFill>
                <a:latin typeface="Arial" panose="020B0604020202020204" pitchFamily="34" charset="0"/>
              </a:rPr>
              <a:t>LB997 (Nebraska’s Out-of-Network Emergency Medical Care Act) - Effective Jan. 1, 2021</a:t>
            </a:r>
          </a:p>
          <a:p>
            <a:pPr marL="285750" indent="-2857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Keeps consumers from getting surprise bills from out-of-network providers or facilities for emergency medical services</a:t>
            </a:r>
          </a:p>
          <a:p>
            <a:pPr marL="285750" indent="-285750">
              <a:lnSpc>
                <a:spcPct val="100000"/>
              </a:lnSpc>
              <a:spcBef>
                <a:spcPts val="600"/>
              </a:spcBef>
              <a:buFont typeface="Arial" panose="020B0604020202020204" pitchFamily="34" charset="0"/>
              <a:buChar char="•"/>
            </a:pPr>
            <a:r>
              <a:rPr lang="en-US" sz="1800" b="0" kern="0" dirty="0">
                <a:solidFill>
                  <a:schemeClr val="bg1"/>
                </a:solidFill>
                <a:latin typeface="Arial" panose="020B0604020202020204" pitchFamily="34" charset="0"/>
              </a:rPr>
              <a:t>Providers in Nebraska may not balance bill patients for medical care receive from out-of-network providers or facilities in emergency situations</a:t>
            </a:r>
          </a:p>
          <a:p>
            <a:pPr marL="285750" indent="-285750">
              <a:lnSpc>
                <a:spcPct val="100000"/>
              </a:lnSpc>
              <a:spcBef>
                <a:spcPts val="600"/>
              </a:spcBef>
              <a:buFont typeface="Arial" panose="020B0604020202020204" pitchFamily="34" charset="0"/>
              <a:buChar char="•"/>
            </a:pPr>
            <a:endParaRPr lang="en-US" sz="1800" kern="0" dirty="0">
              <a:solidFill>
                <a:schemeClr val="bg1"/>
              </a:solidFill>
              <a:latin typeface="Arial" panose="020B0604020202020204" pitchFamily="34" charset="0"/>
            </a:endParaRPr>
          </a:p>
          <a:p>
            <a:pPr>
              <a:lnSpc>
                <a:spcPct val="100000"/>
              </a:lnSpc>
              <a:spcBef>
                <a:spcPts val="600"/>
              </a:spcBef>
            </a:pPr>
            <a:endParaRPr lang="en-US" sz="1800" kern="0" dirty="0">
              <a:solidFill>
                <a:schemeClr val="bg1"/>
              </a:solidFill>
              <a:latin typeface="Arial" panose="020B0604020202020204" pitchFamily="34" charset="0"/>
            </a:endParaRPr>
          </a:p>
        </p:txBody>
      </p:sp>
    </p:spTree>
    <p:extLst>
      <p:ext uri="{BB962C8B-B14F-4D97-AF65-F5344CB8AC3E}">
        <p14:creationId xmlns:p14="http://schemas.microsoft.com/office/powerpoint/2010/main" val="2826136610"/>
      </p:ext>
    </p:extLst>
  </p:cSld>
  <p:clrMapOvr>
    <a:masterClrMapping/>
  </p:clrMapOvr>
  <mc:AlternateContent xmlns:mc="http://schemas.openxmlformats.org/markup-compatibility/2006" xmlns:p14="http://schemas.microsoft.com/office/powerpoint/2010/main">
    <mc:Choice Requires="p14">
      <p:transition spd="slow" p14:dur="2000" advTm="65928"/>
    </mc:Choice>
    <mc:Fallback xmlns="">
      <p:transition spd="slow" advTm="6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FAA9FF20-4DAD-4D30-BC21-051EE777EF41}"/>
              </a:ext>
            </a:extLst>
          </p:cNvPr>
          <p:cNvSpPr/>
          <p:nvPr/>
        </p:nvSpPr>
        <p:spPr>
          <a:xfrm>
            <a:off x="-13653" y="-16210"/>
            <a:ext cx="12219305" cy="2715343"/>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defTabSz="914400">
              <a:defRPr/>
            </a:pPr>
            <a:endParaRPr lang="en-US">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7C853C1-2415-4009-84F0-F72953C9E465}"/>
              </a:ext>
            </a:extLst>
          </p:cNvPr>
          <p:cNvSpPr>
            <a:spLocks noGrp="1"/>
          </p:cNvSpPr>
          <p:nvPr>
            <p:ph type="sldNum" sz="quarter" idx="7"/>
          </p:nvPr>
        </p:nvSpPr>
        <p:spPr/>
        <p:txBody>
          <a:bodyPr/>
          <a:lstStyle/>
          <a:p>
            <a:fld id="{B6F15528-21DE-4FAA-801E-634DDDAF4B2B}" type="slidenum">
              <a:rPr lang="en-US" smtClean="0">
                <a:latin typeface="Arial" panose="020B0604020202020204" pitchFamily="34" charset="0"/>
                <a:cs typeface="Arial" panose="020B0604020202020204" pitchFamily="34" charset="0"/>
              </a:rPr>
              <a:pPr/>
              <a:t>8</a:t>
            </a:fld>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44B7D2B-6A8D-43C3-8F56-997D1C897E4D}"/>
              </a:ext>
            </a:extLst>
          </p:cNvPr>
          <p:cNvSpPr txBox="1"/>
          <p:nvPr/>
        </p:nvSpPr>
        <p:spPr>
          <a:xfrm>
            <a:off x="6030366" y="3705943"/>
            <a:ext cx="6202345" cy="1211935"/>
          </a:xfrm>
          <a:prstGeom prst="rect">
            <a:avLst/>
          </a:prstGeom>
          <a:noFill/>
        </p:spPr>
        <p:txBody>
          <a:bodyPr wrap="square">
            <a:spAutoFit/>
          </a:bodyPr>
          <a:lstStyle/>
          <a:p>
            <a:pPr>
              <a:lnSpc>
                <a:spcPct val="113000"/>
              </a:lnSpc>
              <a:spcAft>
                <a:spcPts val="1200"/>
              </a:spcAft>
            </a:pPr>
            <a:r>
              <a:rPr lang="en-US" sz="1600" b="1" dirty="0">
                <a:solidFill>
                  <a:schemeClr val="tx1">
                    <a:lumMod val="50000"/>
                    <a:lumOff val="50000"/>
                  </a:schemeClr>
                </a:solidFill>
                <a:latin typeface="Arial" panose="020B0604020202020204" pitchFamily="34" charset="0"/>
                <a:cs typeface="Arial" panose="020B0604020202020204" pitchFamily="34" charset="0"/>
              </a:rPr>
              <a:t>Questions?</a:t>
            </a:r>
          </a:p>
          <a:p>
            <a:pPr marL="285750" indent="-285750">
              <a:lnSpc>
                <a:spcPct val="113000"/>
              </a:lnSpc>
              <a:spcAft>
                <a:spcPts val="1200"/>
              </a:spcAft>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hlinkClick r:id="rId5"/>
              </a:rPr>
              <a:t>ProviderPortalAuthQuestions@NebraskaBlue.com</a:t>
            </a:r>
            <a:r>
              <a:rPr lang="en-US" sz="1600" dirty="0">
                <a:solidFill>
                  <a:schemeClr val="tx1">
                    <a:lumMod val="50000"/>
                    <a:lumOff val="50000"/>
                  </a:schemeClr>
                </a:solidFill>
                <a:latin typeface="Arial" panose="020B0604020202020204" pitchFamily="34" charset="0"/>
                <a:cs typeface="Arial" panose="020B0604020202020204" pitchFamily="34" charset="0"/>
              </a:rPr>
              <a:t> </a:t>
            </a:r>
          </a:p>
          <a:p>
            <a:pPr marL="285750" indent="-285750">
              <a:lnSpc>
                <a:spcPct val="113000"/>
              </a:lnSpc>
              <a:spcAft>
                <a:spcPts val="1200"/>
              </a:spcAft>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Call:  800 247 1103 option 5 </a:t>
            </a:r>
          </a:p>
        </p:txBody>
      </p:sp>
      <p:sp>
        <p:nvSpPr>
          <p:cNvPr id="5" name="Arrow: Chevron 4">
            <a:extLst>
              <a:ext uri="{FF2B5EF4-FFF2-40B4-BE49-F238E27FC236}">
                <a16:creationId xmlns:a16="http://schemas.microsoft.com/office/drawing/2014/main" id="{2F056742-CD83-4953-A8AA-67239CEDB164}"/>
              </a:ext>
            </a:extLst>
          </p:cNvPr>
          <p:cNvSpPr/>
          <p:nvPr/>
        </p:nvSpPr>
        <p:spPr>
          <a:xfrm>
            <a:off x="440675" y="2957655"/>
            <a:ext cx="104661" cy="471345"/>
          </a:xfrm>
          <a:prstGeom prst="chevron">
            <a:avLst>
              <a:gd name="adj" fmla="val 42288"/>
            </a:avLst>
          </a:prstGeom>
          <a:solidFill>
            <a:srgbClr val="008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49EBA7AA-151C-4015-9A11-02BA263D97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8550" y="5972175"/>
            <a:ext cx="487362" cy="487362"/>
          </a:xfrm>
          <a:prstGeom prst="rect">
            <a:avLst/>
          </a:prstGeom>
        </p:spPr>
      </p:pic>
      <p:sp>
        <p:nvSpPr>
          <p:cNvPr id="14" name="Text Placeholder 1">
            <a:extLst>
              <a:ext uri="{FF2B5EF4-FFF2-40B4-BE49-F238E27FC236}">
                <a16:creationId xmlns:a16="http://schemas.microsoft.com/office/drawing/2014/main" id="{3FCDDF2B-C922-43F6-A872-4251353DB52B}"/>
              </a:ext>
            </a:extLst>
          </p:cNvPr>
          <p:cNvSpPr>
            <a:spLocks noGrp="1"/>
          </p:cNvSpPr>
          <p:nvPr>
            <p:ph type="body" idx="1"/>
          </p:nvPr>
        </p:nvSpPr>
        <p:spPr>
          <a:xfrm>
            <a:off x="609600" y="990600"/>
            <a:ext cx="11125200" cy="734047"/>
          </a:xfrm>
        </p:spPr>
        <p:txBody>
          <a:bodyPr/>
          <a:lstStyle/>
          <a:p>
            <a:pPr marL="0" indent="0">
              <a:buNone/>
            </a:pPr>
            <a:r>
              <a:rPr lang="en-US" dirty="0">
                <a:solidFill>
                  <a:schemeClr val="bg1"/>
                </a:solidFill>
                <a:latin typeface="Arial" panose="020B0604020202020204" pitchFamily="34" charset="0"/>
              </a:rPr>
              <a:t>Preauthorization Tool</a:t>
            </a:r>
          </a:p>
        </p:txBody>
      </p:sp>
      <p:sp>
        <p:nvSpPr>
          <p:cNvPr id="16" name="Content Placeholder 3">
            <a:extLst>
              <a:ext uri="{FF2B5EF4-FFF2-40B4-BE49-F238E27FC236}">
                <a16:creationId xmlns:a16="http://schemas.microsoft.com/office/drawing/2014/main" id="{5D58DF71-09BE-4711-8991-A4DCF2925DC0}"/>
              </a:ext>
            </a:extLst>
          </p:cNvPr>
          <p:cNvSpPr txBox="1">
            <a:spLocks/>
          </p:cNvSpPr>
          <p:nvPr/>
        </p:nvSpPr>
        <p:spPr>
          <a:xfrm>
            <a:off x="618280" y="1586418"/>
            <a:ext cx="6671481" cy="1219200"/>
          </a:xfrm>
          <a:prstGeom prst="rect">
            <a:avLst/>
          </a:prstGeom>
        </p:spPr>
        <p:txBody>
          <a:bodyPr lIns="0" rIns="0"/>
          <a:lstStyle>
            <a:lvl1pPr marL="18288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1pPr>
            <a:lvl2pPr marL="36576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nSpc>
                <a:spcPct val="120000"/>
              </a:lnSpc>
              <a:spcBef>
                <a:spcPts val="0"/>
              </a:spcBef>
              <a:spcAft>
                <a:spcPts val="0"/>
              </a:spcAft>
              <a:buNone/>
            </a:pPr>
            <a:r>
              <a:rPr lang="en-US" sz="2000" dirty="0">
                <a:solidFill>
                  <a:schemeClr val="bg1"/>
                </a:solidFill>
                <a:latin typeface="Arial" panose="020B0604020202020204" pitchFamily="34" charset="0"/>
                <a:cs typeface="Arial" panose="020B0604020202020204" pitchFamily="34" charset="0"/>
              </a:rPr>
              <a:t>Available on </a:t>
            </a:r>
            <a:r>
              <a:rPr lang="en-US" sz="2000" dirty="0" err="1">
                <a:solidFill>
                  <a:schemeClr val="bg1"/>
                </a:solidFill>
                <a:latin typeface="Arial" panose="020B0604020202020204" pitchFamily="34" charset="0"/>
                <a:cs typeface="Arial" panose="020B0604020202020204" pitchFamily="34" charset="0"/>
              </a:rPr>
              <a:t>NaviNet</a:t>
            </a:r>
            <a:r>
              <a:rPr lang="en-US" sz="2000" dirty="0">
                <a:solidFill>
                  <a:schemeClr val="bg1"/>
                </a:solidFill>
                <a:latin typeface="Arial" panose="020B0604020202020204" pitchFamily="34" charset="0"/>
                <a:cs typeface="Arial" panose="020B0604020202020204" pitchFamily="34" charset="0"/>
              </a:rPr>
              <a:t>, as of Jan. 2021</a:t>
            </a:r>
          </a:p>
        </p:txBody>
      </p:sp>
      <p:sp>
        <p:nvSpPr>
          <p:cNvPr id="17" name="Content Placeholder 3">
            <a:extLst>
              <a:ext uri="{FF2B5EF4-FFF2-40B4-BE49-F238E27FC236}">
                <a16:creationId xmlns:a16="http://schemas.microsoft.com/office/drawing/2014/main" id="{D27421F8-F0B5-412B-8BCD-B88392141FB2}"/>
              </a:ext>
            </a:extLst>
          </p:cNvPr>
          <p:cNvSpPr txBox="1">
            <a:spLocks/>
          </p:cNvSpPr>
          <p:nvPr/>
        </p:nvSpPr>
        <p:spPr>
          <a:xfrm>
            <a:off x="970309" y="2989813"/>
            <a:ext cx="5125691" cy="4953000"/>
          </a:xfrm>
          <a:prstGeom prst="rect">
            <a:avLst/>
          </a:prstGeom>
        </p:spPr>
        <p:txBody>
          <a:bodyPr vert="horz" lIns="0" tIns="45720" rIns="0" bIns="45720" rtlCol="0">
            <a:noAutofit/>
          </a:bodyPr>
          <a:lstStyle>
            <a:lvl1pPr marL="182880" indent="-182880" algn="l" defTabSz="914400" rtl="0" eaLnBrk="1" latinLnBrk="0" hangingPunct="1">
              <a:lnSpc>
                <a:spcPct val="114000"/>
              </a:lnSpc>
              <a:spcBef>
                <a:spcPts val="1000"/>
              </a:spcBef>
              <a:spcAft>
                <a:spcPts val="600"/>
              </a:spcAft>
              <a:buFont typeface="Arial" panose="020B0604020202020204" pitchFamily="34" charset="0"/>
              <a:buChar char="•"/>
              <a:defRPr sz="2200" kern="1200">
                <a:solidFill>
                  <a:schemeClr val="bg2">
                    <a:lumMod val="50000"/>
                  </a:schemeClr>
                </a:solidFill>
                <a:latin typeface="+mn-lt"/>
                <a:ea typeface="+mn-ea"/>
                <a:cs typeface="+mn-cs"/>
              </a:defRPr>
            </a:lvl1pPr>
            <a:lvl2pPr marL="365760" indent="-182880" algn="l" defTabSz="914400" rtl="0" eaLnBrk="1" latinLnBrk="0" hangingPunct="1">
              <a:lnSpc>
                <a:spcPct val="114000"/>
              </a:lnSpc>
              <a:spcBef>
                <a:spcPts val="500"/>
              </a:spcBef>
              <a:spcAft>
                <a:spcPts val="600"/>
              </a:spcAft>
              <a:buFont typeface="Arial" panose="020B0604020202020204" pitchFamily="34" charset="0"/>
              <a:buChar char="•"/>
              <a:defRPr sz="2200" kern="1200">
                <a:solidFill>
                  <a:schemeClr val="bg2">
                    <a:lumMod val="50000"/>
                  </a:schemeClr>
                </a:solidFill>
                <a:latin typeface="+mn-lt"/>
                <a:ea typeface="+mn-ea"/>
                <a:cs typeface="+mn-cs"/>
              </a:defRPr>
            </a:lvl2pPr>
            <a:lvl3pPr marL="548640" indent="-182880" algn="l" defTabSz="914400" rtl="0" eaLnBrk="1" latinLnBrk="0" hangingPunct="1">
              <a:lnSpc>
                <a:spcPct val="114000"/>
              </a:lnSpc>
              <a:spcBef>
                <a:spcPts val="500"/>
              </a:spcBef>
              <a:spcAft>
                <a:spcPts val="600"/>
              </a:spcAft>
              <a:buFont typeface="Arial" panose="020B0604020202020204" pitchFamily="34" charset="0"/>
              <a:buChar char="•"/>
              <a:defRPr sz="2000" kern="1200">
                <a:solidFill>
                  <a:schemeClr val="bg2">
                    <a:lumMod val="50000"/>
                  </a:schemeClr>
                </a:solidFill>
                <a:latin typeface="+mn-lt"/>
                <a:ea typeface="+mn-ea"/>
                <a:cs typeface="+mn-cs"/>
              </a:defRPr>
            </a:lvl3pPr>
            <a:lvl4pPr marL="731520" indent="-182880" algn="l" defTabSz="914400" rtl="0" eaLnBrk="1" latinLnBrk="0" hangingPunct="1">
              <a:lnSpc>
                <a:spcPct val="114000"/>
              </a:lnSpc>
              <a:spcBef>
                <a:spcPts val="500"/>
              </a:spcBef>
              <a:spcAft>
                <a:spcPts val="600"/>
              </a:spcAft>
              <a:buFont typeface="Arial" panose="020B0604020202020204" pitchFamily="34" charset="0"/>
              <a:buChar char="•"/>
              <a:defRPr sz="2000" kern="1200">
                <a:solidFill>
                  <a:schemeClr val="bg2">
                    <a:lumMod val="50000"/>
                  </a:schemeClr>
                </a:solidFill>
                <a:latin typeface="+mn-lt"/>
                <a:ea typeface="+mn-ea"/>
                <a:cs typeface="+mn-cs"/>
              </a:defRPr>
            </a:lvl4pPr>
            <a:lvl5pPr marL="914400" indent="-182880" algn="l" defTabSz="914400" rtl="0" eaLnBrk="1" latinLnBrk="0" hangingPunct="1">
              <a:lnSpc>
                <a:spcPct val="114000"/>
              </a:lnSpc>
              <a:spcBef>
                <a:spcPts val="500"/>
              </a:spcBef>
              <a:spcAft>
                <a:spcPts val="600"/>
              </a:spcAft>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3000"/>
              </a:lnSpc>
              <a:spcBef>
                <a:spcPts val="0"/>
              </a:spcBef>
              <a:spcAft>
                <a:spcPts val="0"/>
              </a:spcAft>
              <a:buFont typeface="Arial" panose="020B0604020202020204" pitchFamily="34" charset="0"/>
              <a:buNone/>
            </a:pPr>
            <a:r>
              <a:rPr lang="en-US" sz="1600" b="1">
                <a:solidFill>
                  <a:srgbClr val="0070C0"/>
                </a:solidFill>
                <a:latin typeface="Arial" panose="020B0604020202020204" pitchFamily="34" charset="0"/>
                <a:cs typeface="Arial" panose="020B0604020202020204" pitchFamily="34" charset="0"/>
              </a:rPr>
              <a:t>Tip:</a:t>
            </a:r>
          </a:p>
          <a:p>
            <a:pPr marL="0" indent="0">
              <a:lnSpc>
                <a:spcPct val="113000"/>
              </a:lnSpc>
              <a:spcBef>
                <a:spcPts val="600"/>
              </a:spcBef>
              <a:spcAft>
                <a:spcPts val="0"/>
              </a:spcAft>
              <a:buFont typeface="Arial" panose="020B0604020202020204" pitchFamily="34" charset="0"/>
              <a:buNone/>
            </a:pPr>
            <a:r>
              <a:rPr lang="en-US" sz="1600">
                <a:solidFill>
                  <a:schemeClr val="tx1">
                    <a:lumMod val="50000"/>
                    <a:lumOff val="50000"/>
                  </a:schemeClr>
                </a:solidFill>
                <a:latin typeface="Arial" panose="020B0604020202020204" pitchFamily="34" charset="0"/>
                <a:cs typeface="Arial" panose="020B0604020202020204" pitchFamily="34" charset="0"/>
              </a:rPr>
              <a:t>If your provider is in the process of being loaded but you need to submit an authorization:</a:t>
            </a:r>
          </a:p>
          <a:p>
            <a:pPr>
              <a:lnSpc>
                <a:spcPct val="113000"/>
              </a:lnSpc>
              <a:spcBef>
                <a:spcPts val="600"/>
              </a:spcBef>
              <a:spcAft>
                <a:spcPts val="0"/>
              </a:spcAft>
            </a:pPr>
            <a:r>
              <a:rPr lang="en-US" sz="1600">
                <a:solidFill>
                  <a:schemeClr val="tx1">
                    <a:lumMod val="50000"/>
                    <a:lumOff val="50000"/>
                  </a:schemeClr>
                </a:solidFill>
                <a:latin typeface="Arial" panose="020B0604020202020204" pitchFamily="34" charset="0"/>
                <a:cs typeface="Arial" panose="020B0604020202020204" pitchFamily="34" charset="0"/>
              </a:rPr>
              <a:t>Submit like any other outpatient procedure, as we preauthorize the procedure and not by whom it is performed</a:t>
            </a:r>
          </a:p>
          <a:p>
            <a:pPr>
              <a:lnSpc>
                <a:spcPct val="113000"/>
              </a:lnSpc>
              <a:spcBef>
                <a:spcPts val="600"/>
              </a:spcBef>
              <a:spcAft>
                <a:spcPts val="0"/>
              </a:spcAft>
            </a:pPr>
            <a:r>
              <a:rPr lang="en-US" sz="1600">
                <a:solidFill>
                  <a:schemeClr val="tx1">
                    <a:lumMod val="50000"/>
                    <a:lumOff val="50000"/>
                  </a:schemeClr>
                </a:solidFill>
                <a:latin typeface="Arial" panose="020B0604020202020204" pitchFamily="34" charset="0"/>
                <a:cs typeface="Arial" panose="020B0604020202020204" pitchFamily="34" charset="0"/>
              </a:rPr>
              <a:t>A note can be added within the tool on the notes page for the actual provider's name</a:t>
            </a:r>
          </a:p>
          <a:p>
            <a:pPr>
              <a:lnSpc>
                <a:spcPct val="113000"/>
              </a:lnSpc>
              <a:spcBef>
                <a:spcPts val="600"/>
              </a:spcBef>
              <a:spcAft>
                <a:spcPts val="0"/>
              </a:spcAft>
            </a:pPr>
            <a:r>
              <a:rPr lang="en-US" sz="1600">
                <a:solidFill>
                  <a:schemeClr val="tx1">
                    <a:lumMod val="50000"/>
                    <a:lumOff val="50000"/>
                  </a:schemeClr>
                </a:solidFill>
                <a:latin typeface="Arial" panose="020B0604020202020204" pitchFamily="34" charset="0"/>
                <a:cs typeface="Arial" panose="020B0604020202020204" pitchFamily="34" charset="0"/>
              </a:rPr>
              <a:t>Confirm an active request for the provider load has been received</a:t>
            </a:r>
          </a:p>
          <a:p>
            <a:pPr marL="0" indent="0">
              <a:lnSpc>
                <a:spcPct val="113000"/>
              </a:lnSpc>
              <a:spcBef>
                <a:spcPts val="0"/>
              </a:spcBef>
              <a:spcAft>
                <a:spcPts val="0"/>
              </a:spcAft>
              <a:buFont typeface="Arial" panose="020B0604020202020204" pitchFamily="34" charset="0"/>
              <a:buNone/>
            </a:pPr>
            <a:endParaRPr lang="en-US" sz="1600" b="1">
              <a:solidFill>
                <a:srgbClr val="002060"/>
              </a:solidFill>
              <a:latin typeface="Arial" panose="020B0604020202020204" pitchFamily="34" charset="0"/>
              <a:cs typeface="Arial" panose="020B0604020202020204" pitchFamily="34" charset="0"/>
            </a:endParaRPr>
          </a:p>
          <a:p>
            <a:pPr marL="182880" lvl="1" indent="0">
              <a:lnSpc>
                <a:spcPct val="113000"/>
              </a:lnSpc>
              <a:spcBef>
                <a:spcPts val="0"/>
              </a:spcBef>
              <a:spcAft>
                <a:spcPts val="0"/>
              </a:spcAft>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FAQ available at:</a:t>
            </a:r>
            <a:br>
              <a:rPr lang="en-US" sz="1600">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MedicalPolicy.NebraskaBlue.com/FAQ </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421457"/>
      </p:ext>
    </p:extLst>
  </p:cSld>
  <p:clrMapOvr>
    <a:masterClrMapping/>
  </p:clrMapOvr>
  <mc:AlternateContent xmlns:mc="http://schemas.openxmlformats.org/markup-compatibility/2006" xmlns:p14="http://schemas.microsoft.com/office/powerpoint/2010/main">
    <mc:Choice Requires="p14">
      <p:transition spd="slow" p14:dur="2000" advTm="55024"/>
    </mc:Choice>
    <mc:Fallback xmlns="">
      <p:transition spd="slow" advTm="5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CE0BDD-D86A-41C5-8459-60135940BD9A}"/>
              </a:ext>
            </a:extLst>
          </p:cNvPr>
          <p:cNvSpPr>
            <a:spLocks noGrp="1"/>
          </p:cNvSpPr>
          <p:nvPr>
            <p:ph type="sldNum" sz="quarter" idx="7"/>
          </p:nvPr>
        </p:nvSpPr>
        <p:spPr/>
        <p:txBody>
          <a:bodyPr/>
          <a:lstStyle/>
          <a:p>
            <a:fld id="{B6F15528-21DE-4FAA-801E-634DDDAF4B2B}" type="slidenum">
              <a:rPr lang="en-US" smtClean="0"/>
              <a:pPr/>
              <a:t>9</a:t>
            </a:fld>
            <a:endParaRPr lang="en-US"/>
          </a:p>
        </p:txBody>
      </p:sp>
      <p:sp>
        <p:nvSpPr>
          <p:cNvPr id="10" name="object 2">
            <a:extLst>
              <a:ext uri="{FF2B5EF4-FFF2-40B4-BE49-F238E27FC236}">
                <a16:creationId xmlns:a16="http://schemas.microsoft.com/office/drawing/2014/main" id="{D195BD1F-AD39-4351-B786-B628E430C35E}"/>
              </a:ext>
            </a:extLst>
          </p:cNvPr>
          <p:cNvSpPr/>
          <p:nvPr/>
        </p:nvSpPr>
        <p:spPr>
          <a:xfrm>
            <a:off x="5410200" y="0"/>
            <a:ext cx="6809105" cy="6858000"/>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 Placeholder 1">
            <a:extLst>
              <a:ext uri="{FF2B5EF4-FFF2-40B4-BE49-F238E27FC236}">
                <a16:creationId xmlns:a16="http://schemas.microsoft.com/office/drawing/2014/main" id="{9DB5A96C-66D9-46FA-B366-09627B6E9164}"/>
              </a:ext>
            </a:extLst>
          </p:cNvPr>
          <p:cNvSpPr txBox="1">
            <a:spLocks/>
          </p:cNvSpPr>
          <p:nvPr/>
        </p:nvSpPr>
        <p:spPr>
          <a:xfrm>
            <a:off x="486905" y="1652375"/>
            <a:ext cx="2590800" cy="734047"/>
          </a:xfrm>
          <a:prstGeom prst="rect">
            <a:avLst/>
          </a:prstGeom>
        </p:spPr>
        <p:txBody>
          <a:bodyPr lIns="0" tIns="0" rIns="0" bIns="0" anchor="ctr" anchorCtr="0"/>
          <a:lstStyle>
            <a:lvl1pPr marL="0">
              <a:lnSpc>
                <a:spcPct val="85000"/>
              </a:lnSpc>
              <a:defRPr sz="4000" b="1" i="0" spc="-100" baseline="0">
                <a:solidFill>
                  <a:schemeClr val="accent1"/>
                </a:solidFill>
                <a:latin typeface="+mj-lt"/>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kern="0" dirty="0">
              <a:solidFill>
                <a:srgbClr val="0082BE"/>
              </a:solidFill>
              <a:latin typeface="Arial" panose="020B0604020202020204" pitchFamily="34" charset="0"/>
            </a:endParaRPr>
          </a:p>
          <a:p>
            <a:r>
              <a:rPr lang="en-US" kern="0" dirty="0">
                <a:solidFill>
                  <a:srgbClr val="0082BE"/>
                </a:solidFill>
                <a:latin typeface="Arial" panose="020B0604020202020204" pitchFamily="34" charset="0"/>
              </a:rPr>
              <a:t>COVID-19</a:t>
            </a:r>
          </a:p>
          <a:p>
            <a:endParaRPr lang="en-US" kern="0" dirty="0">
              <a:solidFill>
                <a:srgbClr val="002060"/>
              </a:solidFill>
              <a:latin typeface="Arial" panose="020B0604020202020204" pitchFamily="34" charset="0"/>
            </a:endParaRPr>
          </a:p>
        </p:txBody>
      </p:sp>
      <p:sp>
        <p:nvSpPr>
          <p:cNvPr id="12" name="Slide Number Placeholder 2">
            <a:extLst>
              <a:ext uri="{FF2B5EF4-FFF2-40B4-BE49-F238E27FC236}">
                <a16:creationId xmlns:a16="http://schemas.microsoft.com/office/drawing/2014/main" id="{B3E3F15D-50B5-4901-8442-26573E99A277}"/>
              </a:ext>
            </a:extLst>
          </p:cNvPr>
          <p:cNvSpPr txBox="1">
            <a:spLocks/>
          </p:cNvSpPr>
          <p:nvPr/>
        </p:nvSpPr>
        <p:spPr>
          <a:xfrm>
            <a:off x="11506200" y="6248400"/>
            <a:ext cx="289560" cy="252651"/>
          </a:xfrm>
          <a:prstGeom prst="rect">
            <a:avLst/>
          </a:prstGeom>
        </p:spPr>
        <p:txBody>
          <a:bodyPr lIns="0" tIns="0" rIns="0" bIns="0" anchor="b" anchorCtr="0"/>
          <a:lstStyle>
            <a:defPPr>
              <a:defRPr lang="en-US"/>
            </a:defPPr>
            <a:lvl1pPr marL="0" algn="r" defTabSz="914400" rtl="0" eaLnBrk="1" latinLnBrk="0" hangingPunct="1">
              <a:defRPr sz="1000" kern="1200">
                <a:solidFill>
                  <a:schemeClr val="bg2">
                    <a:lumMod val="50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schemeClr val="bg1"/>
                </a:solidFill>
              </a:rPr>
              <a:pPr/>
              <a:t>9</a:t>
            </a:fld>
            <a:endParaRPr lang="en-US">
              <a:solidFill>
                <a:schemeClr val="bg1"/>
              </a:solidFill>
            </a:endParaRPr>
          </a:p>
        </p:txBody>
      </p:sp>
      <p:sp>
        <p:nvSpPr>
          <p:cNvPr id="13" name="Content Placeholder 3">
            <a:extLst>
              <a:ext uri="{FF2B5EF4-FFF2-40B4-BE49-F238E27FC236}">
                <a16:creationId xmlns:a16="http://schemas.microsoft.com/office/drawing/2014/main" id="{3464D244-2B37-49E7-A12D-9C2AEEAA79B3}"/>
              </a:ext>
            </a:extLst>
          </p:cNvPr>
          <p:cNvSpPr txBox="1">
            <a:spLocks/>
          </p:cNvSpPr>
          <p:nvPr/>
        </p:nvSpPr>
        <p:spPr>
          <a:xfrm>
            <a:off x="486905" y="2819400"/>
            <a:ext cx="2667000" cy="1828800"/>
          </a:xfrm>
          <a:prstGeom prst="rect">
            <a:avLst/>
          </a:prstGeom>
        </p:spPr>
        <p:txBody>
          <a:bodyPr lIns="0" rIns="0"/>
          <a:lstStyle>
            <a:lvl1pPr marL="18288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1pPr>
            <a:lvl2pPr marL="36576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b="0" i="0" dirty="0">
                <a:effectLst/>
                <a:latin typeface="Arial" panose="020B0604020202020204" pitchFamily="34" charset="0"/>
                <a:cs typeface="Arial" panose="020B0604020202020204" pitchFamily="34" charset="0"/>
              </a:rPr>
              <a:t>BCBSNE led the way in assisting providers during the pandemic</a:t>
            </a:r>
            <a:endParaRPr lang="en-US" kern="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kern="0" dirty="0">
              <a:latin typeface="Arial" panose="020B0604020202020204" pitchFamily="34" charset="0"/>
              <a:cs typeface="Arial" panose="020B0604020202020204" pitchFamily="34" charset="0"/>
            </a:endParaRPr>
          </a:p>
        </p:txBody>
      </p:sp>
      <p:sp>
        <p:nvSpPr>
          <p:cNvPr id="14" name="Content Placeholder 3">
            <a:extLst>
              <a:ext uri="{FF2B5EF4-FFF2-40B4-BE49-F238E27FC236}">
                <a16:creationId xmlns:a16="http://schemas.microsoft.com/office/drawing/2014/main" id="{083061EB-F5FD-44E7-8DA6-829932FE9A87}"/>
              </a:ext>
            </a:extLst>
          </p:cNvPr>
          <p:cNvSpPr txBox="1">
            <a:spLocks/>
          </p:cNvSpPr>
          <p:nvPr/>
        </p:nvSpPr>
        <p:spPr>
          <a:xfrm>
            <a:off x="7155320" y="1409699"/>
            <a:ext cx="4495660" cy="4481751"/>
          </a:xfrm>
          <a:prstGeom prst="rect">
            <a:avLst/>
          </a:prstGeom>
        </p:spPr>
        <p:txBody>
          <a:bodyPr lIns="0" rIns="0"/>
          <a:lstStyle>
            <a:lvl1pPr marL="18288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1pPr>
            <a:lvl2pPr marL="365760" indent="-182880">
              <a:lnSpc>
                <a:spcPct val="114000"/>
              </a:lnSpc>
              <a:spcAft>
                <a:spcPts val="600"/>
              </a:spcAft>
              <a:buFont typeface="Arial" panose="020B0604020202020204" pitchFamily="34" charset="0"/>
              <a:buChar char="•"/>
              <a:defRPr sz="2200">
                <a:solidFill>
                  <a:schemeClr val="bg2">
                    <a:lumMod val="50000"/>
                  </a:schemeClr>
                </a:solidFill>
                <a:latin typeface="+mn-lt"/>
                <a:ea typeface="+mn-ea"/>
                <a:cs typeface="+mn-cs"/>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dirty="0">
                <a:solidFill>
                  <a:schemeClr val="bg1"/>
                </a:solidFill>
                <a:latin typeface="Arial" panose="020B0604020202020204" pitchFamily="34" charset="0"/>
                <a:cs typeface="Arial" panose="020B0604020202020204" pitchFamily="34" charset="0"/>
              </a:rPr>
              <a:t>A COVID-19 page and FAQ was developed with up-to-date information and links to CMS and other resources. </a:t>
            </a:r>
          </a:p>
          <a:p>
            <a:pPr marL="0" indent="0">
              <a:buNone/>
            </a:pPr>
            <a:endParaRPr lang="en-US" sz="1800" dirty="0">
              <a:solidFill>
                <a:schemeClr val="bg1"/>
              </a:solidFill>
              <a:latin typeface="Arial" panose="020B0604020202020204" pitchFamily="34" charset="0"/>
              <a:cs typeface="Arial" panose="020B0604020202020204" pitchFamily="34" charset="0"/>
            </a:endParaRPr>
          </a:p>
          <a:p>
            <a:pPr marL="0" indent="0">
              <a:buNone/>
            </a:pPr>
            <a:r>
              <a:rPr lang="en-US" sz="1800" dirty="0">
                <a:solidFill>
                  <a:schemeClr val="bg1"/>
                </a:solidFill>
                <a:latin typeface="Arial" panose="020B0604020202020204" pitchFamily="34" charset="0"/>
                <a:cs typeface="Arial" panose="020B0604020202020204" pitchFamily="34" charset="0"/>
              </a:rPr>
              <a:t>Be sure to check this page routinely for the latest information:</a:t>
            </a:r>
          </a:p>
          <a:p>
            <a:pPr marL="0" indent="0">
              <a:buNone/>
            </a:pPr>
            <a:r>
              <a:rPr lang="en-US" sz="1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NebraskaBlue.com/Providers/COVID-19</a:t>
            </a:r>
            <a:endParaRPr lang="en-US" sz="1800" dirty="0">
              <a:solidFill>
                <a:schemeClr val="bg1"/>
              </a:solidFill>
              <a:latin typeface="Arial" panose="020B0604020202020204" pitchFamily="34" charset="0"/>
              <a:cs typeface="Arial" panose="020B0604020202020204" pitchFamily="34" charset="0"/>
            </a:endParaRPr>
          </a:p>
          <a:p>
            <a:pPr marL="182880" lvl="1" indent="0">
              <a:buNone/>
            </a:pPr>
            <a:endParaRPr lang="en-US" sz="1800" dirty="0">
              <a:solidFill>
                <a:schemeClr val="bg1"/>
              </a:solidFill>
              <a:latin typeface="Arial" panose="020B0604020202020204" pitchFamily="34" charset="0"/>
              <a:cs typeface="Arial" panose="020B0604020202020204" pitchFamily="34" charset="0"/>
            </a:endParaRPr>
          </a:p>
          <a:p>
            <a:pPr marL="182880" lvl="1" indent="0">
              <a:buNone/>
            </a:pPr>
            <a:r>
              <a:rPr lang="en-US" sz="1800" dirty="0">
                <a:solidFill>
                  <a:schemeClr val="bg1"/>
                </a:solidFill>
                <a:latin typeface="Arial" panose="020B0604020202020204" pitchFamily="34" charset="0"/>
                <a:cs typeface="Arial" panose="020B0604020202020204" pitchFamily="34" charset="0"/>
              </a:rPr>
              <a:t>Some of the current topics include:</a:t>
            </a:r>
          </a:p>
          <a:p>
            <a:pPr lvl="2"/>
            <a:r>
              <a:rPr lang="en-US" sz="1600" dirty="0">
                <a:solidFill>
                  <a:schemeClr val="bg1"/>
                </a:solidFill>
                <a:latin typeface="Arial" panose="020B0604020202020204" pitchFamily="34" charset="0"/>
                <a:cs typeface="Arial" panose="020B0604020202020204" pitchFamily="34" charset="0"/>
              </a:rPr>
              <a:t>Additional providers during pandemic</a:t>
            </a:r>
          </a:p>
          <a:p>
            <a:pPr lvl="2"/>
            <a:r>
              <a:rPr lang="en-US" sz="1600" dirty="0">
                <a:solidFill>
                  <a:schemeClr val="bg1"/>
                </a:solidFill>
                <a:latin typeface="Arial" panose="020B0604020202020204" pitchFamily="34" charset="0"/>
                <a:cs typeface="Arial" panose="020B0604020202020204" pitchFamily="34" charset="0"/>
              </a:rPr>
              <a:t>COVID-19 Testing</a:t>
            </a:r>
          </a:p>
          <a:p>
            <a:pPr lvl="2"/>
            <a:r>
              <a:rPr lang="en-US" sz="1600" kern="0" dirty="0">
                <a:solidFill>
                  <a:schemeClr val="bg1"/>
                </a:solidFill>
                <a:latin typeface="Arial" panose="020B0604020202020204" pitchFamily="34" charset="0"/>
                <a:cs typeface="Arial" panose="020B0604020202020204" pitchFamily="34" charset="0"/>
              </a:rPr>
              <a:t>Telehealth Claims</a:t>
            </a:r>
          </a:p>
        </p:txBody>
      </p:sp>
      <p:pic>
        <p:nvPicPr>
          <p:cNvPr id="20" name="Picture 19" descr="A person posing for the camera&#10;&#10;Description automatically generated">
            <a:extLst>
              <a:ext uri="{FF2B5EF4-FFF2-40B4-BE49-F238E27FC236}">
                <a16:creationId xmlns:a16="http://schemas.microsoft.com/office/drawing/2014/main" id="{644F88B2-5A21-4A74-9A92-E06228C7B7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70369"/>
          <a:stretch/>
        </p:blipFill>
        <p:spPr>
          <a:xfrm>
            <a:off x="3733800" y="0"/>
            <a:ext cx="3048000" cy="6858000"/>
          </a:xfrm>
          <a:prstGeom prst="rect">
            <a:avLst/>
          </a:prstGeom>
        </p:spPr>
      </p:pic>
      <p:sp>
        <p:nvSpPr>
          <p:cNvPr id="2" name="Rectangle 1">
            <a:extLst>
              <a:ext uri="{FF2B5EF4-FFF2-40B4-BE49-F238E27FC236}">
                <a16:creationId xmlns:a16="http://schemas.microsoft.com/office/drawing/2014/main" id="{6FA0F8ED-A85B-43AF-A63D-DD3A4F0A6548}"/>
              </a:ext>
            </a:extLst>
          </p:cNvPr>
          <p:cNvSpPr/>
          <p:nvPr/>
        </p:nvSpPr>
        <p:spPr>
          <a:xfrm>
            <a:off x="486905" y="2667000"/>
            <a:ext cx="630936"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5" name="Audio 14">
            <a:hlinkClick r:id="" action="ppaction://media"/>
            <a:extLst>
              <a:ext uri="{FF2B5EF4-FFF2-40B4-BE49-F238E27FC236}">
                <a16:creationId xmlns:a16="http://schemas.microsoft.com/office/drawing/2014/main" id="{703DB4C3-B192-4EC6-840B-AA5207F30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248516"/>
      </p:ext>
    </p:extLst>
  </p:cSld>
  <p:clrMapOvr>
    <a:masterClrMapping/>
  </p:clrMapOvr>
  <mc:AlternateContent xmlns:mc="http://schemas.openxmlformats.org/markup-compatibility/2006" xmlns:p14="http://schemas.microsoft.com/office/powerpoint/2010/main">
    <mc:Choice Requires="p14">
      <p:transition spd="slow" p14:dur="2000" advTm="46658"/>
    </mc:Choice>
    <mc:Fallback xmlns="">
      <p:transition spd="slow" advTm="4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18</TotalTime>
  <Words>2672</Words>
  <Application>Microsoft Office PowerPoint</Application>
  <PresentationFormat>Widescreen</PresentationFormat>
  <Paragraphs>251</Paragraphs>
  <Slides>16</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Narrow</vt:lpstr>
      <vt:lpstr>Calibri</vt:lpstr>
      <vt:lpstr>Calibri Light</vt:lpstr>
      <vt:lpstr>GothamBook</vt:lpstr>
      <vt:lpstr>Open Sans</vt:lpstr>
      <vt:lpstr>Office Theme</vt:lpstr>
      <vt:lpstr>Planning for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BCBSNE</dc:title>
  <dc:creator>Jessica Medura</dc:creator>
  <cp:lastModifiedBy>Loraine Miller</cp:lastModifiedBy>
  <cp:revision>2</cp:revision>
  <dcterms:created xsi:type="dcterms:W3CDTF">2021-11-11T23:51:04Z</dcterms:created>
  <dcterms:modified xsi:type="dcterms:W3CDTF">2022-01-28T14:27:24Z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8269534-9b5e-4c3d-b50f-19e9c895d28c_Enabled">
    <vt:lpwstr>true</vt:lpwstr>
  </property>
  <property fmtid="{D5CDD505-2E9C-101B-9397-08002B2CF9AE}" pid="3" name="MSIP_Label_c8269534-9b5e-4c3d-b50f-19e9c895d28c_SetDate">
    <vt:lpwstr>2021-11-11T23:51:04Z</vt:lpwstr>
  </property>
  <property fmtid="{D5CDD505-2E9C-101B-9397-08002B2CF9AE}" pid="4" name="MSIP_Label_c8269534-9b5e-4c3d-b50f-19e9c895d28c_Method">
    <vt:lpwstr>Standard</vt:lpwstr>
  </property>
  <property fmtid="{D5CDD505-2E9C-101B-9397-08002B2CF9AE}" pid="5" name="MSIP_Label_c8269534-9b5e-4c3d-b50f-19e9c895d28c_Name">
    <vt:lpwstr>Internal</vt:lpwstr>
  </property>
  <property fmtid="{D5CDD505-2E9C-101B-9397-08002B2CF9AE}" pid="6" name="MSIP_Label_c8269534-9b5e-4c3d-b50f-19e9c895d28c_SiteId">
    <vt:lpwstr>79631b5d-0010-4f79-aa0d-809ae3db725f</vt:lpwstr>
  </property>
  <property fmtid="{D5CDD505-2E9C-101B-9397-08002B2CF9AE}" pid="7" name="MSIP_Label_c8269534-9b5e-4c3d-b50f-19e9c895d28c_ActionId">
    <vt:lpwstr>afcd8cbe-2ac2-467d-8d86-479046fa9b7f</vt:lpwstr>
  </property>
  <property fmtid="{D5CDD505-2E9C-101B-9397-08002B2CF9AE}" pid="8" name="MSIP_Label_c8269534-9b5e-4c3d-b50f-19e9c895d28c_ContentBits">
    <vt:lpwstr>0</vt:lpwstr>
  </property>
</Properties>
</file>