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2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omments/modernComment_1D23_BA5D118C.xml" ContentType="application/vnd.ms-powerpoint.comment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758" r:id="rId5"/>
    <p:sldMasterId id="2147483741" r:id="rId6"/>
    <p:sldMasterId id="2147483770" r:id="rId7"/>
    <p:sldMasterId id="2147483788" r:id="rId8"/>
  </p:sldMasterIdLst>
  <p:notesMasterIdLst>
    <p:notesMasterId r:id="rId33"/>
  </p:notesMasterIdLst>
  <p:handoutMasterIdLst>
    <p:handoutMasterId r:id="rId34"/>
  </p:handoutMasterIdLst>
  <p:sldIdLst>
    <p:sldId id="428" r:id="rId9"/>
    <p:sldId id="7452" r:id="rId10"/>
    <p:sldId id="7451" r:id="rId11"/>
    <p:sldId id="7453" r:id="rId12"/>
    <p:sldId id="7426" r:id="rId13"/>
    <p:sldId id="7427" r:id="rId14"/>
    <p:sldId id="7454" r:id="rId15"/>
    <p:sldId id="7455" r:id="rId16"/>
    <p:sldId id="7457" r:id="rId17"/>
    <p:sldId id="7458" r:id="rId18"/>
    <p:sldId id="7459" r:id="rId19"/>
    <p:sldId id="7483" r:id="rId20"/>
    <p:sldId id="7433" r:id="rId21"/>
    <p:sldId id="7446" r:id="rId22"/>
    <p:sldId id="7447" r:id="rId23"/>
    <p:sldId id="7484" r:id="rId24"/>
    <p:sldId id="7463" r:id="rId25"/>
    <p:sldId id="7445" r:id="rId26"/>
    <p:sldId id="259" r:id="rId27"/>
    <p:sldId id="7466" r:id="rId28"/>
    <p:sldId id="7467" r:id="rId29"/>
    <p:sldId id="7468" r:id="rId30"/>
    <p:sldId id="467" r:id="rId31"/>
    <p:sldId id="747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F87232F-FE70-59C1-C524-22AEF3423CAB}" name="Kyleigh Austin" initials="KA" userId="S::Kyleigh.Austin@nebraskablue.com::f14394db-c611-4277-9af1-cbc93655f1b8" providerId="AD"/>
  <p188:author id="{75492131-7D11-7FFC-297D-2A1BDCC6E03D}" name="Shannon Vaughn" initials="SV" userId="S::Shannon.Vaughn@nebraskablue.com::53f42e57-6316-4907-84a5-7ddeb64f6558" providerId="AD"/>
  <p188:author id="{7A4BE5A2-619B-9E30-D8CE-9C4A47301687}" name="Adam Welch" initials="AW" userId="S::Adam.Welch@nebraskablue.com::a97086a9-9426-452c-ac05-a1f8419545c8" providerId="AD"/>
  <p188:author id="{62EA14F8-0E10-80E9-FE6C-DACA9E825C24}" name="Morgan Young" initials="MY" userId="S::Morgan.Young@nebraskablue.com::8270c736-2efb-42d2-82e5-f3bb0e28ebaf" providerId="AD"/>
  <p188:author id="{9152C1F8-05CC-2FDD-FA0E-71B0117B63E1}" name="Shannon Vaughn" initials="SV" userId="S::shannon.vaughn@nebraskablue.com::53f42e57-6316-4907-84a5-7ddeb64f655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72"/>
    <a:srgbClr val="003359"/>
    <a:srgbClr val="E3F3FC"/>
    <a:srgbClr val="E6E6E6"/>
    <a:srgbClr val="30ACE1"/>
    <a:srgbClr val="FFCC00"/>
    <a:srgbClr val="FDCD00"/>
    <a:srgbClr val="FDBA12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DE1A2B3-5266-4451-BE50-87C5F8F1ECFE}" v="2" dt="2025-04-16T19:05:46.5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microsoft.com/office/2016/11/relationships/changesInfo" Target="changesInfos/changesInfo1.xml"/><Relationship Id="rId21" Type="http://schemas.openxmlformats.org/officeDocument/2006/relationships/slide" Target="slides/slide13.xml"/><Relationship Id="rId34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am Welch" userId="a97086a9-9426-452c-ac05-a1f8419545c8" providerId="ADAL" clId="{4DE1A2B3-5266-4451-BE50-87C5F8F1ECFE}"/>
    <pc:docChg chg="delSld modSld">
      <pc:chgData name="Adam Welch" userId="a97086a9-9426-452c-ac05-a1f8419545c8" providerId="ADAL" clId="{4DE1A2B3-5266-4451-BE50-87C5F8F1ECFE}" dt="2025-04-16T19:06:40.364" v="36" actId="20577"/>
      <pc:docMkLst>
        <pc:docMk/>
      </pc:docMkLst>
      <pc:sldChg chg="modSp mod">
        <pc:chgData name="Adam Welch" userId="a97086a9-9426-452c-ac05-a1f8419545c8" providerId="ADAL" clId="{4DE1A2B3-5266-4451-BE50-87C5F8F1ECFE}" dt="2025-04-16T19:06:40.364" v="36" actId="20577"/>
        <pc:sldMkLst>
          <pc:docMk/>
          <pc:sldMk cId="3572017057" sldId="428"/>
        </pc:sldMkLst>
        <pc:spChg chg="mod">
          <ac:chgData name="Adam Welch" userId="a97086a9-9426-452c-ac05-a1f8419545c8" providerId="ADAL" clId="{4DE1A2B3-5266-4451-BE50-87C5F8F1ECFE}" dt="2025-04-16T19:06:40.364" v="36" actId="20577"/>
          <ac:spMkLst>
            <pc:docMk/>
            <pc:sldMk cId="3572017057" sldId="428"/>
            <ac:spMk id="4" creationId="{586A1725-69AA-887A-9985-598E24DCB74A}"/>
          </ac:spMkLst>
        </pc:spChg>
      </pc:sldChg>
      <pc:sldChg chg="del">
        <pc:chgData name="Adam Welch" userId="a97086a9-9426-452c-ac05-a1f8419545c8" providerId="ADAL" clId="{4DE1A2B3-5266-4451-BE50-87C5F8F1ECFE}" dt="2025-04-16T19:05:48.269" v="30" actId="47"/>
        <pc:sldMkLst>
          <pc:docMk/>
          <pc:sldMk cId="2232585872" sldId="7434"/>
        </pc:sldMkLst>
      </pc:sldChg>
      <pc:sldChg chg="modSp mod">
        <pc:chgData name="Adam Welch" userId="a97086a9-9426-452c-ac05-a1f8419545c8" providerId="ADAL" clId="{4DE1A2B3-5266-4451-BE50-87C5F8F1ECFE}" dt="2025-04-16T19:05:18.618" v="28" actId="20577"/>
        <pc:sldMkLst>
          <pc:docMk/>
          <pc:sldMk cId="2812023949" sldId="7458"/>
        </pc:sldMkLst>
        <pc:graphicFrameChg chg="modGraphic">
          <ac:chgData name="Adam Welch" userId="a97086a9-9426-452c-ac05-a1f8419545c8" providerId="ADAL" clId="{4DE1A2B3-5266-4451-BE50-87C5F8F1ECFE}" dt="2025-04-16T19:05:18.618" v="28" actId="20577"/>
          <ac:graphicFrameMkLst>
            <pc:docMk/>
            <pc:sldMk cId="2812023949" sldId="7458"/>
            <ac:graphicFrameMk id="17" creationId="{8D3DA7D4-ED0D-B1E5-BCE0-1AFE52C80880}"/>
          </ac:graphicFrameMkLst>
        </pc:graphicFrameChg>
      </pc:sldChg>
      <pc:sldChg chg="del">
        <pc:chgData name="Adam Welch" userId="a97086a9-9426-452c-ac05-a1f8419545c8" providerId="ADAL" clId="{4DE1A2B3-5266-4451-BE50-87C5F8F1ECFE}" dt="2025-04-16T19:05:32.468" v="29" actId="47"/>
        <pc:sldMkLst>
          <pc:docMk/>
          <pc:sldMk cId="2302333986" sldId="7462"/>
        </pc:sldMkLst>
      </pc:sldChg>
    </pc:docChg>
  </pc:docChgLst>
</pc:chgInfo>
</file>

<file path=ppt/comments/modernComment_1D23_BA5D11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6CD3DB0-E659-4B68-957A-4EBCED4F8ED9}" authorId="{62EA14F8-0E10-80E9-FE6C-DACA9E825C24}" status="resolved" created="2023-11-09T21:44:33.11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26661516" sldId="7459"/>
      <ac:spMk id="9" creationId="{8E41E1A8-14DC-27F4-FAA0-B9537746E86E}"/>
      <ac:txMk cp="14" len="7">
        <ac:context len="200" hash="757010789"/>
      </ac:txMk>
    </ac:txMkLst>
    <p188:pos x="4141753" y="283990"/>
    <p188:txBody>
      <a:bodyPr/>
      <a:lstStyle/>
      <a:p>
        <a:r>
          <a:rPr lang="en-US"/>
          <a:t>Plan to plan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B96121-9023-782F-2360-531140329FD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6D51BD-5FD2-A752-5529-9AFEE3BF83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7849B-3EEC-4917-BEFA-A0961C9E2B09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910F4D-EECE-9044-B945-08E3FCB089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5C2F0-5B07-CA5B-AFCD-F298B41FBB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C9ED83-DBD7-462C-A4C1-DC1A0D1E18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963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99D4D-0CA8-4ED3-9F59-164BF109A5DF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DA1A0F-66FA-4BD8-8767-321E00C117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405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362C81-D4D9-4F08-8091-8D768AF848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09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8A0F27E1-E762-ECB6-3DC2-6AA0BDF93E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4800" y="5236464"/>
            <a:ext cx="8834713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E1DB913D-6405-A8D1-7ED6-B128E3960C64}"/>
              </a:ext>
            </a:extLst>
          </p:cNvPr>
          <p:cNvSpPr txBox="1"/>
          <p:nvPr userDrawn="1"/>
        </p:nvSpPr>
        <p:spPr>
          <a:xfrm>
            <a:off x="8061960" y="6554969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pic>
        <p:nvPicPr>
          <p:cNvPr id="15" name="Picture 14" descr="A black and white logo&#10;&#10;Description automatically generated">
            <a:extLst>
              <a:ext uri="{FF2B5EF4-FFF2-40B4-BE49-F238E27FC236}">
                <a16:creationId xmlns:a16="http://schemas.microsoft.com/office/drawing/2014/main" id="{0A5DCE1E-6BC5-5D62-3D2B-A218F7D64C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095" y="689145"/>
            <a:ext cx="1956820" cy="65532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09AE944-AA69-57F9-1C00-83283598B3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8040" y="1862138"/>
            <a:ext cx="9823332" cy="3334106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7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F58539D-BEFF-0128-1F64-781972F1F088}"/>
              </a:ext>
            </a:extLst>
          </p:cNvPr>
          <p:cNvCxnSpPr>
            <a:cxnSpLocks/>
          </p:cNvCxnSpPr>
          <p:nvPr userDrawn="1"/>
        </p:nvCxnSpPr>
        <p:spPr>
          <a:xfrm>
            <a:off x="808074" y="5592370"/>
            <a:ext cx="1056876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05710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0B3099C-2076-53B1-1131-123D34D59FD3}"/>
              </a:ext>
            </a:extLst>
          </p:cNvPr>
          <p:cNvSpPr/>
          <p:nvPr userDrawn="1"/>
        </p:nvSpPr>
        <p:spPr>
          <a:xfrm>
            <a:off x="0" y="0"/>
            <a:ext cx="12213044" cy="68863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BC799-0E1D-4290-9F23-8311C57C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727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69639-388B-298C-11CC-1132E8A34F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1078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3185-1F43-4AC1-8E3A-76A46CAF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85705-0DF0-4918-91FF-A99D112B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6B1B-06BA-4619-8ED7-FDA3F237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Agent use only. Not to be shared or distributed witout consent from BCBSNE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08E4F-8481-4E69-A494-B0AF7178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862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2BF64-92F2-4172-8350-7C32F0ED3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60874-A0E9-4DB3-9D29-98735210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Agent use only. Not to be shared or distributed witout consent from BCBSNE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3C6BE-3D5B-4EDD-AE13-F4FC2E95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10586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0D61-6BE5-4841-ACD4-3F8DAA19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81B82-D0AC-4E4D-BE47-543085BFC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130D7-E450-4F23-AF3C-C3D095492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1E272-CFDA-4B69-AF3C-A6018A7C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C3FC4-FF5C-4207-A29B-BE063655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Agent use only. Not to be shared or distributed witout consent from BCBSNE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93D46-6A4A-47A3-AABF-18E35E63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6833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D809-5C7E-4F55-82F0-DA78929F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E8D98-8237-4D6B-8773-9CB7DCD2B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6C0D2-18E9-4BD0-8AFA-F72F1E80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A7718-560F-4968-A238-057AE5B15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Agent use only. Not to be shared or distributed witout consent from BCBSNE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F4FD-1E9D-40AE-B9B8-C01C7189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392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80EFD-A1AB-4E0B-BEED-D42DE329B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3B3E0-9A00-46D1-A4A4-A6D3E9F6D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87FCB-3BB0-42E7-80D8-4E17CC9F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B3EC-3C6D-4C82-BB97-A3B7D6D9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Agent use only. Not to be shared or distributed witout consent from BCBSNE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83F33-0B3C-424F-B563-FE95157C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020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13B41E-2491-8291-1E07-D95E4B9F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5885-411D-417A-B619-0DC0DB5FB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1" y="4643028"/>
            <a:ext cx="4494267" cy="2066829"/>
          </a:xfrm>
        </p:spPr>
        <p:txBody>
          <a:bodyPr/>
          <a:lstStyle>
            <a:lvl1pPr marL="164592" indent="-164592">
              <a:defRPr sz="1600">
                <a:solidFill>
                  <a:schemeClr val="bg1"/>
                </a:solidFill>
              </a:defRPr>
            </a:lvl1pPr>
            <a:lvl2pPr indent="-164592">
              <a:defRPr>
                <a:solidFill>
                  <a:schemeClr val="bg1"/>
                </a:solidFill>
              </a:defRPr>
            </a:lvl2pPr>
            <a:lvl3pPr indent="-164592">
              <a:defRPr>
                <a:solidFill>
                  <a:schemeClr val="bg1"/>
                </a:solidFill>
              </a:defRPr>
            </a:lvl3pPr>
            <a:lvl4pPr indent="-164592">
              <a:defRPr>
                <a:solidFill>
                  <a:schemeClr val="bg1"/>
                </a:solidFill>
              </a:defRPr>
            </a:lvl4pPr>
            <a:lvl5pPr indent="-164592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006C00-7CC4-CE51-6386-60A60167B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7CBF318-284A-5157-03CD-C7EE1E8FE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965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B13B41E-2491-8291-1E07-D95E4B9FE7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9BC799-0E1D-4290-9F23-8311C57C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0676" y="2732505"/>
            <a:ext cx="3994496" cy="1325563"/>
          </a:xfrm>
        </p:spPr>
        <p:txBody>
          <a:bodyPr>
            <a:normAutofit/>
          </a:bodyPr>
          <a:lstStyle>
            <a:lvl1pPr>
              <a:defRPr sz="4000" b="1" cap="none" spc="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5885-411D-417A-B619-0DC0DB5FB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1" y="4643028"/>
            <a:ext cx="4494267" cy="2066829"/>
          </a:xfrm>
        </p:spPr>
        <p:txBody>
          <a:bodyPr/>
          <a:lstStyle>
            <a:lvl1pPr marL="164592" indent="-164592">
              <a:defRPr sz="1600">
                <a:solidFill>
                  <a:schemeClr val="tx1"/>
                </a:solidFill>
              </a:defRPr>
            </a:lvl1pPr>
            <a:lvl2pPr indent="-164592">
              <a:defRPr>
                <a:solidFill>
                  <a:schemeClr val="tx1"/>
                </a:solidFill>
              </a:defRPr>
            </a:lvl2pPr>
            <a:lvl3pPr indent="-164592">
              <a:defRPr>
                <a:solidFill>
                  <a:schemeClr val="tx1"/>
                </a:solidFill>
              </a:defRPr>
            </a:lvl3pPr>
            <a:lvl4pPr indent="-164592">
              <a:defRPr>
                <a:solidFill>
                  <a:schemeClr val="tx1"/>
                </a:solidFill>
              </a:defRPr>
            </a:lvl4pPr>
            <a:lvl5pPr indent="-164592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3CD566-28CE-FBA4-E828-7D67475910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27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160AAB-8911-4809-A211-F251B64ADD3A}"/>
              </a:ext>
            </a:extLst>
          </p:cNvPr>
          <p:cNvSpPr/>
          <p:nvPr userDrawn="1"/>
        </p:nvSpPr>
        <p:spPr>
          <a:xfrm>
            <a:off x="5105400" y="495300"/>
            <a:ext cx="6591301" cy="5867401"/>
          </a:xfrm>
          <a:prstGeom prst="rect">
            <a:avLst/>
          </a:prstGeom>
          <a:solidFill>
            <a:srgbClr val="E3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1735496"/>
            <a:ext cx="357359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98" y="3642085"/>
            <a:ext cx="357359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CA83C6-348E-1A40-D7B5-2F027AE3DC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45773" y="1735496"/>
            <a:ext cx="5065128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057CF8-2701-DBA1-074F-1EB4DF6141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706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160AAB-8911-4809-A211-F251B64ADD3A}"/>
              </a:ext>
            </a:extLst>
          </p:cNvPr>
          <p:cNvSpPr/>
          <p:nvPr userDrawn="1"/>
        </p:nvSpPr>
        <p:spPr>
          <a:xfrm>
            <a:off x="5105400" y="495300"/>
            <a:ext cx="6591301" cy="586740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1735496"/>
            <a:ext cx="357359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98" y="3642085"/>
            <a:ext cx="357359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5CA83C6-348E-1A40-D7B5-2F027AE3DCC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5945773" y="1735496"/>
            <a:ext cx="5065128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CE97A-68DF-22F8-CC54-8AE50F0471A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767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19" y="1141938"/>
            <a:ext cx="571734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19" y="3048527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23F73-E731-95C9-E7E5-6F3A995F425B}"/>
              </a:ext>
            </a:extLst>
          </p:cNvPr>
          <p:cNvSpPr/>
          <p:nvPr userDrawn="1"/>
        </p:nvSpPr>
        <p:spPr>
          <a:xfrm>
            <a:off x="0" y="0"/>
            <a:ext cx="35204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7FB2119-E847-313D-B65D-DEB5774D830A}"/>
              </a:ext>
            </a:extLst>
          </p:cNvPr>
          <p:cNvSpPr txBox="1">
            <a:spLocks/>
          </p:cNvSpPr>
          <p:nvPr userDrawn="1"/>
        </p:nvSpPr>
        <p:spPr>
          <a:xfrm>
            <a:off x="378660" y="2095233"/>
            <a:ext cx="273350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Insert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F912A-BB36-9009-80A6-CD15CCAB7E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969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9819" y="1141938"/>
            <a:ext cx="571734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9819" y="3048527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C23F73-E731-95C9-E7E5-6F3A995F425B}"/>
              </a:ext>
            </a:extLst>
          </p:cNvPr>
          <p:cNvSpPr/>
          <p:nvPr userDrawn="1"/>
        </p:nvSpPr>
        <p:spPr>
          <a:xfrm>
            <a:off x="0" y="0"/>
            <a:ext cx="3520440" cy="6858000"/>
          </a:xfrm>
          <a:prstGeom prst="rect">
            <a:avLst/>
          </a:prstGeom>
          <a:solidFill>
            <a:srgbClr val="003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4D59BF0-3014-A325-B2B0-C57986EED824}"/>
              </a:ext>
            </a:extLst>
          </p:cNvPr>
          <p:cNvSpPr txBox="1">
            <a:spLocks/>
          </p:cNvSpPr>
          <p:nvPr userDrawn="1"/>
        </p:nvSpPr>
        <p:spPr>
          <a:xfrm>
            <a:off x="378660" y="2095233"/>
            <a:ext cx="2733508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Insert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3629F-6303-5883-3668-28173D7D0F1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637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7278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756"/>
            <a:ext cx="8540749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D4D67F-973D-C27D-DA7A-F6D2FD5C77AC}"/>
              </a:ext>
            </a:extLst>
          </p:cNvPr>
          <p:cNvSpPr/>
          <p:nvPr userDrawn="1"/>
        </p:nvSpPr>
        <p:spPr>
          <a:xfrm>
            <a:off x="0" y="-28280"/>
            <a:ext cx="12192000" cy="850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605FB-E235-4347-8921-EF31B6B515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664ED7C-693E-9419-6216-1E05FDC4AD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3275" y="161446"/>
            <a:ext cx="925062" cy="4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2223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7278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756"/>
            <a:ext cx="8540749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D4D67F-973D-C27D-DA7A-F6D2FD5C77AC}"/>
              </a:ext>
            </a:extLst>
          </p:cNvPr>
          <p:cNvSpPr/>
          <p:nvPr userDrawn="1"/>
        </p:nvSpPr>
        <p:spPr>
          <a:xfrm>
            <a:off x="0" y="-28280"/>
            <a:ext cx="12192000" cy="8503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D1677-46D9-3CE2-D9BD-C8FD8AB23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BDB454-9A91-D574-C883-FDDA47BCB80D}"/>
              </a:ext>
            </a:extLst>
          </p:cNvPr>
          <p:cNvGrpSpPr/>
          <p:nvPr userDrawn="1"/>
        </p:nvGrpSpPr>
        <p:grpSpPr>
          <a:xfrm>
            <a:off x="10963275" y="161446"/>
            <a:ext cx="928425" cy="478844"/>
            <a:chOff x="10953750" y="161446"/>
            <a:chExt cx="928425" cy="478844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79C8F40-7058-55FB-2A90-071494694017}"/>
                </a:ext>
              </a:extLst>
            </p:cNvPr>
            <p:cNvSpPr/>
            <p:nvPr/>
          </p:nvSpPr>
          <p:spPr>
            <a:xfrm>
              <a:off x="10953750" y="161446"/>
              <a:ext cx="464381" cy="477499"/>
            </a:xfrm>
            <a:custGeom>
              <a:avLst/>
              <a:gdLst>
                <a:gd name="connsiteX0" fmla="*/ 335209 w 464381"/>
                <a:gd name="connsiteY0" fmla="*/ 0 h 477499"/>
                <a:gd name="connsiteX1" fmla="*/ 129172 w 464381"/>
                <a:gd name="connsiteY1" fmla="*/ 0 h 477499"/>
                <a:gd name="connsiteX2" fmla="*/ 129172 w 464381"/>
                <a:gd name="connsiteY2" fmla="*/ 132704 h 477499"/>
                <a:gd name="connsiteX3" fmla="*/ 0 w 464381"/>
                <a:gd name="connsiteY3" fmla="*/ 132704 h 477499"/>
                <a:gd name="connsiteX4" fmla="*/ 0 w 464381"/>
                <a:gd name="connsiteY4" fmla="*/ 344795 h 477499"/>
                <a:gd name="connsiteX5" fmla="*/ 129172 w 464381"/>
                <a:gd name="connsiteY5" fmla="*/ 344795 h 477499"/>
                <a:gd name="connsiteX6" fmla="*/ 129172 w 464381"/>
                <a:gd name="connsiteY6" fmla="*/ 477500 h 477499"/>
                <a:gd name="connsiteX7" fmla="*/ 335209 w 464381"/>
                <a:gd name="connsiteY7" fmla="*/ 477500 h 477499"/>
                <a:gd name="connsiteX8" fmla="*/ 335209 w 464381"/>
                <a:gd name="connsiteY8" fmla="*/ 344795 h 477499"/>
                <a:gd name="connsiteX9" fmla="*/ 464381 w 464381"/>
                <a:gd name="connsiteY9" fmla="*/ 344795 h 477499"/>
                <a:gd name="connsiteX10" fmla="*/ 464381 w 464381"/>
                <a:gd name="connsiteY10" fmla="*/ 132704 h 477499"/>
                <a:gd name="connsiteX11" fmla="*/ 335209 w 464381"/>
                <a:gd name="connsiteY11" fmla="*/ 132704 h 477499"/>
                <a:gd name="connsiteX12" fmla="*/ 335209 w 464381"/>
                <a:gd name="connsiteY12" fmla="*/ 0 h 47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4381" h="477499">
                  <a:moveTo>
                    <a:pt x="335209" y="0"/>
                  </a:moveTo>
                  <a:lnTo>
                    <a:pt x="129172" y="0"/>
                  </a:lnTo>
                  <a:lnTo>
                    <a:pt x="129172" y="132704"/>
                  </a:lnTo>
                  <a:lnTo>
                    <a:pt x="0" y="132704"/>
                  </a:lnTo>
                  <a:lnTo>
                    <a:pt x="0" y="344795"/>
                  </a:lnTo>
                  <a:lnTo>
                    <a:pt x="129172" y="344795"/>
                  </a:lnTo>
                  <a:lnTo>
                    <a:pt x="129172" y="477500"/>
                  </a:lnTo>
                  <a:lnTo>
                    <a:pt x="335209" y="477500"/>
                  </a:lnTo>
                  <a:lnTo>
                    <a:pt x="335209" y="344795"/>
                  </a:lnTo>
                  <a:lnTo>
                    <a:pt x="464381" y="344795"/>
                  </a:lnTo>
                  <a:lnTo>
                    <a:pt x="464381" y="132704"/>
                  </a:lnTo>
                  <a:lnTo>
                    <a:pt x="335209" y="132704"/>
                  </a:lnTo>
                  <a:lnTo>
                    <a:pt x="335209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A49F057-1EF2-99BE-31BB-39A2FDBF5B5A}"/>
                </a:ext>
              </a:extLst>
            </p:cNvPr>
            <p:cNvSpPr/>
            <p:nvPr/>
          </p:nvSpPr>
          <p:spPr>
            <a:xfrm>
              <a:off x="11488675" y="161950"/>
              <a:ext cx="371800" cy="478340"/>
            </a:xfrm>
            <a:custGeom>
              <a:avLst/>
              <a:gdLst>
                <a:gd name="connsiteX0" fmla="*/ 28016 w 371800"/>
                <a:gd name="connsiteY0" fmla="*/ 168 h 478340"/>
                <a:gd name="connsiteX1" fmla="*/ 18429 w 371800"/>
                <a:gd name="connsiteY1" fmla="*/ 263558 h 478340"/>
                <a:gd name="connsiteX2" fmla="*/ 185950 w 371800"/>
                <a:gd name="connsiteY2" fmla="*/ 478340 h 478340"/>
                <a:gd name="connsiteX3" fmla="*/ 353302 w 371800"/>
                <a:gd name="connsiteY3" fmla="*/ 263558 h 478340"/>
                <a:gd name="connsiteX4" fmla="*/ 343715 w 371800"/>
                <a:gd name="connsiteY4" fmla="*/ 336 h 478340"/>
                <a:gd name="connsiteX5" fmla="*/ 185950 w 371800"/>
                <a:gd name="connsiteY5" fmla="*/ 40198 h 478340"/>
                <a:gd name="connsiteX6" fmla="*/ 184941 w 371800"/>
                <a:gd name="connsiteY6" fmla="*/ 40198 h 478340"/>
                <a:gd name="connsiteX7" fmla="*/ 28016 w 371800"/>
                <a:gd name="connsiteY7" fmla="*/ 0 h 47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00" h="478340">
                  <a:moveTo>
                    <a:pt x="28016" y="168"/>
                  </a:moveTo>
                  <a:cubicBezTo>
                    <a:pt x="-4781" y="66268"/>
                    <a:pt x="-9827" y="173743"/>
                    <a:pt x="18429" y="263558"/>
                  </a:cubicBezTo>
                  <a:cubicBezTo>
                    <a:pt x="45677" y="350009"/>
                    <a:pt x="98657" y="428892"/>
                    <a:pt x="185950" y="478340"/>
                  </a:cubicBezTo>
                  <a:cubicBezTo>
                    <a:pt x="273242" y="428892"/>
                    <a:pt x="326055" y="350009"/>
                    <a:pt x="353302" y="263558"/>
                  </a:cubicBezTo>
                  <a:cubicBezTo>
                    <a:pt x="381726" y="173743"/>
                    <a:pt x="376512" y="66604"/>
                    <a:pt x="343715" y="336"/>
                  </a:cubicBezTo>
                  <a:cubicBezTo>
                    <a:pt x="293930" y="26238"/>
                    <a:pt x="244145" y="40030"/>
                    <a:pt x="185950" y="40198"/>
                  </a:cubicBezTo>
                  <a:lnTo>
                    <a:pt x="184941" y="40198"/>
                  </a:lnTo>
                  <a:cubicBezTo>
                    <a:pt x="127082" y="40198"/>
                    <a:pt x="77633" y="25734"/>
                    <a:pt x="28016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5E9E-9E6C-3A4A-CA51-05A08442B20D}"/>
                </a:ext>
              </a:extLst>
            </p:cNvPr>
            <p:cNvSpPr/>
            <p:nvPr/>
          </p:nvSpPr>
          <p:spPr>
            <a:xfrm>
              <a:off x="11829363" y="586973"/>
              <a:ext cx="52812" cy="52812"/>
            </a:xfrm>
            <a:custGeom>
              <a:avLst/>
              <a:gdLst>
                <a:gd name="connsiteX0" fmla="*/ 25397 w 52812"/>
                <a:gd name="connsiteY0" fmla="*/ 24388 h 52812"/>
                <a:gd name="connsiteX1" fmla="*/ 20015 w 52812"/>
                <a:gd name="connsiteY1" fmla="*/ 24388 h 52812"/>
                <a:gd name="connsiteX2" fmla="*/ 20015 w 52812"/>
                <a:gd name="connsiteY2" fmla="*/ 14633 h 52812"/>
                <a:gd name="connsiteX3" fmla="*/ 28256 w 52812"/>
                <a:gd name="connsiteY3" fmla="*/ 14633 h 52812"/>
                <a:gd name="connsiteX4" fmla="*/ 35489 w 52812"/>
                <a:gd name="connsiteY4" fmla="*/ 19342 h 52812"/>
                <a:gd name="connsiteX5" fmla="*/ 25397 w 52812"/>
                <a:gd name="connsiteY5" fmla="*/ 24220 h 52812"/>
                <a:gd name="connsiteX6" fmla="*/ 39694 w 52812"/>
                <a:gd name="connsiteY6" fmla="*/ 19342 h 52812"/>
                <a:gd name="connsiteX7" fmla="*/ 29266 w 52812"/>
                <a:gd name="connsiteY7" fmla="*/ 11101 h 52812"/>
                <a:gd name="connsiteX8" fmla="*/ 16315 w 52812"/>
                <a:gd name="connsiteY8" fmla="*/ 11101 h 52812"/>
                <a:gd name="connsiteX9" fmla="*/ 16315 w 52812"/>
                <a:gd name="connsiteY9" fmla="*/ 41207 h 52812"/>
                <a:gd name="connsiteX10" fmla="*/ 20183 w 52812"/>
                <a:gd name="connsiteY10" fmla="*/ 41207 h 52812"/>
                <a:gd name="connsiteX11" fmla="*/ 20183 w 52812"/>
                <a:gd name="connsiteY11" fmla="*/ 27920 h 52812"/>
                <a:gd name="connsiteX12" fmla="*/ 26743 w 52812"/>
                <a:gd name="connsiteY12" fmla="*/ 27920 h 52812"/>
                <a:gd name="connsiteX13" fmla="*/ 35321 w 52812"/>
                <a:gd name="connsiteY13" fmla="*/ 41207 h 52812"/>
                <a:gd name="connsiteX14" fmla="*/ 39694 w 52812"/>
                <a:gd name="connsiteY14" fmla="*/ 41207 h 52812"/>
                <a:gd name="connsiteX15" fmla="*/ 30611 w 52812"/>
                <a:gd name="connsiteY15" fmla="*/ 27920 h 52812"/>
                <a:gd name="connsiteX16" fmla="*/ 40030 w 52812"/>
                <a:gd name="connsiteY16" fmla="*/ 19510 h 52812"/>
                <a:gd name="connsiteX17" fmla="*/ 26406 w 52812"/>
                <a:gd name="connsiteY17" fmla="*/ 48608 h 52812"/>
                <a:gd name="connsiteX18" fmla="*/ 4205 w 52812"/>
                <a:gd name="connsiteY18" fmla="*/ 26406 h 52812"/>
                <a:gd name="connsiteX19" fmla="*/ 26406 w 52812"/>
                <a:gd name="connsiteY19" fmla="*/ 4373 h 52812"/>
                <a:gd name="connsiteX20" fmla="*/ 48440 w 52812"/>
                <a:gd name="connsiteY20" fmla="*/ 26406 h 52812"/>
                <a:gd name="connsiteX21" fmla="*/ 26406 w 52812"/>
                <a:gd name="connsiteY21" fmla="*/ 48608 h 52812"/>
                <a:gd name="connsiteX22" fmla="*/ 26406 w 52812"/>
                <a:gd name="connsiteY22" fmla="*/ 0 h 52812"/>
                <a:gd name="connsiteX23" fmla="*/ 0 w 52812"/>
                <a:gd name="connsiteY23" fmla="*/ 26406 h 52812"/>
                <a:gd name="connsiteX24" fmla="*/ 26406 w 52812"/>
                <a:gd name="connsiteY24" fmla="*/ 52813 h 52812"/>
                <a:gd name="connsiteX25" fmla="*/ 52813 w 52812"/>
                <a:gd name="connsiteY25" fmla="*/ 26406 h 52812"/>
                <a:gd name="connsiteX26" fmla="*/ 26406 w 52812"/>
                <a:gd name="connsiteY26" fmla="*/ 0 h 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812" h="52812">
                  <a:moveTo>
                    <a:pt x="25397" y="24388"/>
                  </a:moveTo>
                  <a:lnTo>
                    <a:pt x="20015" y="24388"/>
                  </a:lnTo>
                  <a:lnTo>
                    <a:pt x="20015" y="14633"/>
                  </a:lnTo>
                  <a:lnTo>
                    <a:pt x="28256" y="14633"/>
                  </a:lnTo>
                  <a:cubicBezTo>
                    <a:pt x="31957" y="14633"/>
                    <a:pt x="35489" y="15306"/>
                    <a:pt x="35489" y="19342"/>
                  </a:cubicBezTo>
                  <a:cubicBezTo>
                    <a:pt x="35489" y="24893"/>
                    <a:pt x="29602" y="24220"/>
                    <a:pt x="25397" y="24220"/>
                  </a:cubicBezTo>
                  <a:moveTo>
                    <a:pt x="39694" y="19342"/>
                  </a:moveTo>
                  <a:cubicBezTo>
                    <a:pt x="39694" y="13960"/>
                    <a:pt x="37002" y="11101"/>
                    <a:pt x="29266" y="11101"/>
                  </a:cubicBezTo>
                  <a:lnTo>
                    <a:pt x="16315" y="11101"/>
                  </a:lnTo>
                  <a:lnTo>
                    <a:pt x="16315" y="41207"/>
                  </a:lnTo>
                  <a:lnTo>
                    <a:pt x="20183" y="41207"/>
                  </a:lnTo>
                  <a:lnTo>
                    <a:pt x="20183" y="27920"/>
                  </a:lnTo>
                  <a:lnTo>
                    <a:pt x="26743" y="27920"/>
                  </a:lnTo>
                  <a:lnTo>
                    <a:pt x="35321" y="41207"/>
                  </a:lnTo>
                  <a:lnTo>
                    <a:pt x="39694" y="41207"/>
                  </a:lnTo>
                  <a:lnTo>
                    <a:pt x="30611" y="27920"/>
                  </a:lnTo>
                  <a:cubicBezTo>
                    <a:pt x="35825" y="27415"/>
                    <a:pt x="40030" y="25229"/>
                    <a:pt x="40030" y="19510"/>
                  </a:cubicBezTo>
                  <a:moveTo>
                    <a:pt x="26406" y="48608"/>
                  </a:moveTo>
                  <a:cubicBezTo>
                    <a:pt x="13455" y="48608"/>
                    <a:pt x="4205" y="39357"/>
                    <a:pt x="4205" y="26406"/>
                  </a:cubicBezTo>
                  <a:cubicBezTo>
                    <a:pt x="4205" y="13455"/>
                    <a:pt x="13624" y="4373"/>
                    <a:pt x="26406" y="4373"/>
                  </a:cubicBezTo>
                  <a:cubicBezTo>
                    <a:pt x="39189" y="4373"/>
                    <a:pt x="48440" y="13624"/>
                    <a:pt x="48440" y="26406"/>
                  </a:cubicBezTo>
                  <a:cubicBezTo>
                    <a:pt x="48440" y="39189"/>
                    <a:pt x="39189" y="48608"/>
                    <a:pt x="26406" y="48608"/>
                  </a:cubicBezTo>
                  <a:moveTo>
                    <a:pt x="26406" y="0"/>
                  </a:moveTo>
                  <a:cubicBezTo>
                    <a:pt x="11773" y="0"/>
                    <a:pt x="0" y="11774"/>
                    <a:pt x="0" y="26406"/>
                  </a:cubicBezTo>
                  <a:cubicBezTo>
                    <a:pt x="0" y="41039"/>
                    <a:pt x="11942" y="52813"/>
                    <a:pt x="26406" y="52813"/>
                  </a:cubicBezTo>
                  <a:cubicBezTo>
                    <a:pt x="40871" y="52813"/>
                    <a:pt x="52813" y="41039"/>
                    <a:pt x="52813" y="26406"/>
                  </a:cubicBezTo>
                  <a:cubicBezTo>
                    <a:pt x="52813" y="11774"/>
                    <a:pt x="41039" y="0"/>
                    <a:pt x="26406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5FFBD55-BB20-035C-3700-EF51F6ACFDA7}"/>
                </a:ext>
              </a:extLst>
            </p:cNvPr>
            <p:cNvSpPr/>
            <p:nvPr/>
          </p:nvSpPr>
          <p:spPr>
            <a:xfrm>
              <a:off x="11368345" y="585796"/>
              <a:ext cx="53989" cy="54158"/>
            </a:xfrm>
            <a:custGeom>
              <a:avLst/>
              <a:gdLst>
                <a:gd name="connsiteX0" fmla="*/ 26238 w 53989"/>
                <a:gd name="connsiteY0" fmla="*/ 24893 h 54158"/>
                <a:gd name="connsiteX1" fmla="*/ 20688 w 53989"/>
                <a:gd name="connsiteY1" fmla="*/ 24893 h 54158"/>
                <a:gd name="connsiteX2" fmla="*/ 20688 w 53989"/>
                <a:gd name="connsiteY2" fmla="*/ 14969 h 54158"/>
                <a:gd name="connsiteX3" fmla="*/ 29266 w 53989"/>
                <a:gd name="connsiteY3" fmla="*/ 14969 h 54158"/>
                <a:gd name="connsiteX4" fmla="*/ 36666 w 53989"/>
                <a:gd name="connsiteY4" fmla="*/ 19847 h 54158"/>
                <a:gd name="connsiteX5" fmla="*/ 26238 w 53989"/>
                <a:gd name="connsiteY5" fmla="*/ 24893 h 54158"/>
                <a:gd name="connsiteX6" fmla="*/ 40871 w 53989"/>
                <a:gd name="connsiteY6" fmla="*/ 19847 h 54158"/>
                <a:gd name="connsiteX7" fmla="*/ 30107 w 53989"/>
                <a:gd name="connsiteY7" fmla="*/ 11269 h 54158"/>
                <a:gd name="connsiteX8" fmla="*/ 16819 w 53989"/>
                <a:gd name="connsiteY8" fmla="*/ 11269 h 54158"/>
                <a:gd name="connsiteX9" fmla="*/ 16819 w 53989"/>
                <a:gd name="connsiteY9" fmla="*/ 42216 h 54158"/>
                <a:gd name="connsiteX10" fmla="*/ 20688 w 53989"/>
                <a:gd name="connsiteY10" fmla="*/ 42216 h 54158"/>
                <a:gd name="connsiteX11" fmla="*/ 20688 w 53989"/>
                <a:gd name="connsiteY11" fmla="*/ 28593 h 54158"/>
                <a:gd name="connsiteX12" fmla="*/ 27415 w 53989"/>
                <a:gd name="connsiteY12" fmla="*/ 28593 h 54158"/>
                <a:gd name="connsiteX13" fmla="*/ 36162 w 53989"/>
                <a:gd name="connsiteY13" fmla="*/ 42216 h 54158"/>
                <a:gd name="connsiteX14" fmla="*/ 40703 w 53989"/>
                <a:gd name="connsiteY14" fmla="*/ 42216 h 54158"/>
                <a:gd name="connsiteX15" fmla="*/ 31452 w 53989"/>
                <a:gd name="connsiteY15" fmla="*/ 28593 h 54158"/>
                <a:gd name="connsiteX16" fmla="*/ 41039 w 53989"/>
                <a:gd name="connsiteY16" fmla="*/ 20015 h 54158"/>
                <a:gd name="connsiteX17" fmla="*/ 27079 w 53989"/>
                <a:gd name="connsiteY17" fmla="*/ 49785 h 54158"/>
                <a:gd name="connsiteX18" fmla="*/ 4373 w 53989"/>
                <a:gd name="connsiteY18" fmla="*/ 27079 h 54158"/>
                <a:gd name="connsiteX19" fmla="*/ 27079 w 53989"/>
                <a:gd name="connsiteY19" fmla="*/ 4373 h 54158"/>
                <a:gd name="connsiteX20" fmla="*/ 49785 w 53989"/>
                <a:gd name="connsiteY20" fmla="*/ 27079 h 54158"/>
                <a:gd name="connsiteX21" fmla="*/ 27079 w 53989"/>
                <a:gd name="connsiteY21" fmla="*/ 49785 h 54158"/>
                <a:gd name="connsiteX22" fmla="*/ 27079 w 53989"/>
                <a:gd name="connsiteY22" fmla="*/ 0 h 54158"/>
                <a:gd name="connsiteX23" fmla="*/ 0 w 53989"/>
                <a:gd name="connsiteY23" fmla="*/ 27079 h 54158"/>
                <a:gd name="connsiteX24" fmla="*/ 27079 w 53989"/>
                <a:gd name="connsiteY24" fmla="*/ 54158 h 54158"/>
                <a:gd name="connsiteX25" fmla="*/ 53990 w 53989"/>
                <a:gd name="connsiteY25" fmla="*/ 27079 h 54158"/>
                <a:gd name="connsiteX26" fmla="*/ 27079 w 53989"/>
                <a:gd name="connsiteY26" fmla="*/ 0 h 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989" h="54158">
                  <a:moveTo>
                    <a:pt x="26238" y="24893"/>
                  </a:moveTo>
                  <a:lnTo>
                    <a:pt x="20688" y="24893"/>
                  </a:lnTo>
                  <a:lnTo>
                    <a:pt x="20688" y="14969"/>
                  </a:lnTo>
                  <a:lnTo>
                    <a:pt x="29266" y="14969"/>
                  </a:lnTo>
                  <a:cubicBezTo>
                    <a:pt x="32966" y="14969"/>
                    <a:pt x="36666" y="15474"/>
                    <a:pt x="36666" y="19847"/>
                  </a:cubicBezTo>
                  <a:cubicBezTo>
                    <a:pt x="36666" y="25734"/>
                    <a:pt x="30611" y="24893"/>
                    <a:pt x="26238" y="24893"/>
                  </a:cubicBezTo>
                  <a:moveTo>
                    <a:pt x="40871" y="19847"/>
                  </a:moveTo>
                  <a:cubicBezTo>
                    <a:pt x="40871" y="14296"/>
                    <a:pt x="38180" y="11269"/>
                    <a:pt x="30107" y="11269"/>
                  </a:cubicBezTo>
                  <a:lnTo>
                    <a:pt x="16819" y="11269"/>
                  </a:lnTo>
                  <a:lnTo>
                    <a:pt x="16819" y="42216"/>
                  </a:lnTo>
                  <a:lnTo>
                    <a:pt x="20688" y="42216"/>
                  </a:lnTo>
                  <a:lnTo>
                    <a:pt x="20688" y="28593"/>
                  </a:lnTo>
                  <a:lnTo>
                    <a:pt x="27415" y="28593"/>
                  </a:lnTo>
                  <a:lnTo>
                    <a:pt x="36162" y="42216"/>
                  </a:lnTo>
                  <a:lnTo>
                    <a:pt x="40703" y="42216"/>
                  </a:lnTo>
                  <a:lnTo>
                    <a:pt x="31452" y="28593"/>
                  </a:lnTo>
                  <a:cubicBezTo>
                    <a:pt x="36834" y="28088"/>
                    <a:pt x="41039" y="25902"/>
                    <a:pt x="41039" y="20015"/>
                  </a:cubicBezTo>
                  <a:moveTo>
                    <a:pt x="27079" y="49785"/>
                  </a:moveTo>
                  <a:cubicBezTo>
                    <a:pt x="13792" y="49785"/>
                    <a:pt x="4373" y="40366"/>
                    <a:pt x="4373" y="27079"/>
                  </a:cubicBezTo>
                  <a:cubicBezTo>
                    <a:pt x="4373" y="13792"/>
                    <a:pt x="13960" y="4373"/>
                    <a:pt x="27079" y="4373"/>
                  </a:cubicBezTo>
                  <a:cubicBezTo>
                    <a:pt x="40198" y="4373"/>
                    <a:pt x="49785" y="13960"/>
                    <a:pt x="49785" y="27079"/>
                  </a:cubicBezTo>
                  <a:cubicBezTo>
                    <a:pt x="49785" y="40198"/>
                    <a:pt x="40366" y="49785"/>
                    <a:pt x="27079" y="49785"/>
                  </a:cubicBezTo>
                  <a:moveTo>
                    <a:pt x="27079" y="0"/>
                  </a:moveTo>
                  <a:cubicBezTo>
                    <a:pt x="12110" y="0"/>
                    <a:pt x="0" y="12110"/>
                    <a:pt x="0" y="27079"/>
                  </a:cubicBezTo>
                  <a:cubicBezTo>
                    <a:pt x="0" y="42048"/>
                    <a:pt x="12110" y="54158"/>
                    <a:pt x="27079" y="54158"/>
                  </a:cubicBezTo>
                  <a:cubicBezTo>
                    <a:pt x="42048" y="54158"/>
                    <a:pt x="53990" y="42048"/>
                    <a:pt x="53990" y="27079"/>
                  </a:cubicBezTo>
                  <a:cubicBezTo>
                    <a:pt x="53990" y="12110"/>
                    <a:pt x="41880" y="0"/>
                    <a:pt x="27079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48228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07278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756"/>
            <a:ext cx="8540749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D4D67F-973D-C27D-DA7A-F6D2FD5C77AC}"/>
              </a:ext>
            </a:extLst>
          </p:cNvPr>
          <p:cNvSpPr/>
          <p:nvPr userDrawn="1"/>
        </p:nvSpPr>
        <p:spPr>
          <a:xfrm>
            <a:off x="0" y="-28280"/>
            <a:ext cx="12192000" cy="8503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2D1677-46D9-3CE2-D9BD-C8FD8AB235A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91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1728CA0-F7F5-A8B0-7C63-E3F889E9C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6B09EF9-71C5-39F5-5EC1-AD3323BB57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827" y="714753"/>
            <a:ext cx="4498115" cy="3334106"/>
          </a:xfrm>
        </p:spPr>
        <p:txBody>
          <a:bodyPr anchor="b">
            <a:normAutofit/>
          </a:bodyPr>
          <a:lstStyle>
            <a:lvl1pPr algn="l">
              <a:defRPr sz="4900" b="1">
                <a:solidFill>
                  <a:srgbClr val="0082B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2DCCF9F-AB44-1A2D-E03A-AD166B3130E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0828" y="4234244"/>
            <a:ext cx="4498115" cy="1137909"/>
          </a:xfrm>
        </p:spPr>
        <p:txBody>
          <a:bodyPr>
            <a:normAutofit/>
          </a:bodyPr>
          <a:lstStyle>
            <a:lvl1pPr marL="0" indent="0" algn="l">
              <a:buNone/>
              <a:defRPr sz="120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F04AAC98-F75B-42A6-B28B-DCB64E8039C5}"/>
              </a:ext>
            </a:extLst>
          </p:cNvPr>
          <p:cNvSpPr txBox="1"/>
          <p:nvPr userDrawn="1"/>
        </p:nvSpPr>
        <p:spPr>
          <a:xfrm>
            <a:off x="777673" y="6398546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l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>
                  <a:lumMod val="75000"/>
                </a:schemeClr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27061BA-F398-3561-8933-887ABF7B0F6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5901" y="5962677"/>
            <a:ext cx="3060198" cy="38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64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2923D3E-E936-9493-379B-BACDF2CCE3C1}"/>
              </a:ext>
            </a:extLst>
          </p:cNvPr>
          <p:cNvSpPr/>
          <p:nvPr userDrawn="1"/>
        </p:nvSpPr>
        <p:spPr>
          <a:xfrm rot="5400000">
            <a:off x="4724931" y="-4724931"/>
            <a:ext cx="2742138" cy="12192000"/>
          </a:xfrm>
          <a:prstGeom prst="rect">
            <a:avLst/>
          </a:prstGeom>
          <a:solidFill>
            <a:srgbClr val="003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2766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969"/>
            <a:ext cx="8540749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26BBD-A37E-BD73-AD6C-656AC92D98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6A7D6B-7CA8-809B-3C0E-3488B9FE1D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63275" y="266221"/>
            <a:ext cx="925062" cy="47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4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76CBF-82F3-4EE1-B3DA-B2F7E3B0BC56}"/>
              </a:ext>
            </a:extLst>
          </p:cNvPr>
          <p:cNvSpPr/>
          <p:nvPr userDrawn="1"/>
        </p:nvSpPr>
        <p:spPr>
          <a:xfrm rot="5400000">
            <a:off x="4724931" y="-4724931"/>
            <a:ext cx="2742138" cy="1219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2C4CA55-818A-A302-3DF0-BB3B00DC5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572766"/>
            <a:ext cx="5717340" cy="2714265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 sz="2400">
                <a:solidFill>
                  <a:schemeClr val="tx1"/>
                </a:solidFill>
              </a:defRPr>
            </a:lvl2pPr>
            <a:lvl3pPr indent="-164592">
              <a:defRPr sz="2400">
                <a:solidFill>
                  <a:schemeClr val="tx1"/>
                </a:solidFill>
              </a:defRPr>
            </a:lvl3pPr>
            <a:lvl4pPr indent="-164592">
              <a:defRPr sz="2000">
                <a:solidFill>
                  <a:schemeClr val="tx1"/>
                </a:solidFill>
              </a:defRPr>
            </a:lvl4pPr>
            <a:lvl5pPr indent="-164592">
              <a:defRPr sz="20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E9A718-893E-341B-987F-0E3D6078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969"/>
            <a:ext cx="9439107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FF1611-96D5-030F-74D1-F8BEBC89B4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9308524-9CB1-F7A0-AA55-4E6EA6D621D5}"/>
              </a:ext>
            </a:extLst>
          </p:cNvPr>
          <p:cNvGrpSpPr/>
          <p:nvPr userDrawn="1"/>
        </p:nvGrpSpPr>
        <p:grpSpPr>
          <a:xfrm>
            <a:off x="10963275" y="266221"/>
            <a:ext cx="928425" cy="478844"/>
            <a:chOff x="10953750" y="161446"/>
            <a:chExt cx="928425" cy="47884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56FB362-C90A-D6A7-C9DE-F445DE076CBC}"/>
                </a:ext>
              </a:extLst>
            </p:cNvPr>
            <p:cNvSpPr/>
            <p:nvPr/>
          </p:nvSpPr>
          <p:spPr>
            <a:xfrm>
              <a:off x="10953750" y="161446"/>
              <a:ext cx="464381" cy="477499"/>
            </a:xfrm>
            <a:custGeom>
              <a:avLst/>
              <a:gdLst>
                <a:gd name="connsiteX0" fmla="*/ 335209 w 464381"/>
                <a:gd name="connsiteY0" fmla="*/ 0 h 477499"/>
                <a:gd name="connsiteX1" fmla="*/ 129172 w 464381"/>
                <a:gd name="connsiteY1" fmla="*/ 0 h 477499"/>
                <a:gd name="connsiteX2" fmla="*/ 129172 w 464381"/>
                <a:gd name="connsiteY2" fmla="*/ 132704 h 477499"/>
                <a:gd name="connsiteX3" fmla="*/ 0 w 464381"/>
                <a:gd name="connsiteY3" fmla="*/ 132704 h 477499"/>
                <a:gd name="connsiteX4" fmla="*/ 0 w 464381"/>
                <a:gd name="connsiteY4" fmla="*/ 344795 h 477499"/>
                <a:gd name="connsiteX5" fmla="*/ 129172 w 464381"/>
                <a:gd name="connsiteY5" fmla="*/ 344795 h 477499"/>
                <a:gd name="connsiteX6" fmla="*/ 129172 w 464381"/>
                <a:gd name="connsiteY6" fmla="*/ 477500 h 477499"/>
                <a:gd name="connsiteX7" fmla="*/ 335209 w 464381"/>
                <a:gd name="connsiteY7" fmla="*/ 477500 h 477499"/>
                <a:gd name="connsiteX8" fmla="*/ 335209 w 464381"/>
                <a:gd name="connsiteY8" fmla="*/ 344795 h 477499"/>
                <a:gd name="connsiteX9" fmla="*/ 464381 w 464381"/>
                <a:gd name="connsiteY9" fmla="*/ 344795 h 477499"/>
                <a:gd name="connsiteX10" fmla="*/ 464381 w 464381"/>
                <a:gd name="connsiteY10" fmla="*/ 132704 h 477499"/>
                <a:gd name="connsiteX11" fmla="*/ 335209 w 464381"/>
                <a:gd name="connsiteY11" fmla="*/ 132704 h 477499"/>
                <a:gd name="connsiteX12" fmla="*/ 335209 w 464381"/>
                <a:gd name="connsiteY12" fmla="*/ 0 h 47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4381" h="477499">
                  <a:moveTo>
                    <a:pt x="335209" y="0"/>
                  </a:moveTo>
                  <a:lnTo>
                    <a:pt x="129172" y="0"/>
                  </a:lnTo>
                  <a:lnTo>
                    <a:pt x="129172" y="132704"/>
                  </a:lnTo>
                  <a:lnTo>
                    <a:pt x="0" y="132704"/>
                  </a:lnTo>
                  <a:lnTo>
                    <a:pt x="0" y="344795"/>
                  </a:lnTo>
                  <a:lnTo>
                    <a:pt x="129172" y="344795"/>
                  </a:lnTo>
                  <a:lnTo>
                    <a:pt x="129172" y="477500"/>
                  </a:lnTo>
                  <a:lnTo>
                    <a:pt x="335209" y="477500"/>
                  </a:lnTo>
                  <a:lnTo>
                    <a:pt x="335209" y="344795"/>
                  </a:lnTo>
                  <a:lnTo>
                    <a:pt x="464381" y="344795"/>
                  </a:lnTo>
                  <a:lnTo>
                    <a:pt x="464381" y="132704"/>
                  </a:lnTo>
                  <a:lnTo>
                    <a:pt x="335209" y="132704"/>
                  </a:lnTo>
                  <a:lnTo>
                    <a:pt x="335209" y="0"/>
                  </a:ln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3E6C415-32FA-3837-B17C-1118DFB13658}"/>
                </a:ext>
              </a:extLst>
            </p:cNvPr>
            <p:cNvSpPr/>
            <p:nvPr/>
          </p:nvSpPr>
          <p:spPr>
            <a:xfrm>
              <a:off x="11488675" y="161950"/>
              <a:ext cx="371800" cy="478340"/>
            </a:xfrm>
            <a:custGeom>
              <a:avLst/>
              <a:gdLst>
                <a:gd name="connsiteX0" fmla="*/ 28016 w 371800"/>
                <a:gd name="connsiteY0" fmla="*/ 168 h 478340"/>
                <a:gd name="connsiteX1" fmla="*/ 18429 w 371800"/>
                <a:gd name="connsiteY1" fmla="*/ 263558 h 478340"/>
                <a:gd name="connsiteX2" fmla="*/ 185950 w 371800"/>
                <a:gd name="connsiteY2" fmla="*/ 478340 h 478340"/>
                <a:gd name="connsiteX3" fmla="*/ 353302 w 371800"/>
                <a:gd name="connsiteY3" fmla="*/ 263558 h 478340"/>
                <a:gd name="connsiteX4" fmla="*/ 343715 w 371800"/>
                <a:gd name="connsiteY4" fmla="*/ 336 h 478340"/>
                <a:gd name="connsiteX5" fmla="*/ 185950 w 371800"/>
                <a:gd name="connsiteY5" fmla="*/ 40198 h 478340"/>
                <a:gd name="connsiteX6" fmla="*/ 184941 w 371800"/>
                <a:gd name="connsiteY6" fmla="*/ 40198 h 478340"/>
                <a:gd name="connsiteX7" fmla="*/ 28016 w 371800"/>
                <a:gd name="connsiteY7" fmla="*/ 0 h 478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1800" h="478340">
                  <a:moveTo>
                    <a:pt x="28016" y="168"/>
                  </a:moveTo>
                  <a:cubicBezTo>
                    <a:pt x="-4781" y="66268"/>
                    <a:pt x="-9827" y="173743"/>
                    <a:pt x="18429" y="263558"/>
                  </a:cubicBezTo>
                  <a:cubicBezTo>
                    <a:pt x="45677" y="350009"/>
                    <a:pt x="98657" y="428892"/>
                    <a:pt x="185950" y="478340"/>
                  </a:cubicBezTo>
                  <a:cubicBezTo>
                    <a:pt x="273242" y="428892"/>
                    <a:pt x="326055" y="350009"/>
                    <a:pt x="353302" y="263558"/>
                  </a:cubicBezTo>
                  <a:cubicBezTo>
                    <a:pt x="381726" y="173743"/>
                    <a:pt x="376512" y="66604"/>
                    <a:pt x="343715" y="336"/>
                  </a:cubicBezTo>
                  <a:cubicBezTo>
                    <a:pt x="293930" y="26238"/>
                    <a:pt x="244145" y="40030"/>
                    <a:pt x="185950" y="40198"/>
                  </a:cubicBezTo>
                  <a:lnTo>
                    <a:pt x="184941" y="40198"/>
                  </a:lnTo>
                  <a:cubicBezTo>
                    <a:pt x="127082" y="40198"/>
                    <a:pt x="77633" y="25734"/>
                    <a:pt x="28016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DCEAA33-A452-5BCA-C5B5-C8D57E5FE331}"/>
                </a:ext>
              </a:extLst>
            </p:cNvPr>
            <p:cNvSpPr/>
            <p:nvPr/>
          </p:nvSpPr>
          <p:spPr>
            <a:xfrm>
              <a:off x="11829363" y="586973"/>
              <a:ext cx="52812" cy="52812"/>
            </a:xfrm>
            <a:custGeom>
              <a:avLst/>
              <a:gdLst>
                <a:gd name="connsiteX0" fmla="*/ 25397 w 52812"/>
                <a:gd name="connsiteY0" fmla="*/ 24388 h 52812"/>
                <a:gd name="connsiteX1" fmla="*/ 20015 w 52812"/>
                <a:gd name="connsiteY1" fmla="*/ 24388 h 52812"/>
                <a:gd name="connsiteX2" fmla="*/ 20015 w 52812"/>
                <a:gd name="connsiteY2" fmla="*/ 14633 h 52812"/>
                <a:gd name="connsiteX3" fmla="*/ 28256 w 52812"/>
                <a:gd name="connsiteY3" fmla="*/ 14633 h 52812"/>
                <a:gd name="connsiteX4" fmla="*/ 35489 w 52812"/>
                <a:gd name="connsiteY4" fmla="*/ 19342 h 52812"/>
                <a:gd name="connsiteX5" fmla="*/ 25397 w 52812"/>
                <a:gd name="connsiteY5" fmla="*/ 24220 h 52812"/>
                <a:gd name="connsiteX6" fmla="*/ 39694 w 52812"/>
                <a:gd name="connsiteY6" fmla="*/ 19342 h 52812"/>
                <a:gd name="connsiteX7" fmla="*/ 29266 w 52812"/>
                <a:gd name="connsiteY7" fmla="*/ 11101 h 52812"/>
                <a:gd name="connsiteX8" fmla="*/ 16315 w 52812"/>
                <a:gd name="connsiteY8" fmla="*/ 11101 h 52812"/>
                <a:gd name="connsiteX9" fmla="*/ 16315 w 52812"/>
                <a:gd name="connsiteY9" fmla="*/ 41207 h 52812"/>
                <a:gd name="connsiteX10" fmla="*/ 20183 w 52812"/>
                <a:gd name="connsiteY10" fmla="*/ 41207 h 52812"/>
                <a:gd name="connsiteX11" fmla="*/ 20183 w 52812"/>
                <a:gd name="connsiteY11" fmla="*/ 27920 h 52812"/>
                <a:gd name="connsiteX12" fmla="*/ 26743 w 52812"/>
                <a:gd name="connsiteY12" fmla="*/ 27920 h 52812"/>
                <a:gd name="connsiteX13" fmla="*/ 35321 w 52812"/>
                <a:gd name="connsiteY13" fmla="*/ 41207 h 52812"/>
                <a:gd name="connsiteX14" fmla="*/ 39694 w 52812"/>
                <a:gd name="connsiteY14" fmla="*/ 41207 h 52812"/>
                <a:gd name="connsiteX15" fmla="*/ 30611 w 52812"/>
                <a:gd name="connsiteY15" fmla="*/ 27920 h 52812"/>
                <a:gd name="connsiteX16" fmla="*/ 40030 w 52812"/>
                <a:gd name="connsiteY16" fmla="*/ 19510 h 52812"/>
                <a:gd name="connsiteX17" fmla="*/ 26406 w 52812"/>
                <a:gd name="connsiteY17" fmla="*/ 48608 h 52812"/>
                <a:gd name="connsiteX18" fmla="*/ 4205 w 52812"/>
                <a:gd name="connsiteY18" fmla="*/ 26406 h 52812"/>
                <a:gd name="connsiteX19" fmla="*/ 26406 w 52812"/>
                <a:gd name="connsiteY19" fmla="*/ 4373 h 52812"/>
                <a:gd name="connsiteX20" fmla="*/ 48440 w 52812"/>
                <a:gd name="connsiteY20" fmla="*/ 26406 h 52812"/>
                <a:gd name="connsiteX21" fmla="*/ 26406 w 52812"/>
                <a:gd name="connsiteY21" fmla="*/ 48608 h 52812"/>
                <a:gd name="connsiteX22" fmla="*/ 26406 w 52812"/>
                <a:gd name="connsiteY22" fmla="*/ 0 h 52812"/>
                <a:gd name="connsiteX23" fmla="*/ 0 w 52812"/>
                <a:gd name="connsiteY23" fmla="*/ 26406 h 52812"/>
                <a:gd name="connsiteX24" fmla="*/ 26406 w 52812"/>
                <a:gd name="connsiteY24" fmla="*/ 52813 h 52812"/>
                <a:gd name="connsiteX25" fmla="*/ 52813 w 52812"/>
                <a:gd name="connsiteY25" fmla="*/ 26406 h 52812"/>
                <a:gd name="connsiteX26" fmla="*/ 26406 w 52812"/>
                <a:gd name="connsiteY26" fmla="*/ 0 h 5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2812" h="52812">
                  <a:moveTo>
                    <a:pt x="25397" y="24388"/>
                  </a:moveTo>
                  <a:lnTo>
                    <a:pt x="20015" y="24388"/>
                  </a:lnTo>
                  <a:lnTo>
                    <a:pt x="20015" y="14633"/>
                  </a:lnTo>
                  <a:lnTo>
                    <a:pt x="28256" y="14633"/>
                  </a:lnTo>
                  <a:cubicBezTo>
                    <a:pt x="31957" y="14633"/>
                    <a:pt x="35489" y="15306"/>
                    <a:pt x="35489" y="19342"/>
                  </a:cubicBezTo>
                  <a:cubicBezTo>
                    <a:pt x="35489" y="24893"/>
                    <a:pt x="29602" y="24220"/>
                    <a:pt x="25397" y="24220"/>
                  </a:cubicBezTo>
                  <a:moveTo>
                    <a:pt x="39694" y="19342"/>
                  </a:moveTo>
                  <a:cubicBezTo>
                    <a:pt x="39694" y="13960"/>
                    <a:pt x="37002" y="11101"/>
                    <a:pt x="29266" y="11101"/>
                  </a:cubicBezTo>
                  <a:lnTo>
                    <a:pt x="16315" y="11101"/>
                  </a:lnTo>
                  <a:lnTo>
                    <a:pt x="16315" y="41207"/>
                  </a:lnTo>
                  <a:lnTo>
                    <a:pt x="20183" y="41207"/>
                  </a:lnTo>
                  <a:lnTo>
                    <a:pt x="20183" y="27920"/>
                  </a:lnTo>
                  <a:lnTo>
                    <a:pt x="26743" y="27920"/>
                  </a:lnTo>
                  <a:lnTo>
                    <a:pt x="35321" y="41207"/>
                  </a:lnTo>
                  <a:lnTo>
                    <a:pt x="39694" y="41207"/>
                  </a:lnTo>
                  <a:lnTo>
                    <a:pt x="30611" y="27920"/>
                  </a:lnTo>
                  <a:cubicBezTo>
                    <a:pt x="35825" y="27415"/>
                    <a:pt x="40030" y="25229"/>
                    <a:pt x="40030" y="19510"/>
                  </a:cubicBezTo>
                  <a:moveTo>
                    <a:pt x="26406" y="48608"/>
                  </a:moveTo>
                  <a:cubicBezTo>
                    <a:pt x="13455" y="48608"/>
                    <a:pt x="4205" y="39357"/>
                    <a:pt x="4205" y="26406"/>
                  </a:cubicBezTo>
                  <a:cubicBezTo>
                    <a:pt x="4205" y="13455"/>
                    <a:pt x="13624" y="4373"/>
                    <a:pt x="26406" y="4373"/>
                  </a:cubicBezTo>
                  <a:cubicBezTo>
                    <a:pt x="39189" y="4373"/>
                    <a:pt x="48440" y="13624"/>
                    <a:pt x="48440" y="26406"/>
                  </a:cubicBezTo>
                  <a:cubicBezTo>
                    <a:pt x="48440" y="39189"/>
                    <a:pt x="39189" y="48608"/>
                    <a:pt x="26406" y="48608"/>
                  </a:cubicBezTo>
                  <a:moveTo>
                    <a:pt x="26406" y="0"/>
                  </a:moveTo>
                  <a:cubicBezTo>
                    <a:pt x="11773" y="0"/>
                    <a:pt x="0" y="11774"/>
                    <a:pt x="0" y="26406"/>
                  </a:cubicBezTo>
                  <a:cubicBezTo>
                    <a:pt x="0" y="41039"/>
                    <a:pt x="11942" y="52813"/>
                    <a:pt x="26406" y="52813"/>
                  </a:cubicBezTo>
                  <a:cubicBezTo>
                    <a:pt x="40871" y="52813"/>
                    <a:pt x="52813" y="41039"/>
                    <a:pt x="52813" y="26406"/>
                  </a:cubicBezTo>
                  <a:cubicBezTo>
                    <a:pt x="52813" y="11774"/>
                    <a:pt x="41039" y="0"/>
                    <a:pt x="26406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266D4F0-A74E-62EF-809B-CF3023FDE03E}"/>
                </a:ext>
              </a:extLst>
            </p:cNvPr>
            <p:cNvSpPr/>
            <p:nvPr/>
          </p:nvSpPr>
          <p:spPr>
            <a:xfrm>
              <a:off x="11368345" y="585796"/>
              <a:ext cx="53989" cy="54158"/>
            </a:xfrm>
            <a:custGeom>
              <a:avLst/>
              <a:gdLst>
                <a:gd name="connsiteX0" fmla="*/ 26238 w 53989"/>
                <a:gd name="connsiteY0" fmla="*/ 24893 h 54158"/>
                <a:gd name="connsiteX1" fmla="*/ 20688 w 53989"/>
                <a:gd name="connsiteY1" fmla="*/ 24893 h 54158"/>
                <a:gd name="connsiteX2" fmla="*/ 20688 w 53989"/>
                <a:gd name="connsiteY2" fmla="*/ 14969 h 54158"/>
                <a:gd name="connsiteX3" fmla="*/ 29266 w 53989"/>
                <a:gd name="connsiteY3" fmla="*/ 14969 h 54158"/>
                <a:gd name="connsiteX4" fmla="*/ 36666 w 53989"/>
                <a:gd name="connsiteY4" fmla="*/ 19847 h 54158"/>
                <a:gd name="connsiteX5" fmla="*/ 26238 w 53989"/>
                <a:gd name="connsiteY5" fmla="*/ 24893 h 54158"/>
                <a:gd name="connsiteX6" fmla="*/ 40871 w 53989"/>
                <a:gd name="connsiteY6" fmla="*/ 19847 h 54158"/>
                <a:gd name="connsiteX7" fmla="*/ 30107 w 53989"/>
                <a:gd name="connsiteY7" fmla="*/ 11269 h 54158"/>
                <a:gd name="connsiteX8" fmla="*/ 16819 w 53989"/>
                <a:gd name="connsiteY8" fmla="*/ 11269 h 54158"/>
                <a:gd name="connsiteX9" fmla="*/ 16819 w 53989"/>
                <a:gd name="connsiteY9" fmla="*/ 42216 h 54158"/>
                <a:gd name="connsiteX10" fmla="*/ 20688 w 53989"/>
                <a:gd name="connsiteY10" fmla="*/ 42216 h 54158"/>
                <a:gd name="connsiteX11" fmla="*/ 20688 w 53989"/>
                <a:gd name="connsiteY11" fmla="*/ 28593 h 54158"/>
                <a:gd name="connsiteX12" fmla="*/ 27415 w 53989"/>
                <a:gd name="connsiteY12" fmla="*/ 28593 h 54158"/>
                <a:gd name="connsiteX13" fmla="*/ 36162 w 53989"/>
                <a:gd name="connsiteY13" fmla="*/ 42216 h 54158"/>
                <a:gd name="connsiteX14" fmla="*/ 40703 w 53989"/>
                <a:gd name="connsiteY14" fmla="*/ 42216 h 54158"/>
                <a:gd name="connsiteX15" fmla="*/ 31452 w 53989"/>
                <a:gd name="connsiteY15" fmla="*/ 28593 h 54158"/>
                <a:gd name="connsiteX16" fmla="*/ 41039 w 53989"/>
                <a:gd name="connsiteY16" fmla="*/ 20015 h 54158"/>
                <a:gd name="connsiteX17" fmla="*/ 27079 w 53989"/>
                <a:gd name="connsiteY17" fmla="*/ 49785 h 54158"/>
                <a:gd name="connsiteX18" fmla="*/ 4373 w 53989"/>
                <a:gd name="connsiteY18" fmla="*/ 27079 h 54158"/>
                <a:gd name="connsiteX19" fmla="*/ 27079 w 53989"/>
                <a:gd name="connsiteY19" fmla="*/ 4373 h 54158"/>
                <a:gd name="connsiteX20" fmla="*/ 49785 w 53989"/>
                <a:gd name="connsiteY20" fmla="*/ 27079 h 54158"/>
                <a:gd name="connsiteX21" fmla="*/ 27079 w 53989"/>
                <a:gd name="connsiteY21" fmla="*/ 49785 h 54158"/>
                <a:gd name="connsiteX22" fmla="*/ 27079 w 53989"/>
                <a:gd name="connsiteY22" fmla="*/ 0 h 54158"/>
                <a:gd name="connsiteX23" fmla="*/ 0 w 53989"/>
                <a:gd name="connsiteY23" fmla="*/ 27079 h 54158"/>
                <a:gd name="connsiteX24" fmla="*/ 27079 w 53989"/>
                <a:gd name="connsiteY24" fmla="*/ 54158 h 54158"/>
                <a:gd name="connsiteX25" fmla="*/ 53990 w 53989"/>
                <a:gd name="connsiteY25" fmla="*/ 27079 h 54158"/>
                <a:gd name="connsiteX26" fmla="*/ 27079 w 53989"/>
                <a:gd name="connsiteY26" fmla="*/ 0 h 54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3989" h="54158">
                  <a:moveTo>
                    <a:pt x="26238" y="24893"/>
                  </a:moveTo>
                  <a:lnTo>
                    <a:pt x="20688" y="24893"/>
                  </a:lnTo>
                  <a:lnTo>
                    <a:pt x="20688" y="14969"/>
                  </a:lnTo>
                  <a:lnTo>
                    <a:pt x="29266" y="14969"/>
                  </a:lnTo>
                  <a:cubicBezTo>
                    <a:pt x="32966" y="14969"/>
                    <a:pt x="36666" y="15474"/>
                    <a:pt x="36666" y="19847"/>
                  </a:cubicBezTo>
                  <a:cubicBezTo>
                    <a:pt x="36666" y="25734"/>
                    <a:pt x="30611" y="24893"/>
                    <a:pt x="26238" y="24893"/>
                  </a:cubicBezTo>
                  <a:moveTo>
                    <a:pt x="40871" y="19847"/>
                  </a:moveTo>
                  <a:cubicBezTo>
                    <a:pt x="40871" y="14296"/>
                    <a:pt x="38180" y="11269"/>
                    <a:pt x="30107" y="11269"/>
                  </a:cubicBezTo>
                  <a:lnTo>
                    <a:pt x="16819" y="11269"/>
                  </a:lnTo>
                  <a:lnTo>
                    <a:pt x="16819" y="42216"/>
                  </a:lnTo>
                  <a:lnTo>
                    <a:pt x="20688" y="42216"/>
                  </a:lnTo>
                  <a:lnTo>
                    <a:pt x="20688" y="28593"/>
                  </a:lnTo>
                  <a:lnTo>
                    <a:pt x="27415" y="28593"/>
                  </a:lnTo>
                  <a:lnTo>
                    <a:pt x="36162" y="42216"/>
                  </a:lnTo>
                  <a:lnTo>
                    <a:pt x="40703" y="42216"/>
                  </a:lnTo>
                  <a:lnTo>
                    <a:pt x="31452" y="28593"/>
                  </a:lnTo>
                  <a:cubicBezTo>
                    <a:pt x="36834" y="28088"/>
                    <a:pt x="41039" y="25902"/>
                    <a:pt x="41039" y="20015"/>
                  </a:cubicBezTo>
                  <a:moveTo>
                    <a:pt x="27079" y="49785"/>
                  </a:moveTo>
                  <a:cubicBezTo>
                    <a:pt x="13792" y="49785"/>
                    <a:pt x="4373" y="40366"/>
                    <a:pt x="4373" y="27079"/>
                  </a:cubicBezTo>
                  <a:cubicBezTo>
                    <a:pt x="4373" y="13792"/>
                    <a:pt x="13960" y="4373"/>
                    <a:pt x="27079" y="4373"/>
                  </a:cubicBezTo>
                  <a:cubicBezTo>
                    <a:pt x="40198" y="4373"/>
                    <a:pt x="49785" y="13960"/>
                    <a:pt x="49785" y="27079"/>
                  </a:cubicBezTo>
                  <a:cubicBezTo>
                    <a:pt x="49785" y="40198"/>
                    <a:pt x="40366" y="49785"/>
                    <a:pt x="27079" y="49785"/>
                  </a:cubicBezTo>
                  <a:moveTo>
                    <a:pt x="27079" y="0"/>
                  </a:moveTo>
                  <a:cubicBezTo>
                    <a:pt x="12110" y="0"/>
                    <a:pt x="0" y="12110"/>
                    <a:pt x="0" y="27079"/>
                  </a:cubicBezTo>
                  <a:cubicBezTo>
                    <a:pt x="0" y="42048"/>
                    <a:pt x="12110" y="54158"/>
                    <a:pt x="27079" y="54158"/>
                  </a:cubicBezTo>
                  <a:cubicBezTo>
                    <a:pt x="42048" y="54158"/>
                    <a:pt x="53990" y="42048"/>
                    <a:pt x="53990" y="27079"/>
                  </a:cubicBezTo>
                  <a:cubicBezTo>
                    <a:pt x="53990" y="12110"/>
                    <a:pt x="41880" y="0"/>
                    <a:pt x="27079" y="0"/>
                  </a:cubicBezTo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20662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1D76CBF-82F3-4EE1-B3DA-B2F7E3B0BC56}"/>
              </a:ext>
            </a:extLst>
          </p:cNvPr>
          <p:cNvSpPr/>
          <p:nvPr userDrawn="1"/>
        </p:nvSpPr>
        <p:spPr>
          <a:xfrm rot="5400000">
            <a:off x="1871176" y="186755"/>
            <a:ext cx="3933795" cy="7676147"/>
          </a:xfrm>
          <a:prstGeom prst="rect">
            <a:avLst/>
          </a:prstGeom>
          <a:solidFill>
            <a:srgbClr val="0033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E9A718-893E-341B-987F-0E3D6078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439107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0D73742-8130-932E-8079-F562A7AC5ABC}"/>
              </a:ext>
            </a:extLst>
          </p:cNvPr>
          <p:cNvSpPr/>
          <p:nvPr userDrawn="1"/>
        </p:nvSpPr>
        <p:spPr>
          <a:xfrm rot="5400000">
            <a:off x="7967175" y="1766902"/>
            <a:ext cx="3933795" cy="45158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08228D-2D36-9137-E072-D91B086D22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7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D73742-8130-932E-8079-F562A7AC5ABC}"/>
              </a:ext>
            </a:extLst>
          </p:cNvPr>
          <p:cNvSpPr/>
          <p:nvPr userDrawn="1"/>
        </p:nvSpPr>
        <p:spPr>
          <a:xfrm rot="5400000">
            <a:off x="4129101" y="-1204897"/>
            <a:ext cx="3933795" cy="12191999"/>
          </a:xfrm>
          <a:prstGeom prst="rect">
            <a:avLst/>
          </a:prstGeom>
          <a:solidFill>
            <a:srgbClr val="009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1E9A718-893E-341B-987F-0E3D60787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150"/>
            <a:ext cx="9439107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78DA4-087D-57BB-3C53-3FDE0603D9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2766"/>
            <a:ext cx="9439107" cy="2714265"/>
          </a:xfrm>
        </p:spPr>
        <p:txBody>
          <a:bodyPr/>
          <a:lstStyle>
            <a:lvl1pPr marL="164592" indent="-164592">
              <a:defRPr sz="2400">
                <a:solidFill>
                  <a:schemeClr val="bg1"/>
                </a:solidFill>
              </a:defRPr>
            </a:lvl1pPr>
            <a:lvl2pPr indent="-164592">
              <a:defRPr sz="2400">
                <a:solidFill>
                  <a:schemeClr val="bg1"/>
                </a:solidFill>
              </a:defRPr>
            </a:lvl2pPr>
            <a:lvl3pPr indent="-164592">
              <a:defRPr sz="2400">
                <a:solidFill>
                  <a:schemeClr val="bg1"/>
                </a:solidFill>
              </a:defRPr>
            </a:lvl3pPr>
            <a:lvl4pPr indent="-164592">
              <a:defRPr sz="2000">
                <a:solidFill>
                  <a:schemeClr val="bg1"/>
                </a:solidFill>
              </a:defRPr>
            </a:lvl4pPr>
            <a:lvl5pPr indent="-164592"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D10593-2DED-04FF-A3EF-DD93D90E13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230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A06EBF-5C17-DA5B-272F-B02B072CE1E1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2F124E9-C45E-63D7-DE19-F8BF2F977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2632"/>
            <a:ext cx="4786170" cy="2852737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19B8E-C07C-9CFB-B0EB-33D26300592D}"/>
              </a:ext>
            </a:extLst>
          </p:cNvPr>
          <p:cNvSpPr/>
          <p:nvPr userDrawn="1"/>
        </p:nvSpPr>
        <p:spPr>
          <a:xfrm rot="5400000">
            <a:off x="6347448" y="1026302"/>
            <a:ext cx="5245765" cy="4805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2BE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92BADC6-20E9-B291-EDE5-4C8615E7A5E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81825" y="1742808"/>
            <a:ext cx="3858142" cy="3857892"/>
          </a:xfrm>
        </p:spPr>
        <p:txBody>
          <a:bodyPr/>
          <a:lstStyle>
            <a:lvl1pPr marL="164592" indent="-164592"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indent="-164592"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 indent="-164592"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 indent="-164592"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 indent="-164592"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0B85C-F8DE-7779-8E97-7CAE1270865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130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3ABBD702-D6F7-B142-6C02-CFCF70E753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01100" y="539845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5D73E216-4B29-438F-22D6-825E5CB0A23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2988" y="643775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9CC375-1AE9-9267-A922-5055C7EB6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69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53559DD-0E6E-7C91-77C6-D29C552C0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250" y="539845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53C96FA-F029-303A-423A-AC020EE9152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65138" y="643775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24E590-6F2C-673F-063D-7A64893CCC5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0479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3E547C-98AC-B86E-6476-7B5CE2AE9AE2}"/>
              </a:ext>
            </a:extLst>
          </p:cNvPr>
          <p:cNvSpPr/>
          <p:nvPr userDrawn="1"/>
        </p:nvSpPr>
        <p:spPr>
          <a:xfrm>
            <a:off x="0" y="2933699"/>
            <a:ext cx="12192000" cy="39243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55D52B5A-16B4-21F3-A967-5FD7727992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5526" y="554018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82A9658F-2162-FA7C-EAAB-ACA701D4D0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47414" y="657948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4328C-F65A-A0F4-C9C8-0CADF7D2F1F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1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43E547C-98AC-B86E-6476-7B5CE2AE9AE2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546E1F4-1565-3F66-FC9F-CD5975BC7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58225" y="554018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012CEFF-FFDD-26CB-7AD6-6797B5AF564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70113" y="657948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B8D525-E9E5-2A73-F0C8-77B3E92530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53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AA63DB9-42DF-8BBB-5251-D7E3549330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10400" y="1692370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A44E0EF-2F6E-66FB-6AF3-9E6B6E0C43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22288" y="1796300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022CF-1809-6585-D118-4566148853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32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6EBE65-583D-4F9D-B200-DF4BCECB16EA}"/>
              </a:ext>
            </a:extLst>
          </p:cNvPr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916C54D-5315-0A33-67B9-766ABFD144FB}"/>
              </a:ext>
            </a:extLst>
          </p:cNvPr>
          <p:cNvSpPr/>
          <p:nvPr userDrawn="1"/>
        </p:nvSpPr>
        <p:spPr>
          <a:xfrm>
            <a:off x="4487482" y="807127"/>
            <a:ext cx="4472325" cy="4598669"/>
          </a:xfrm>
          <a:custGeom>
            <a:avLst/>
            <a:gdLst>
              <a:gd name="connsiteX0" fmla="*/ 3070841 w 4254186"/>
              <a:gd name="connsiteY0" fmla="*/ 0 h 4374368"/>
              <a:gd name="connsiteX1" fmla="*/ 1183345 w 4254186"/>
              <a:gd name="connsiteY1" fmla="*/ 0 h 4374368"/>
              <a:gd name="connsiteX2" fmla="*/ 1183345 w 4254186"/>
              <a:gd name="connsiteY2" fmla="*/ 1215702 h 4374368"/>
              <a:gd name="connsiteX3" fmla="*/ 0 w 4254186"/>
              <a:gd name="connsiteY3" fmla="*/ 1215702 h 4374368"/>
              <a:gd name="connsiteX4" fmla="*/ 0 w 4254186"/>
              <a:gd name="connsiteY4" fmla="*/ 3158667 h 4374368"/>
              <a:gd name="connsiteX5" fmla="*/ 1183345 w 4254186"/>
              <a:gd name="connsiteY5" fmla="*/ 3158667 h 4374368"/>
              <a:gd name="connsiteX6" fmla="*/ 1183345 w 4254186"/>
              <a:gd name="connsiteY6" fmla="*/ 4374369 h 4374368"/>
              <a:gd name="connsiteX7" fmla="*/ 3070841 w 4254186"/>
              <a:gd name="connsiteY7" fmla="*/ 4374369 h 4374368"/>
              <a:gd name="connsiteX8" fmla="*/ 3070841 w 4254186"/>
              <a:gd name="connsiteY8" fmla="*/ 3158667 h 4374368"/>
              <a:gd name="connsiteX9" fmla="*/ 4254186 w 4254186"/>
              <a:gd name="connsiteY9" fmla="*/ 3158667 h 4374368"/>
              <a:gd name="connsiteX10" fmla="*/ 4254186 w 4254186"/>
              <a:gd name="connsiteY10" fmla="*/ 1215702 h 4374368"/>
              <a:gd name="connsiteX11" fmla="*/ 3070841 w 4254186"/>
              <a:gd name="connsiteY11" fmla="*/ 1215702 h 4374368"/>
              <a:gd name="connsiteX12" fmla="*/ 3070841 w 4254186"/>
              <a:gd name="connsiteY12" fmla="*/ 0 h 4374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54186" h="4374368">
                <a:moveTo>
                  <a:pt x="3070841" y="0"/>
                </a:moveTo>
                <a:lnTo>
                  <a:pt x="1183345" y="0"/>
                </a:lnTo>
                <a:lnTo>
                  <a:pt x="1183345" y="1215702"/>
                </a:lnTo>
                <a:lnTo>
                  <a:pt x="0" y="1215702"/>
                </a:lnTo>
                <a:lnTo>
                  <a:pt x="0" y="3158667"/>
                </a:lnTo>
                <a:lnTo>
                  <a:pt x="1183345" y="3158667"/>
                </a:lnTo>
                <a:lnTo>
                  <a:pt x="1183345" y="4374369"/>
                </a:lnTo>
                <a:lnTo>
                  <a:pt x="3070841" y="4374369"/>
                </a:lnTo>
                <a:lnTo>
                  <a:pt x="3070841" y="3158667"/>
                </a:lnTo>
                <a:lnTo>
                  <a:pt x="4254186" y="3158667"/>
                </a:lnTo>
                <a:lnTo>
                  <a:pt x="4254186" y="1215702"/>
                </a:lnTo>
                <a:lnTo>
                  <a:pt x="3070841" y="1215702"/>
                </a:lnTo>
                <a:lnTo>
                  <a:pt x="3070841" y="0"/>
                </a:lnTo>
                <a:close/>
              </a:path>
            </a:pathLst>
          </a:custGeom>
          <a:solidFill>
            <a:srgbClr val="FFFFFF">
              <a:alpha val="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6ED560-5D7E-ED62-FED7-38E832DCEAC3}"/>
              </a:ext>
            </a:extLst>
          </p:cNvPr>
          <p:cNvSpPr/>
          <p:nvPr userDrawn="1"/>
        </p:nvSpPr>
        <p:spPr>
          <a:xfrm>
            <a:off x="9427031" y="811394"/>
            <a:ext cx="3580710" cy="4606768"/>
          </a:xfrm>
          <a:custGeom>
            <a:avLst/>
            <a:gdLst>
              <a:gd name="connsiteX0" fmla="*/ 256658 w 3406059"/>
              <a:gd name="connsiteY0" fmla="*/ 1541 h 4382072"/>
              <a:gd name="connsiteX1" fmla="*/ 168831 w 3406059"/>
              <a:gd name="connsiteY1" fmla="*/ 2414454 h 4382072"/>
              <a:gd name="connsiteX2" fmla="*/ 1703482 w 3406059"/>
              <a:gd name="connsiteY2" fmla="*/ 4382073 h 4382072"/>
              <a:gd name="connsiteX3" fmla="*/ 3236591 w 3406059"/>
              <a:gd name="connsiteY3" fmla="*/ 2414454 h 4382072"/>
              <a:gd name="connsiteX4" fmla="*/ 3148765 w 3406059"/>
              <a:gd name="connsiteY4" fmla="*/ 3082 h 4382072"/>
              <a:gd name="connsiteX5" fmla="*/ 1703482 w 3406059"/>
              <a:gd name="connsiteY5" fmla="*/ 368254 h 4382072"/>
              <a:gd name="connsiteX6" fmla="*/ 1694236 w 3406059"/>
              <a:gd name="connsiteY6" fmla="*/ 368254 h 4382072"/>
              <a:gd name="connsiteX7" fmla="*/ 256658 w 3406059"/>
              <a:gd name="connsiteY7" fmla="*/ 0 h 438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06059" h="4382072">
                <a:moveTo>
                  <a:pt x="256658" y="1541"/>
                </a:moveTo>
                <a:cubicBezTo>
                  <a:pt x="-43801" y="607080"/>
                  <a:pt x="-90026" y="1591660"/>
                  <a:pt x="168831" y="2414454"/>
                </a:cubicBezTo>
                <a:cubicBezTo>
                  <a:pt x="418443" y="3206432"/>
                  <a:pt x="903799" y="3929074"/>
                  <a:pt x="1703482" y="4382073"/>
                </a:cubicBezTo>
                <a:cubicBezTo>
                  <a:pt x="2503164" y="3929074"/>
                  <a:pt x="2986979" y="3206432"/>
                  <a:pt x="3236591" y="2414454"/>
                </a:cubicBezTo>
                <a:cubicBezTo>
                  <a:pt x="3496988" y="1591660"/>
                  <a:pt x="3449223" y="610162"/>
                  <a:pt x="3148765" y="3082"/>
                </a:cubicBezTo>
                <a:cubicBezTo>
                  <a:pt x="2692684" y="240367"/>
                  <a:pt x="2236603" y="366714"/>
                  <a:pt x="1703482" y="368254"/>
                </a:cubicBezTo>
                <a:lnTo>
                  <a:pt x="1694236" y="368254"/>
                </a:lnTo>
                <a:cubicBezTo>
                  <a:pt x="1164197" y="368254"/>
                  <a:pt x="711197" y="235744"/>
                  <a:pt x="256658" y="0"/>
                </a:cubicBezTo>
              </a:path>
            </a:pathLst>
          </a:custGeom>
          <a:solidFill>
            <a:srgbClr val="FFFFFF">
              <a:alpha val="900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77E9639B-39E0-5DAE-8CF1-FE1C274ED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  <p:sp>
        <p:nvSpPr>
          <p:cNvPr id="22" name="object 9">
            <a:extLst>
              <a:ext uri="{FF2B5EF4-FFF2-40B4-BE49-F238E27FC236}">
                <a16:creationId xmlns:a16="http://schemas.microsoft.com/office/drawing/2014/main" id="{2A4D01F6-5CDB-D0D7-C744-9044F1576931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6392D30-A80D-1C2E-2BA4-B3FAE9BD26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4264" y="2473488"/>
            <a:ext cx="9823332" cy="3334106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41" name="Subtitle 2">
            <a:extLst>
              <a:ext uri="{FF2B5EF4-FFF2-40B4-BE49-F238E27FC236}">
                <a16:creationId xmlns:a16="http://schemas.microsoft.com/office/drawing/2014/main" id="{8703A2AA-676C-3224-BA68-BC2CCEDDC6E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4263" y="5998779"/>
            <a:ext cx="8557849" cy="694419"/>
          </a:xfrm>
        </p:spPr>
        <p:txBody>
          <a:bodyPr>
            <a:normAutofit/>
          </a:bodyPr>
          <a:lstStyle>
            <a:lvl1pPr marL="0" indent="0" algn="l">
              <a:buNone/>
              <a:defRPr sz="15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161720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bile Phon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7DDE7A-309B-E262-9064-5C2EA675C73C}"/>
              </a:ext>
            </a:extLst>
          </p:cNvPr>
          <p:cNvSpPr/>
          <p:nvPr userDrawn="1"/>
        </p:nvSpPr>
        <p:spPr>
          <a:xfrm>
            <a:off x="1" y="-33204"/>
            <a:ext cx="12192000" cy="68912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7DAA172-B322-D96D-F33D-67C2AB2B2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62800" y="1844770"/>
            <a:ext cx="2828625" cy="5731687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F6C28F43-4425-AF66-3470-A99EA12FE3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688" y="1948700"/>
            <a:ext cx="2618024" cy="5531964"/>
          </a:xfrm>
          <a:prstGeom prst="roundRect">
            <a:avLst>
              <a:gd name="adj" fmla="val 1170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D8ECEE-CACB-7433-76C0-27814E6D2C1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2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F83B99F-0009-90EC-7D9A-4D8238291C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475" y="962024"/>
            <a:ext cx="8969994" cy="5107443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BD6E53B-3B75-7CF4-EB16-A037E4767BB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972175" y="1213771"/>
            <a:ext cx="6924675" cy="4344191"/>
          </a:xfrm>
          <a:prstGeom prst="roundRect">
            <a:avLst>
              <a:gd name="adj" fmla="val 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41DEDB-BDC5-5617-87E3-72A0A3F7AC6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88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4390C7-4A79-C0AC-617C-7BB1FA767F19}"/>
              </a:ext>
            </a:extLst>
          </p:cNvPr>
          <p:cNvSpPr/>
          <p:nvPr userDrawn="1"/>
        </p:nvSpPr>
        <p:spPr>
          <a:xfrm>
            <a:off x="1" y="-33204"/>
            <a:ext cx="12192000" cy="68912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232821"/>
            <a:ext cx="3646714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D3DC3D7-A503-132E-7DE4-790C19CBB8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475" y="981074"/>
            <a:ext cx="8969994" cy="5107443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4B591F-108F-5585-AB91-F59EDF9049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72175" y="1232821"/>
            <a:ext cx="6924675" cy="4344191"/>
          </a:xfrm>
          <a:prstGeom prst="roundRect">
            <a:avLst>
              <a:gd name="adj" fmla="val 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439D05-E637-047B-6E25-23018EAABD0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301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228924"/>
            <a:ext cx="826851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B7FD2C1-377D-7988-1D5F-45015134C2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5231" y="1854685"/>
            <a:ext cx="7884148" cy="4489172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AA36FED-F85C-6147-5D33-0B68310B83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0135" y="2060235"/>
            <a:ext cx="6086422" cy="3818314"/>
          </a:xfrm>
          <a:prstGeom prst="roundRect">
            <a:avLst>
              <a:gd name="adj" fmla="val 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82DFF6-7744-A225-17F2-0E5F9E399A6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74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C7F8C9-85CC-DB10-2B9E-AB07D964B4DB}"/>
              </a:ext>
            </a:extLst>
          </p:cNvPr>
          <p:cNvSpPr/>
          <p:nvPr userDrawn="1"/>
        </p:nvSpPr>
        <p:spPr>
          <a:xfrm>
            <a:off x="1" y="3692679"/>
            <a:ext cx="12192000" cy="31763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523496-96DC-C4FB-DDE3-8D38129D4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228924"/>
            <a:ext cx="826851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714753-641D-043F-FC3F-493B08E088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45231" y="1854685"/>
            <a:ext cx="7884148" cy="4489172"/>
          </a:xfrm>
          <a:prstGeom prst="rect">
            <a:avLst/>
          </a:prstGeom>
          <a:effectLst>
            <a:outerShdw blurRad="698500" dist="38100" dir="2700000" algn="tl" rotWithShape="0">
              <a:prstClr val="black">
                <a:alpha val="30000"/>
              </a:prstClr>
            </a:outerShdw>
          </a:effectLst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34785025-C058-1244-AAF7-6555132C80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0135" y="2060235"/>
            <a:ext cx="6086422" cy="3818314"/>
          </a:xfrm>
          <a:prstGeom prst="roundRect">
            <a:avLst>
              <a:gd name="adj" fmla="val 0"/>
            </a:avLst>
          </a:prstGeom>
          <a:solidFill>
            <a:srgbClr val="E6E6E6"/>
          </a:solidFill>
        </p:spPr>
        <p:txBody>
          <a:bodyPr/>
          <a:lstStyle>
            <a:lvl1pPr marL="0" indent="0" algn="ctr">
              <a:spcBef>
                <a:spcPts val="0"/>
              </a:spcBef>
              <a:buFontTx/>
              <a:buNone/>
              <a:defRPr sz="1800" b="1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EEFCF9-8A22-B6D5-3624-978C1352CD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4742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3F53A1-F561-471E-8B16-E672D1E51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8" cy="68579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92D74-18FE-47D5-BB95-6590EB3B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198" y="2002632"/>
            <a:ext cx="8529605" cy="2852737"/>
          </a:xfr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1DB761-BB3D-16B2-5F71-BE54E5BDD4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31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7EA380-521F-2C0F-58E5-7084A4C328D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92D74-18FE-47D5-BB95-6590EB3B40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740" y="1895559"/>
            <a:ext cx="11878260" cy="2852737"/>
          </a:xfrm>
        </p:spPr>
        <p:txBody>
          <a:bodyPr anchor="ctr" anchorCtr="0">
            <a:normAutofit/>
          </a:bodyPr>
          <a:lstStyle>
            <a:lvl1pPr algn="ctr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0F6E21B-44B5-F7F1-1B19-FACED881A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99417" y="5148706"/>
            <a:ext cx="1106906" cy="563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9B069A-2AB6-3E24-7A78-300B81B75BD7}"/>
              </a:ext>
            </a:extLst>
          </p:cNvPr>
          <p:cNvSpPr/>
          <p:nvPr userDrawn="1"/>
        </p:nvSpPr>
        <p:spPr>
          <a:xfrm>
            <a:off x="0" y="0"/>
            <a:ext cx="3137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BE4E0-9AAD-5AF7-D839-0FCD8EE626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146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E71774A-771F-2042-147A-ACCF923897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3F3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D92D74-18FE-47D5-BB95-6590EB3B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67159"/>
            <a:ext cx="8529605" cy="2852737"/>
          </a:xfrm>
        </p:spPr>
        <p:txBody>
          <a:bodyPr anchor="ctr" anchorCtr="0">
            <a:normAutofit/>
          </a:bodyPr>
          <a:lstStyle>
            <a:lvl1pPr algn="l">
              <a:defRPr sz="72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0F6E21B-44B5-F7F1-1B19-FACED881A3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508" y="2467190"/>
            <a:ext cx="1106906" cy="56351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8A0D9E5-A177-CC33-EBC4-E8840B49D8FA}"/>
              </a:ext>
            </a:extLst>
          </p:cNvPr>
          <p:cNvSpPr/>
          <p:nvPr userDrawn="1"/>
        </p:nvSpPr>
        <p:spPr>
          <a:xfrm>
            <a:off x="0" y="0"/>
            <a:ext cx="31374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CE3F1-C028-A12E-E942-7AA3386ECC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54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C978DD-9BC2-BD1C-9DF7-4C33589D04A3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C4E4D4C-2B49-5AE6-6916-DAEAF1B9103B}"/>
              </a:ext>
            </a:extLst>
          </p:cNvPr>
          <p:cNvSpPr txBox="1">
            <a:spLocks/>
          </p:cNvSpPr>
          <p:nvPr userDrawn="1"/>
        </p:nvSpPr>
        <p:spPr>
          <a:xfrm>
            <a:off x="575458" y="1426541"/>
            <a:ext cx="11220756" cy="33700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           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a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champion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for the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health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and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well-being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of our</a:t>
            </a:r>
            <a:r>
              <a:rPr lang="en-US" sz="7200" b="1">
                <a:solidFill>
                  <a:srgbClr val="003359"/>
                </a:solidFill>
                <a:latin typeface="Arial" panose="020B0604020202020204"/>
              </a:rPr>
              <a:t>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members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and the 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communities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we serve.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E1E1759-DA0D-DD29-6F30-0B19D467D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214" y="1080525"/>
            <a:ext cx="3039278" cy="12530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C8AB74-EFB7-1D9B-0684-1E5699FCEE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93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on and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F6CA77C-1862-0EE8-CE44-AF8A1AB80767}"/>
              </a:ext>
            </a:extLst>
          </p:cNvPr>
          <p:cNvGrpSpPr/>
          <p:nvPr userDrawn="1"/>
        </p:nvGrpSpPr>
        <p:grpSpPr>
          <a:xfrm>
            <a:off x="6618129" y="2036674"/>
            <a:ext cx="2427454" cy="2204127"/>
            <a:chOff x="6618129" y="2036674"/>
            <a:chExt cx="2427454" cy="220412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5E606263-8F8E-7E2C-CFFA-13D0CADC45BC}"/>
                </a:ext>
              </a:extLst>
            </p:cNvPr>
            <p:cNvGrpSpPr/>
            <p:nvPr/>
          </p:nvGrpSpPr>
          <p:grpSpPr>
            <a:xfrm>
              <a:off x="6716772" y="2036674"/>
              <a:ext cx="2213046" cy="1014764"/>
              <a:chOff x="6716772" y="2036674"/>
              <a:chExt cx="2213046" cy="101476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F04B081E-96B3-D99B-351E-0AB79712DB11}"/>
                  </a:ext>
                </a:extLst>
              </p:cNvPr>
              <p:cNvSpPr/>
              <p:nvPr/>
            </p:nvSpPr>
            <p:spPr>
              <a:xfrm>
                <a:off x="6717771" y="2907222"/>
                <a:ext cx="475283" cy="144216"/>
              </a:xfrm>
              <a:custGeom>
                <a:avLst/>
                <a:gdLst>
                  <a:gd name="connsiteX0" fmla="*/ 362208 w 475283"/>
                  <a:gd name="connsiteY0" fmla="*/ 144217 h 144216"/>
                  <a:gd name="connsiteX1" fmla="*/ 362208 w 475283"/>
                  <a:gd name="connsiteY1" fmla="*/ 32973 h 144216"/>
                  <a:gd name="connsiteX2" fmla="*/ 362541 w 475283"/>
                  <a:gd name="connsiteY2" fmla="*/ 32973 h 144216"/>
                  <a:gd name="connsiteX3" fmla="*/ 389019 w 475283"/>
                  <a:gd name="connsiteY3" fmla="*/ 144217 h 144216"/>
                  <a:gd name="connsiteX4" fmla="*/ 417829 w 475283"/>
                  <a:gd name="connsiteY4" fmla="*/ 144217 h 144216"/>
                  <a:gd name="connsiteX5" fmla="*/ 445640 w 475283"/>
                  <a:gd name="connsiteY5" fmla="*/ 32973 h 144216"/>
                  <a:gd name="connsiteX6" fmla="*/ 445973 w 475283"/>
                  <a:gd name="connsiteY6" fmla="*/ 32973 h 144216"/>
                  <a:gd name="connsiteX7" fmla="*/ 445973 w 475283"/>
                  <a:gd name="connsiteY7" fmla="*/ 144217 h 144216"/>
                  <a:gd name="connsiteX8" fmla="*/ 475283 w 475283"/>
                  <a:gd name="connsiteY8" fmla="*/ 144217 h 144216"/>
                  <a:gd name="connsiteX9" fmla="*/ 475283 w 475283"/>
                  <a:gd name="connsiteY9" fmla="*/ 0 h 144216"/>
                  <a:gd name="connsiteX10" fmla="*/ 428321 w 475283"/>
                  <a:gd name="connsiteY10" fmla="*/ 0 h 144216"/>
                  <a:gd name="connsiteX11" fmla="*/ 404340 w 475283"/>
                  <a:gd name="connsiteY11" fmla="*/ 98088 h 144216"/>
                  <a:gd name="connsiteX12" fmla="*/ 404007 w 475283"/>
                  <a:gd name="connsiteY12" fmla="*/ 98088 h 144216"/>
                  <a:gd name="connsiteX13" fmla="*/ 381359 w 475283"/>
                  <a:gd name="connsiteY13" fmla="*/ 0 h 144216"/>
                  <a:gd name="connsiteX14" fmla="*/ 332898 w 475283"/>
                  <a:gd name="connsiteY14" fmla="*/ 0 h 144216"/>
                  <a:gd name="connsiteX15" fmla="*/ 332898 w 475283"/>
                  <a:gd name="connsiteY15" fmla="*/ 144217 h 144216"/>
                  <a:gd name="connsiteX16" fmla="*/ 362208 w 475283"/>
                  <a:gd name="connsiteY16" fmla="*/ 144217 h 144216"/>
                  <a:gd name="connsiteX17" fmla="*/ 273113 w 475283"/>
                  <a:gd name="connsiteY17" fmla="*/ 90094 h 144216"/>
                  <a:gd name="connsiteX18" fmla="*/ 244303 w 475283"/>
                  <a:gd name="connsiteY18" fmla="*/ 90094 h 144216"/>
                  <a:gd name="connsiteX19" fmla="*/ 258125 w 475283"/>
                  <a:gd name="connsiteY19" fmla="*/ 27811 h 144216"/>
                  <a:gd name="connsiteX20" fmla="*/ 258458 w 475283"/>
                  <a:gd name="connsiteY20" fmla="*/ 27811 h 144216"/>
                  <a:gd name="connsiteX21" fmla="*/ 273113 w 475283"/>
                  <a:gd name="connsiteY21" fmla="*/ 90094 h 144216"/>
                  <a:gd name="connsiteX22" fmla="*/ 230148 w 475283"/>
                  <a:gd name="connsiteY22" fmla="*/ 144217 h 144216"/>
                  <a:gd name="connsiteX23" fmla="*/ 238308 w 475283"/>
                  <a:gd name="connsiteY23" fmla="*/ 112243 h 144216"/>
                  <a:gd name="connsiteX24" fmla="*/ 279441 w 475283"/>
                  <a:gd name="connsiteY24" fmla="*/ 112243 h 144216"/>
                  <a:gd name="connsiteX25" fmla="*/ 287434 w 475283"/>
                  <a:gd name="connsiteY25" fmla="*/ 144217 h 144216"/>
                  <a:gd name="connsiteX26" fmla="*/ 319242 w 475283"/>
                  <a:gd name="connsiteY26" fmla="*/ 144217 h 144216"/>
                  <a:gd name="connsiteX27" fmla="*/ 280107 w 475283"/>
                  <a:gd name="connsiteY27" fmla="*/ 0 h 144216"/>
                  <a:gd name="connsiteX28" fmla="*/ 240306 w 475283"/>
                  <a:gd name="connsiteY28" fmla="*/ 0 h 144216"/>
                  <a:gd name="connsiteX29" fmla="*/ 200338 w 475283"/>
                  <a:gd name="connsiteY29" fmla="*/ 144217 h 144216"/>
                  <a:gd name="connsiteX30" fmla="*/ 230148 w 475283"/>
                  <a:gd name="connsiteY30" fmla="*/ 144217 h 144216"/>
                  <a:gd name="connsiteX31" fmla="*/ 191678 w 475283"/>
                  <a:gd name="connsiteY31" fmla="*/ 144217 h 144216"/>
                  <a:gd name="connsiteX32" fmla="*/ 191678 w 475283"/>
                  <a:gd name="connsiteY32" fmla="*/ 122068 h 144216"/>
                  <a:gd name="connsiteX33" fmla="*/ 141552 w 475283"/>
                  <a:gd name="connsiteY33" fmla="*/ 122068 h 144216"/>
                  <a:gd name="connsiteX34" fmla="*/ 141552 w 475283"/>
                  <a:gd name="connsiteY34" fmla="*/ 79936 h 144216"/>
                  <a:gd name="connsiteX35" fmla="*/ 186350 w 475283"/>
                  <a:gd name="connsiteY35" fmla="*/ 79936 h 144216"/>
                  <a:gd name="connsiteX36" fmla="*/ 186350 w 475283"/>
                  <a:gd name="connsiteY36" fmla="*/ 57787 h 144216"/>
                  <a:gd name="connsiteX37" fmla="*/ 141552 w 475283"/>
                  <a:gd name="connsiteY37" fmla="*/ 57787 h 144216"/>
                  <a:gd name="connsiteX38" fmla="*/ 141552 w 475283"/>
                  <a:gd name="connsiteY38" fmla="*/ 22149 h 144216"/>
                  <a:gd name="connsiteX39" fmla="*/ 190180 w 475283"/>
                  <a:gd name="connsiteY39" fmla="*/ 22149 h 144216"/>
                  <a:gd name="connsiteX40" fmla="*/ 190180 w 475283"/>
                  <a:gd name="connsiteY40" fmla="*/ 0 h 144216"/>
                  <a:gd name="connsiteX41" fmla="*/ 111410 w 475283"/>
                  <a:gd name="connsiteY41" fmla="*/ 0 h 144216"/>
                  <a:gd name="connsiteX42" fmla="*/ 111410 w 475283"/>
                  <a:gd name="connsiteY42" fmla="*/ 144217 h 144216"/>
                  <a:gd name="connsiteX43" fmla="*/ 191678 w 475283"/>
                  <a:gd name="connsiteY43" fmla="*/ 144217 h 144216"/>
                  <a:gd name="connsiteX44" fmla="*/ 0 w 475283"/>
                  <a:gd name="connsiteY44" fmla="*/ 0 h 144216"/>
                  <a:gd name="connsiteX45" fmla="*/ 0 w 475283"/>
                  <a:gd name="connsiteY45" fmla="*/ 23981 h 144216"/>
                  <a:gd name="connsiteX46" fmla="*/ 33640 w 475283"/>
                  <a:gd name="connsiteY46" fmla="*/ 23981 h 144216"/>
                  <a:gd name="connsiteX47" fmla="*/ 33640 w 475283"/>
                  <a:gd name="connsiteY47" fmla="*/ 144217 h 144216"/>
                  <a:gd name="connsiteX48" fmla="*/ 63782 w 475283"/>
                  <a:gd name="connsiteY48" fmla="*/ 144217 h 144216"/>
                  <a:gd name="connsiteX49" fmla="*/ 63782 w 475283"/>
                  <a:gd name="connsiteY49" fmla="*/ 23981 h 144216"/>
                  <a:gd name="connsiteX50" fmla="*/ 97421 w 475283"/>
                  <a:gd name="connsiteY50" fmla="*/ 23981 h 144216"/>
                  <a:gd name="connsiteX51" fmla="*/ 97421 w 475283"/>
                  <a:gd name="connsiteY51" fmla="*/ 0 h 144216"/>
                  <a:gd name="connsiteX52" fmla="*/ 166 w 475283"/>
                  <a:gd name="connsiteY52" fmla="*/ 0 h 144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75283" h="144216">
                    <a:moveTo>
                      <a:pt x="362208" y="144217"/>
                    </a:moveTo>
                    <a:lnTo>
                      <a:pt x="362208" y="32973"/>
                    </a:lnTo>
                    <a:lnTo>
                      <a:pt x="362541" y="32973"/>
                    </a:lnTo>
                    <a:lnTo>
                      <a:pt x="389019" y="144217"/>
                    </a:lnTo>
                    <a:lnTo>
                      <a:pt x="417829" y="144217"/>
                    </a:lnTo>
                    <a:lnTo>
                      <a:pt x="445640" y="32973"/>
                    </a:lnTo>
                    <a:lnTo>
                      <a:pt x="445973" y="32973"/>
                    </a:lnTo>
                    <a:lnTo>
                      <a:pt x="445973" y="144217"/>
                    </a:lnTo>
                    <a:lnTo>
                      <a:pt x="475283" y="144217"/>
                    </a:lnTo>
                    <a:lnTo>
                      <a:pt x="475283" y="0"/>
                    </a:lnTo>
                    <a:lnTo>
                      <a:pt x="428321" y="0"/>
                    </a:lnTo>
                    <a:lnTo>
                      <a:pt x="404340" y="98088"/>
                    </a:lnTo>
                    <a:lnTo>
                      <a:pt x="404007" y="98088"/>
                    </a:lnTo>
                    <a:lnTo>
                      <a:pt x="381359" y="0"/>
                    </a:lnTo>
                    <a:lnTo>
                      <a:pt x="332898" y="0"/>
                    </a:lnTo>
                    <a:lnTo>
                      <a:pt x="332898" y="144217"/>
                    </a:lnTo>
                    <a:lnTo>
                      <a:pt x="362208" y="144217"/>
                    </a:lnTo>
                    <a:close/>
                    <a:moveTo>
                      <a:pt x="273113" y="90094"/>
                    </a:moveTo>
                    <a:lnTo>
                      <a:pt x="244303" y="90094"/>
                    </a:lnTo>
                    <a:lnTo>
                      <a:pt x="258125" y="27811"/>
                    </a:lnTo>
                    <a:lnTo>
                      <a:pt x="258458" y="27811"/>
                    </a:lnTo>
                    <a:lnTo>
                      <a:pt x="273113" y="90094"/>
                    </a:lnTo>
                    <a:close/>
                    <a:moveTo>
                      <a:pt x="230148" y="144217"/>
                    </a:moveTo>
                    <a:lnTo>
                      <a:pt x="238308" y="112243"/>
                    </a:lnTo>
                    <a:lnTo>
                      <a:pt x="279441" y="112243"/>
                    </a:lnTo>
                    <a:lnTo>
                      <a:pt x="287434" y="144217"/>
                    </a:lnTo>
                    <a:lnTo>
                      <a:pt x="319242" y="144217"/>
                    </a:lnTo>
                    <a:lnTo>
                      <a:pt x="280107" y="0"/>
                    </a:lnTo>
                    <a:lnTo>
                      <a:pt x="240306" y="0"/>
                    </a:lnTo>
                    <a:lnTo>
                      <a:pt x="200338" y="144217"/>
                    </a:lnTo>
                    <a:lnTo>
                      <a:pt x="230148" y="144217"/>
                    </a:lnTo>
                    <a:close/>
                    <a:moveTo>
                      <a:pt x="191678" y="144217"/>
                    </a:moveTo>
                    <a:lnTo>
                      <a:pt x="191678" y="122068"/>
                    </a:lnTo>
                    <a:lnTo>
                      <a:pt x="141552" y="122068"/>
                    </a:lnTo>
                    <a:lnTo>
                      <a:pt x="141552" y="79936"/>
                    </a:lnTo>
                    <a:lnTo>
                      <a:pt x="186350" y="79936"/>
                    </a:lnTo>
                    <a:lnTo>
                      <a:pt x="186350" y="57787"/>
                    </a:lnTo>
                    <a:lnTo>
                      <a:pt x="141552" y="57787"/>
                    </a:lnTo>
                    <a:lnTo>
                      <a:pt x="141552" y="22149"/>
                    </a:lnTo>
                    <a:lnTo>
                      <a:pt x="190180" y="22149"/>
                    </a:lnTo>
                    <a:lnTo>
                      <a:pt x="190180" y="0"/>
                    </a:lnTo>
                    <a:lnTo>
                      <a:pt x="111410" y="0"/>
                    </a:lnTo>
                    <a:lnTo>
                      <a:pt x="111410" y="144217"/>
                    </a:lnTo>
                    <a:lnTo>
                      <a:pt x="191678" y="144217"/>
                    </a:lnTo>
                    <a:close/>
                    <a:moveTo>
                      <a:pt x="0" y="0"/>
                    </a:moveTo>
                    <a:lnTo>
                      <a:pt x="0" y="23981"/>
                    </a:lnTo>
                    <a:lnTo>
                      <a:pt x="33640" y="23981"/>
                    </a:lnTo>
                    <a:lnTo>
                      <a:pt x="33640" y="144217"/>
                    </a:lnTo>
                    <a:lnTo>
                      <a:pt x="63782" y="144217"/>
                    </a:lnTo>
                    <a:lnTo>
                      <a:pt x="63782" y="23981"/>
                    </a:lnTo>
                    <a:lnTo>
                      <a:pt x="97421" y="23981"/>
                    </a:lnTo>
                    <a:lnTo>
                      <a:pt x="97421" y="0"/>
                    </a:lnTo>
                    <a:lnTo>
                      <a:pt x="166" y="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497553C-9C76-9E26-110C-6A86D834FAD7}"/>
                  </a:ext>
                </a:extLst>
              </p:cNvPr>
              <p:cNvSpPr/>
              <p:nvPr/>
            </p:nvSpPr>
            <p:spPr>
              <a:xfrm>
                <a:off x="6727929" y="2705861"/>
                <a:ext cx="337061" cy="149046"/>
              </a:xfrm>
              <a:custGeom>
                <a:avLst/>
                <a:gdLst>
                  <a:gd name="connsiteX0" fmla="*/ 337061 w 337061"/>
                  <a:gd name="connsiteY0" fmla="*/ 146715 h 149046"/>
                  <a:gd name="connsiteX1" fmla="*/ 337061 w 337061"/>
                  <a:gd name="connsiteY1" fmla="*/ 124566 h 149046"/>
                  <a:gd name="connsiteX2" fmla="*/ 286935 w 337061"/>
                  <a:gd name="connsiteY2" fmla="*/ 124566 h 149046"/>
                  <a:gd name="connsiteX3" fmla="*/ 286935 w 337061"/>
                  <a:gd name="connsiteY3" fmla="*/ 82433 h 149046"/>
                  <a:gd name="connsiteX4" fmla="*/ 331732 w 337061"/>
                  <a:gd name="connsiteY4" fmla="*/ 82433 h 149046"/>
                  <a:gd name="connsiteX5" fmla="*/ 331732 w 337061"/>
                  <a:gd name="connsiteY5" fmla="*/ 60285 h 149046"/>
                  <a:gd name="connsiteX6" fmla="*/ 286935 w 337061"/>
                  <a:gd name="connsiteY6" fmla="*/ 60285 h 149046"/>
                  <a:gd name="connsiteX7" fmla="*/ 286935 w 337061"/>
                  <a:gd name="connsiteY7" fmla="*/ 24647 h 149046"/>
                  <a:gd name="connsiteX8" fmla="*/ 335562 w 337061"/>
                  <a:gd name="connsiteY8" fmla="*/ 24647 h 149046"/>
                  <a:gd name="connsiteX9" fmla="*/ 335562 w 337061"/>
                  <a:gd name="connsiteY9" fmla="*/ 2498 h 149046"/>
                  <a:gd name="connsiteX10" fmla="*/ 256793 w 337061"/>
                  <a:gd name="connsiteY10" fmla="*/ 2498 h 149046"/>
                  <a:gd name="connsiteX11" fmla="*/ 256793 w 337061"/>
                  <a:gd name="connsiteY11" fmla="*/ 146715 h 149046"/>
                  <a:gd name="connsiteX12" fmla="*/ 337061 w 337061"/>
                  <a:gd name="connsiteY12" fmla="*/ 146715 h 149046"/>
                  <a:gd name="connsiteX13" fmla="*/ 151877 w 337061"/>
                  <a:gd name="connsiteY13" fmla="*/ 146715 h 149046"/>
                  <a:gd name="connsiteX14" fmla="*/ 151877 w 337061"/>
                  <a:gd name="connsiteY14" fmla="*/ 41300 h 149046"/>
                  <a:gd name="connsiteX15" fmla="*/ 152210 w 337061"/>
                  <a:gd name="connsiteY15" fmla="*/ 41300 h 149046"/>
                  <a:gd name="connsiteX16" fmla="*/ 191512 w 337061"/>
                  <a:gd name="connsiteY16" fmla="*/ 146715 h 149046"/>
                  <a:gd name="connsiteX17" fmla="*/ 231313 w 337061"/>
                  <a:gd name="connsiteY17" fmla="*/ 146715 h 149046"/>
                  <a:gd name="connsiteX18" fmla="*/ 231313 w 337061"/>
                  <a:gd name="connsiteY18" fmla="*/ 2498 h 149046"/>
                  <a:gd name="connsiteX19" fmla="*/ 203169 w 337061"/>
                  <a:gd name="connsiteY19" fmla="*/ 2498 h 149046"/>
                  <a:gd name="connsiteX20" fmla="*/ 203169 w 337061"/>
                  <a:gd name="connsiteY20" fmla="*/ 102417 h 149046"/>
                  <a:gd name="connsiteX21" fmla="*/ 202836 w 337061"/>
                  <a:gd name="connsiteY21" fmla="*/ 102417 h 149046"/>
                  <a:gd name="connsiteX22" fmla="*/ 164367 w 337061"/>
                  <a:gd name="connsiteY22" fmla="*/ 2498 h 149046"/>
                  <a:gd name="connsiteX23" fmla="*/ 123567 w 337061"/>
                  <a:gd name="connsiteY23" fmla="*/ 2498 h 149046"/>
                  <a:gd name="connsiteX24" fmla="*/ 123567 w 337061"/>
                  <a:gd name="connsiteY24" fmla="*/ 146715 h 149046"/>
                  <a:gd name="connsiteX25" fmla="*/ 151711 w 337061"/>
                  <a:gd name="connsiteY25" fmla="*/ 146715 h 149046"/>
                  <a:gd name="connsiteX26" fmla="*/ 49793 w 337061"/>
                  <a:gd name="connsiteY26" fmla="*/ 149046 h 149046"/>
                  <a:gd name="connsiteX27" fmla="*/ 99586 w 337061"/>
                  <a:gd name="connsiteY27" fmla="*/ 74440 h 149046"/>
                  <a:gd name="connsiteX28" fmla="*/ 49793 w 337061"/>
                  <a:gd name="connsiteY28" fmla="*/ 0 h 149046"/>
                  <a:gd name="connsiteX29" fmla="*/ 0 w 337061"/>
                  <a:gd name="connsiteY29" fmla="*/ 74440 h 149046"/>
                  <a:gd name="connsiteX30" fmla="*/ 49793 w 337061"/>
                  <a:gd name="connsiteY30" fmla="*/ 149046 h 149046"/>
                  <a:gd name="connsiteX31" fmla="*/ 49793 w 337061"/>
                  <a:gd name="connsiteY31" fmla="*/ 127564 h 149046"/>
                  <a:gd name="connsiteX32" fmla="*/ 30642 w 337061"/>
                  <a:gd name="connsiteY32" fmla="*/ 74606 h 149046"/>
                  <a:gd name="connsiteX33" fmla="*/ 49793 w 337061"/>
                  <a:gd name="connsiteY33" fmla="*/ 21649 h 149046"/>
                  <a:gd name="connsiteX34" fmla="*/ 68944 w 337061"/>
                  <a:gd name="connsiteY34" fmla="*/ 74606 h 149046"/>
                  <a:gd name="connsiteX35" fmla="*/ 49793 w 337061"/>
                  <a:gd name="connsiteY35" fmla="*/ 127564 h 149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37061" h="149046">
                    <a:moveTo>
                      <a:pt x="337061" y="146715"/>
                    </a:moveTo>
                    <a:lnTo>
                      <a:pt x="337061" y="124566"/>
                    </a:lnTo>
                    <a:lnTo>
                      <a:pt x="286935" y="124566"/>
                    </a:lnTo>
                    <a:lnTo>
                      <a:pt x="286935" y="82433"/>
                    </a:lnTo>
                    <a:lnTo>
                      <a:pt x="331732" y="82433"/>
                    </a:lnTo>
                    <a:lnTo>
                      <a:pt x="331732" y="60285"/>
                    </a:lnTo>
                    <a:lnTo>
                      <a:pt x="286935" y="60285"/>
                    </a:lnTo>
                    <a:lnTo>
                      <a:pt x="286935" y="24647"/>
                    </a:lnTo>
                    <a:lnTo>
                      <a:pt x="335562" y="24647"/>
                    </a:lnTo>
                    <a:lnTo>
                      <a:pt x="335562" y="2498"/>
                    </a:lnTo>
                    <a:lnTo>
                      <a:pt x="256793" y="2498"/>
                    </a:lnTo>
                    <a:lnTo>
                      <a:pt x="256793" y="146715"/>
                    </a:lnTo>
                    <a:lnTo>
                      <a:pt x="337061" y="146715"/>
                    </a:lnTo>
                    <a:close/>
                    <a:moveTo>
                      <a:pt x="151877" y="146715"/>
                    </a:moveTo>
                    <a:lnTo>
                      <a:pt x="151877" y="41300"/>
                    </a:lnTo>
                    <a:lnTo>
                      <a:pt x="152210" y="41300"/>
                    </a:lnTo>
                    <a:lnTo>
                      <a:pt x="191512" y="146715"/>
                    </a:lnTo>
                    <a:lnTo>
                      <a:pt x="231313" y="146715"/>
                    </a:lnTo>
                    <a:lnTo>
                      <a:pt x="231313" y="2498"/>
                    </a:lnTo>
                    <a:lnTo>
                      <a:pt x="203169" y="2498"/>
                    </a:lnTo>
                    <a:lnTo>
                      <a:pt x="203169" y="102417"/>
                    </a:lnTo>
                    <a:lnTo>
                      <a:pt x="202836" y="102417"/>
                    </a:lnTo>
                    <a:lnTo>
                      <a:pt x="164367" y="2498"/>
                    </a:lnTo>
                    <a:lnTo>
                      <a:pt x="123567" y="2498"/>
                    </a:lnTo>
                    <a:lnTo>
                      <a:pt x="123567" y="146715"/>
                    </a:lnTo>
                    <a:lnTo>
                      <a:pt x="151711" y="146715"/>
                    </a:lnTo>
                    <a:close/>
                    <a:moveTo>
                      <a:pt x="49793" y="149046"/>
                    </a:moveTo>
                    <a:cubicBezTo>
                      <a:pt x="99586" y="149046"/>
                      <a:pt x="99586" y="112243"/>
                      <a:pt x="99586" y="74440"/>
                    </a:cubicBezTo>
                    <a:cubicBezTo>
                      <a:pt x="99586" y="36637"/>
                      <a:pt x="99586" y="0"/>
                      <a:pt x="49793" y="0"/>
                    </a:cubicBezTo>
                    <a:cubicBezTo>
                      <a:pt x="0" y="0"/>
                      <a:pt x="0" y="36304"/>
                      <a:pt x="0" y="74440"/>
                    </a:cubicBezTo>
                    <a:cubicBezTo>
                      <a:pt x="0" y="112576"/>
                      <a:pt x="0" y="149046"/>
                      <a:pt x="49793" y="149046"/>
                    </a:cubicBezTo>
                    <a:moveTo>
                      <a:pt x="49793" y="127564"/>
                    </a:moveTo>
                    <a:cubicBezTo>
                      <a:pt x="32807" y="127564"/>
                      <a:pt x="30642" y="111577"/>
                      <a:pt x="30642" y="74606"/>
                    </a:cubicBezTo>
                    <a:cubicBezTo>
                      <a:pt x="30642" y="37636"/>
                      <a:pt x="32807" y="21649"/>
                      <a:pt x="49793" y="21649"/>
                    </a:cubicBezTo>
                    <a:cubicBezTo>
                      <a:pt x="66779" y="21649"/>
                      <a:pt x="68944" y="37636"/>
                      <a:pt x="68944" y="74606"/>
                    </a:cubicBezTo>
                    <a:cubicBezTo>
                      <a:pt x="68944" y="111577"/>
                      <a:pt x="66779" y="127564"/>
                      <a:pt x="49793" y="127564"/>
                    </a:cubicBezTo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accent3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E22BF1E-0C3F-E08F-A118-FDD724D3FE44}"/>
                  </a:ext>
                </a:extLst>
              </p:cNvPr>
              <p:cNvSpPr/>
              <p:nvPr/>
            </p:nvSpPr>
            <p:spPr>
              <a:xfrm>
                <a:off x="6716772" y="2575239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37EBFE4-2F85-2663-0F5C-B4E904CED011}"/>
                  </a:ext>
                </a:extLst>
              </p:cNvPr>
              <p:cNvSpPr/>
              <p:nvPr/>
            </p:nvSpPr>
            <p:spPr>
              <a:xfrm>
                <a:off x="6752576" y="2036674"/>
                <a:ext cx="426988" cy="426988"/>
              </a:xfrm>
              <a:custGeom>
                <a:avLst/>
                <a:gdLst>
                  <a:gd name="connsiteX0" fmla="*/ 14155 w 426988"/>
                  <a:gd name="connsiteY0" fmla="*/ 167 h 426988"/>
                  <a:gd name="connsiteX1" fmla="*/ 0 w 426988"/>
                  <a:gd name="connsiteY1" fmla="*/ 14322 h 426988"/>
                  <a:gd name="connsiteX2" fmla="*/ 0 w 426988"/>
                  <a:gd name="connsiteY2" fmla="*/ 213661 h 426988"/>
                  <a:gd name="connsiteX3" fmla="*/ 78104 w 426988"/>
                  <a:gd name="connsiteY3" fmla="*/ 213661 h 426988"/>
                  <a:gd name="connsiteX4" fmla="*/ 78936 w 426988"/>
                  <a:gd name="connsiteY4" fmla="*/ 211329 h 426988"/>
                  <a:gd name="connsiteX5" fmla="*/ 69111 w 426988"/>
                  <a:gd name="connsiteY5" fmla="*/ 178523 h 426988"/>
                  <a:gd name="connsiteX6" fmla="*/ 99753 w 426988"/>
                  <a:gd name="connsiteY6" fmla="*/ 147714 h 426988"/>
                  <a:gd name="connsiteX7" fmla="*/ 144717 w 426988"/>
                  <a:gd name="connsiteY7" fmla="*/ 185184 h 426988"/>
                  <a:gd name="connsiteX8" fmla="*/ 134392 w 426988"/>
                  <a:gd name="connsiteY8" fmla="*/ 211329 h 426988"/>
                  <a:gd name="connsiteX9" fmla="*/ 135224 w 426988"/>
                  <a:gd name="connsiteY9" fmla="*/ 213494 h 426988"/>
                  <a:gd name="connsiteX10" fmla="*/ 213494 w 426988"/>
                  <a:gd name="connsiteY10" fmla="*/ 213494 h 426988"/>
                  <a:gd name="connsiteX11" fmla="*/ 213494 w 426988"/>
                  <a:gd name="connsiteY11" fmla="*/ 140220 h 426988"/>
                  <a:gd name="connsiteX12" fmla="*/ 219323 w 426988"/>
                  <a:gd name="connsiteY12" fmla="*/ 137389 h 426988"/>
                  <a:gd name="connsiteX13" fmla="*/ 248633 w 426988"/>
                  <a:gd name="connsiteY13" fmla="*/ 144217 h 426988"/>
                  <a:gd name="connsiteX14" fmla="*/ 279441 w 426988"/>
                  <a:gd name="connsiteY14" fmla="*/ 113575 h 426988"/>
                  <a:gd name="connsiteX15" fmla="*/ 241971 w 426988"/>
                  <a:gd name="connsiteY15" fmla="*/ 68611 h 426988"/>
                  <a:gd name="connsiteX16" fmla="*/ 219323 w 426988"/>
                  <a:gd name="connsiteY16" fmla="*/ 76105 h 426988"/>
                  <a:gd name="connsiteX17" fmla="*/ 213494 w 426988"/>
                  <a:gd name="connsiteY17" fmla="*/ 73274 h 426988"/>
                  <a:gd name="connsiteX18" fmla="*/ 213494 w 426988"/>
                  <a:gd name="connsiteY18" fmla="*/ 0 h 426988"/>
                  <a:gd name="connsiteX19" fmla="*/ 14155 w 426988"/>
                  <a:gd name="connsiteY19" fmla="*/ 0 h 426988"/>
                  <a:gd name="connsiteX20" fmla="*/ 0 w 426988"/>
                  <a:gd name="connsiteY20" fmla="*/ 213328 h 426988"/>
                  <a:gd name="connsiteX21" fmla="*/ 0 w 426988"/>
                  <a:gd name="connsiteY21" fmla="*/ 412667 h 426988"/>
                  <a:gd name="connsiteX22" fmla="*/ 14155 w 426988"/>
                  <a:gd name="connsiteY22" fmla="*/ 426822 h 426988"/>
                  <a:gd name="connsiteX23" fmla="*/ 213494 w 426988"/>
                  <a:gd name="connsiteY23" fmla="*/ 426822 h 426988"/>
                  <a:gd name="connsiteX24" fmla="*/ 412833 w 426988"/>
                  <a:gd name="connsiteY24" fmla="*/ 426822 h 426988"/>
                  <a:gd name="connsiteX25" fmla="*/ 426989 w 426988"/>
                  <a:gd name="connsiteY25" fmla="*/ 412667 h 426988"/>
                  <a:gd name="connsiteX26" fmla="*/ 426989 w 426988"/>
                  <a:gd name="connsiteY26" fmla="*/ 213328 h 426988"/>
                  <a:gd name="connsiteX27" fmla="*/ 357045 w 426988"/>
                  <a:gd name="connsiteY27" fmla="*/ 213328 h 426988"/>
                  <a:gd name="connsiteX28" fmla="*/ 352382 w 426988"/>
                  <a:gd name="connsiteY28" fmla="*/ 221488 h 426988"/>
                  <a:gd name="connsiteX29" fmla="*/ 357711 w 426988"/>
                  <a:gd name="connsiteY29" fmla="*/ 248466 h 426988"/>
                  <a:gd name="connsiteX30" fmla="*/ 327069 w 426988"/>
                  <a:gd name="connsiteY30" fmla="*/ 279275 h 426988"/>
                  <a:gd name="connsiteX31" fmla="*/ 282106 w 426988"/>
                  <a:gd name="connsiteY31" fmla="*/ 241805 h 426988"/>
                  <a:gd name="connsiteX32" fmla="*/ 288101 w 426988"/>
                  <a:gd name="connsiteY32" fmla="*/ 221321 h 426988"/>
                  <a:gd name="connsiteX33" fmla="*/ 283438 w 426988"/>
                  <a:gd name="connsiteY33" fmla="*/ 213328 h 426988"/>
                  <a:gd name="connsiteX34" fmla="*/ 213494 w 426988"/>
                  <a:gd name="connsiteY34" fmla="*/ 213328 h 426988"/>
                  <a:gd name="connsiteX35" fmla="*/ 213494 w 426988"/>
                  <a:gd name="connsiteY35" fmla="*/ 286102 h 426988"/>
                  <a:gd name="connsiteX36" fmla="*/ 207166 w 426988"/>
                  <a:gd name="connsiteY36" fmla="*/ 289100 h 426988"/>
                  <a:gd name="connsiteX37" fmla="*/ 178356 w 426988"/>
                  <a:gd name="connsiteY37" fmla="*/ 282605 h 426988"/>
                  <a:gd name="connsiteX38" fmla="*/ 147548 w 426988"/>
                  <a:gd name="connsiteY38" fmla="*/ 313247 h 426988"/>
                  <a:gd name="connsiteX39" fmla="*/ 185017 w 426988"/>
                  <a:gd name="connsiteY39" fmla="*/ 358211 h 426988"/>
                  <a:gd name="connsiteX40" fmla="*/ 207333 w 426988"/>
                  <a:gd name="connsiteY40" fmla="*/ 351050 h 426988"/>
                  <a:gd name="connsiteX41" fmla="*/ 213494 w 426988"/>
                  <a:gd name="connsiteY41" fmla="*/ 354214 h 426988"/>
                  <a:gd name="connsiteX42" fmla="*/ 213494 w 426988"/>
                  <a:gd name="connsiteY42" fmla="*/ 426989 h 426988"/>
                  <a:gd name="connsiteX43" fmla="*/ 412833 w 426988"/>
                  <a:gd name="connsiteY43" fmla="*/ 426989 h 426988"/>
                  <a:gd name="connsiteX44" fmla="*/ 426989 w 426988"/>
                  <a:gd name="connsiteY44" fmla="*/ 213661 h 426988"/>
                  <a:gd name="connsiteX45" fmla="*/ 426989 w 426988"/>
                  <a:gd name="connsiteY45" fmla="*/ 14488 h 426988"/>
                  <a:gd name="connsiteX46" fmla="*/ 412833 w 426988"/>
                  <a:gd name="connsiteY46" fmla="*/ 333 h 426988"/>
                  <a:gd name="connsiteX47" fmla="*/ 213494 w 426988"/>
                  <a:gd name="connsiteY47" fmla="*/ 333 h 42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426988" h="426988">
                    <a:moveTo>
                      <a:pt x="14155" y="167"/>
                    </a:moveTo>
                    <a:cubicBezTo>
                      <a:pt x="6328" y="167"/>
                      <a:pt x="0" y="6495"/>
                      <a:pt x="0" y="14322"/>
                    </a:cubicBezTo>
                    <a:lnTo>
                      <a:pt x="0" y="213661"/>
                    </a:lnTo>
                    <a:lnTo>
                      <a:pt x="78104" y="213661"/>
                    </a:lnTo>
                    <a:cubicBezTo>
                      <a:pt x="79269" y="213661"/>
                      <a:pt x="79769" y="212329"/>
                      <a:pt x="78936" y="211329"/>
                    </a:cubicBezTo>
                    <a:cubicBezTo>
                      <a:pt x="71109" y="203003"/>
                      <a:pt x="66946" y="191179"/>
                      <a:pt x="69111" y="178523"/>
                    </a:cubicBezTo>
                    <a:cubicBezTo>
                      <a:pt x="71776" y="163035"/>
                      <a:pt x="84266" y="150379"/>
                      <a:pt x="99753" y="147714"/>
                    </a:cubicBezTo>
                    <a:cubicBezTo>
                      <a:pt x="123900" y="143551"/>
                      <a:pt x="144717" y="161869"/>
                      <a:pt x="144717" y="185184"/>
                    </a:cubicBezTo>
                    <a:cubicBezTo>
                      <a:pt x="144717" y="195342"/>
                      <a:pt x="140720" y="204502"/>
                      <a:pt x="134392" y="211329"/>
                    </a:cubicBezTo>
                    <a:cubicBezTo>
                      <a:pt x="133559" y="212162"/>
                      <a:pt x="134058" y="213494"/>
                      <a:pt x="135224" y="213494"/>
                    </a:cubicBezTo>
                    <a:lnTo>
                      <a:pt x="213494" y="213494"/>
                    </a:lnTo>
                    <a:lnTo>
                      <a:pt x="213494" y="140220"/>
                    </a:lnTo>
                    <a:cubicBezTo>
                      <a:pt x="213494" y="137223"/>
                      <a:pt x="216825" y="135557"/>
                      <a:pt x="219323" y="137389"/>
                    </a:cubicBezTo>
                    <a:cubicBezTo>
                      <a:pt x="227317" y="143218"/>
                      <a:pt x="237642" y="146215"/>
                      <a:pt x="248633" y="144217"/>
                    </a:cubicBezTo>
                    <a:cubicBezTo>
                      <a:pt x="264120" y="141552"/>
                      <a:pt x="276777" y="129062"/>
                      <a:pt x="279441" y="113575"/>
                    </a:cubicBezTo>
                    <a:cubicBezTo>
                      <a:pt x="283604" y="89428"/>
                      <a:pt x="265286" y="68611"/>
                      <a:pt x="241971" y="68611"/>
                    </a:cubicBezTo>
                    <a:cubicBezTo>
                      <a:pt x="233478" y="68611"/>
                      <a:pt x="225651" y="71442"/>
                      <a:pt x="219323" y="76105"/>
                    </a:cubicBezTo>
                    <a:cubicBezTo>
                      <a:pt x="216991" y="77937"/>
                      <a:pt x="213494" y="76105"/>
                      <a:pt x="213494" y="73274"/>
                    </a:cubicBezTo>
                    <a:lnTo>
                      <a:pt x="213494" y="0"/>
                    </a:lnTo>
                    <a:lnTo>
                      <a:pt x="14155" y="0"/>
                    </a:lnTo>
                    <a:close/>
                    <a:moveTo>
                      <a:pt x="0" y="213328"/>
                    </a:moveTo>
                    <a:lnTo>
                      <a:pt x="0" y="412667"/>
                    </a:lnTo>
                    <a:cubicBezTo>
                      <a:pt x="0" y="420494"/>
                      <a:pt x="6328" y="426822"/>
                      <a:pt x="14155" y="426822"/>
                    </a:cubicBezTo>
                    <a:lnTo>
                      <a:pt x="213494" y="426822"/>
                    </a:lnTo>
                    <a:moveTo>
                      <a:pt x="412833" y="426822"/>
                    </a:moveTo>
                    <a:cubicBezTo>
                      <a:pt x="420660" y="426822"/>
                      <a:pt x="426989" y="420494"/>
                      <a:pt x="426989" y="412667"/>
                    </a:cubicBezTo>
                    <a:lnTo>
                      <a:pt x="426989" y="213328"/>
                    </a:lnTo>
                    <a:lnTo>
                      <a:pt x="357045" y="213328"/>
                    </a:lnTo>
                    <a:cubicBezTo>
                      <a:pt x="352882" y="213328"/>
                      <a:pt x="350217" y="217824"/>
                      <a:pt x="352382" y="221488"/>
                    </a:cubicBezTo>
                    <a:cubicBezTo>
                      <a:pt x="357212" y="229148"/>
                      <a:pt x="359377" y="238474"/>
                      <a:pt x="357711" y="248466"/>
                    </a:cubicBezTo>
                    <a:cubicBezTo>
                      <a:pt x="355047" y="263954"/>
                      <a:pt x="342557" y="276610"/>
                      <a:pt x="327069" y="279275"/>
                    </a:cubicBezTo>
                    <a:cubicBezTo>
                      <a:pt x="302922" y="283438"/>
                      <a:pt x="282106" y="265119"/>
                      <a:pt x="282106" y="241805"/>
                    </a:cubicBezTo>
                    <a:cubicBezTo>
                      <a:pt x="282106" y="234311"/>
                      <a:pt x="284271" y="227316"/>
                      <a:pt x="288101" y="221321"/>
                    </a:cubicBezTo>
                    <a:cubicBezTo>
                      <a:pt x="290266" y="217824"/>
                      <a:pt x="287435" y="213328"/>
                      <a:pt x="283438" y="213328"/>
                    </a:cubicBezTo>
                    <a:lnTo>
                      <a:pt x="213494" y="213328"/>
                    </a:lnTo>
                    <a:lnTo>
                      <a:pt x="213494" y="286102"/>
                    </a:lnTo>
                    <a:cubicBezTo>
                      <a:pt x="213494" y="289433"/>
                      <a:pt x="209831" y="291098"/>
                      <a:pt x="207166" y="289100"/>
                    </a:cubicBezTo>
                    <a:cubicBezTo>
                      <a:pt x="199339" y="283438"/>
                      <a:pt x="189181" y="280773"/>
                      <a:pt x="178356" y="282605"/>
                    </a:cubicBezTo>
                    <a:cubicBezTo>
                      <a:pt x="162868" y="285270"/>
                      <a:pt x="150212" y="297926"/>
                      <a:pt x="147548" y="313247"/>
                    </a:cubicBezTo>
                    <a:cubicBezTo>
                      <a:pt x="143384" y="337394"/>
                      <a:pt x="161703" y="358211"/>
                      <a:pt x="185017" y="358211"/>
                    </a:cubicBezTo>
                    <a:cubicBezTo>
                      <a:pt x="193344" y="358211"/>
                      <a:pt x="201004" y="355546"/>
                      <a:pt x="207333" y="351050"/>
                    </a:cubicBezTo>
                    <a:cubicBezTo>
                      <a:pt x="209997" y="349218"/>
                      <a:pt x="213494" y="351050"/>
                      <a:pt x="213494" y="354214"/>
                    </a:cubicBezTo>
                    <a:lnTo>
                      <a:pt x="213494" y="426989"/>
                    </a:lnTo>
                    <a:lnTo>
                      <a:pt x="412833" y="426989"/>
                    </a:lnTo>
                    <a:close/>
                    <a:moveTo>
                      <a:pt x="426989" y="213661"/>
                    </a:moveTo>
                    <a:lnTo>
                      <a:pt x="426989" y="14488"/>
                    </a:lnTo>
                    <a:cubicBezTo>
                      <a:pt x="426989" y="6661"/>
                      <a:pt x="420660" y="333"/>
                      <a:pt x="412833" y="333"/>
                    </a:cubicBezTo>
                    <a:lnTo>
                      <a:pt x="213494" y="333"/>
                    </a:lnTo>
                  </a:path>
                </a:pathLst>
              </a:custGeom>
              <a:noFill/>
              <a:ln w="29956" cap="flat">
                <a:solidFill>
                  <a:schemeClr val="accent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4912CCD1-CAEE-F888-B4B7-A56E6AD301FC}"/>
                </a:ext>
              </a:extLst>
            </p:cNvPr>
            <p:cNvSpPr txBox="1">
              <a:spLocks/>
            </p:cNvSpPr>
            <p:nvPr/>
          </p:nvSpPr>
          <p:spPr>
            <a:xfrm>
              <a:off x="6618129" y="3078510"/>
              <a:ext cx="2427454" cy="116229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We work as One Team to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deliver for our customers and partners. We respect and celebrate diverse perspectives and opinions. Fun provides the energy for success!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2E856D-F86A-0154-5D56-2873D28E5CED}"/>
              </a:ext>
            </a:extLst>
          </p:cNvPr>
          <p:cNvGrpSpPr/>
          <p:nvPr userDrawn="1"/>
        </p:nvGrpSpPr>
        <p:grpSpPr>
          <a:xfrm>
            <a:off x="3898024" y="4386885"/>
            <a:ext cx="2470776" cy="2157887"/>
            <a:chOff x="3898024" y="4386885"/>
            <a:chExt cx="2470776" cy="215788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01ED83D-B103-1B9D-FED8-42F62B3B4211}"/>
                </a:ext>
              </a:extLst>
            </p:cNvPr>
            <p:cNvGrpSpPr/>
            <p:nvPr/>
          </p:nvGrpSpPr>
          <p:grpSpPr>
            <a:xfrm>
              <a:off x="3996834" y="4386885"/>
              <a:ext cx="2213046" cy="1021925"/>
              <a:chOff x="3996834" y="4386885"/>
              <a:chExt cx="2213046" cy="102192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439D9CD1-8006-53CE-A33A-079E6CA89C51}"/>
                  </a:ext>
                </a:extLst>
              </p:cNvPr>
              <p:cNvSpPr/>
              <p:nvPr/>
            </p:nvSpPr>
            <p:spPr>
              <a:xfrm>
                <a:off x="3997999" y="5259598"/>
                <a:ext cx="1721942" cy="149212"/>
              </a:xfrm>
              <a:custGeom>
                <a:avLst/>
                <a:gdLst>
                  <a:gd name="connsiteX0" fmla="*/ 1721943 w 1721942"/>
                  <a:gd name="connsiteY0" fmla="*/ 107247 h 149212"/>
                  <a:gd name="connsiteX1" fmla="*/ 1661159 w 1721942"/>
                  <a:gd name="connsiteY1" fmla="*/ 36970 h 149212"/>
                  <a:gd name="connsiteX2" fmla="*/ 1676813 w 1721942"/>
                  <a:gd name="connsiteY2" fmla="*/ 21649 h 149212"/>
                  <a:gd name="connsiteX3" fmla="*/ 1690801 w 1721942"/>
                  <a:gd name="connsiteY3" fmla="*/ 43465 h 149212"/>
                  <a:gd name="connsiteX4" fmla="*/ 1720111 w 1721942"/>
                  <a:gd name="connsiteY4" fmla="*/ 43465 h 149212"/>
                  <a:gd name="connsiteX5" fmla="*/ 1678145 w 1721942"/>
                  <a:gd name="connsiteY5" fmla="*/ 166 h 149212"/>
                  <a:gd name="connsiteX6" fmla="*/ 1630517 w 1721942"/>
                  <a:gd name="connsiteY6" fmla="*/ 40634 h 149212"/>
                  <a:gd name="connsiteX7" fmla="*/ 1691301 w 1721942"/>
                  <a:gd name="connsiteY7" fmla="*/ 111243 h 149212"/>
                  <a:gd name="connsiteX8" fmla="*/ 1676147 w 1721942"/>
                  <a:gd name="connsiteY8" fmla="*/ 127563 h 149212"/>
                  <a:gd name="connsiteX9" fmla="*/ 1658994 w 1721942"/>
                  <a:gd name="connsiteY9" fmla="*/ 102251 h 149212"/>
                  <a:gd name="connsiteX10" fmla="*/ 1628851 w 1721942"/>
                  <a:gd name="connsiteY10" fmla="*/ 102251 h 149212"/>
                  <a:gd name="connsiteX11" fmla="*/ 1671650 w 1721942"/>
                  <a:gd name="connsiteY11" fmla="*/ 149213 h 149212"/>
                  <a:gd name="connsiteX12" fmla="*/ 1721943 w 1721942"/>
                  <a:gd name="connsiteY12" fmla="*/ 107413 h 149212"/>
                  <a:gd name="connsiteX13" fmla="*/ 1527433 w 1721942"/>
                  <a:gd name="connsiteY13" fmla="*/ 146715 h 149212"/>
                  <a:gd name="connsiteX14" fmla="*/ 1527433 w 1721942"/>
                  <a:gd name="connsiteY14" fmla="*/ 41300 h 149212"/>
                  <a:gd name="connsiteX15" fmla="*/ 1527766 w 1721942"/>
                  <a:gd name="connsiteY15" fmla="*/ 41300 h 149212"/>
                  <a:gd name="connsiteX16" fmla="*/ 1567068 w 1721942"/>
                  <a:gd name="connsiteY16" fmla="*/ 146715 h 149212"/>
                  <a:gd name="connsiteX17" fmla="*/ 1606869 w 1721942"/>
                  <a:gd name="connsiteY17" fmla="*/ 146715 h 149212"/>
                  <a:gd name="connsiteX18" fmla="*/ 1606869 w 1721942"/>
                  <a:gd name="connsiteY18" fmla="*/ 2498 h 149212"/>
                  <a:gd name="connsiteX19" fmla="*/ 1578725 w 1721942"/>
                  <a:gd name="connsiteY19" fmla="*/ 2498 h 149212"/>
                  <a:gd name="connsiteX20" fmla="*/ 1578725 w 1721942"/>
                  <a:gd name="connsiteY20" fmla="*/ 102417 h 149212"/>
                  <a:gd name="connsiteX21" fmla="*/ 1578392 w 1721942"/>
                  <a:gd name="connsiteY21" fmla="*/ 102417 h 149212"/>
                  <a:gd name="connsiteX22" fmla="*/ 1539923 w 1721942"/>
                  <a:gd name="connsiteY22" fmla="*/ 2498 h 149212"/>
                  <a:gd name="connsiteX23" fmla="*/ 1499123 w 1721942"/>
                  <a:gd name="connsiteY23" fmla="*/ 2498 h 149212"/>
                  <a:gd name="connsiteX24" fmla="*/ 1499123 w 1721942"/>
                  <a:gd name="connsiteY24" fmla="*/ 146715 h 149212"/>
                  <a:gd name="connsiteX25" fmla="*/ 1527267 w 1721942"/>
                  <a:gd name="connsiteY25" fmla="*/ 146715 h 149212"/>
                  <a:gd name="connsiteX26" fmla="*/ 1425349 w 1721942"/>
                  <a:gd name="connsiteY26" fmla="*/ 149046 h 149212"/>
                  <a:gd name="connsiteX27" fmla="*/ 1475142 w 1721942"/>
                  <a:gd name="connsiteY27" fmla="*/ 74440 h 149212"/>
                  <a:gd name="connsiteX28" fmla="*/ 1425349 w 1721942"/>
                  <a:gd name="connsiteY28" fmla="*/ 0 h 149212"/>
                  <a:gd name="connsiteX29" fmla="*/ 1375556 w 1721942"/>
                  <a:gd name="connsiteY29" fmla="*/ 74440 h 149212"/>
                  <a:gd name="connsiteX30" fmla="*/ 1425349 w 1721942"/>
                  <a:gd name="connsiteY30" fmla="*/ 149046 h 149212"/>
                  <a:gd name="connsiteX31" fmla="*/ 1425349 w 1721942"/>
                  <a:gd name="connsiteY31" fmla="*/ 127397 h 149212"/>
                  <a:gd name="connsiteX32" fmla="*/ 1406198 w 1721942"/>
                  <a:gd name="connsiteY32" fmla="*/ 74440 h 149212"/>
                  <a:gd name="connsiteX33" fmla="*/ 1425349 w 1721942"/>
                  <a:gd name="connsiteY33" fmla="*/ 21483 h 149212"/>
                  <a:gd name="connsiteX34" fmla="*/ 1444500 w 1721942"/>
                  <a:gd name="connsiteY34" fmla="*/ 74440 h 149212"/>
                  <a:gd name="connsiteX35" fmla="*/ 1425349 w 1721942"/>
                  <a:gd name="connsiteY35" fmla="*/ 127397 h 149212"/>
                  <a:gd name="connsiteX36" fmla="*/ 1355406 w 1721942"/>
                  <a:gd name="connsiteY36" fmla="*/ 107247 h 149212"/>
                  <a:gd name="connsiteX37" fmla="*/ 1294621 w 1721942"/>
                  <a:gd name="connsiteY37" fmla="*/ 36970 h 149212"/>
                  <a:gd name="connsiteX38" fmla="*/ 1310275 w 1721942"/>
                  <a:gd name="connsiteY38" fmla="*/ 21649 h 149212"/>
                  <a:gd name="connsiteX39" fmla="*/ 1324264 w 1721942"/>
                  <a:gd name="connsiteY39" fmla="*/ 43465 h 149212"/>
                  <a:gd name="connsiteX40" fmla="*/ 1353574 w 1721942"/>
                  <a:gd name="connsiteY40" fmla="*/ 43465 h 149212"/>
                  <a:gd name="connsiteX41" fmla="*/ 1311608 w 1721942"/>
                  <a:gd name="connsiteY41" fmla="*/ 166 h 149212"/>
                  <a:gd name="connsiteX42" fmla="*/ 1263979 w 1721942"/>
                  <a:gd name="connsiteY42" fmla="*/ 40634 h 149212"/>
                  <a:gd name="connsiteX43" fmla="*/ 1324764 w 1721942"/>
                  <a:gd name="connsiteY43" fmla="*/ 111243 h 149212"/>
                  <a:gd name="connsiteX44" fmla="*/ 1309609 w 1721942"/>
                  <a:gd name="connsiteY44" fmla="*/ 127563 h 149212"/>
                  <a:gd name="connsiteX45" fmla="*/ 1292456 w 1721942"/>
                  <a:gd name="connsiteY45" fmla="*/ 102251 h 149212"/>
                  <a:gd name="connsiteX46" fmla="*/ 1262314 w 1721942"/>
                  <a:gd name="connsiteY46" fmla="*/ 102251 h 149212"/>
                  <a:gd name="connsiteX47" fmla="*/ 1305113 w 1721942"/>
                  <a:gd name="connsiteY47" fmla="*/ 149213 h 149212"/>
                  <a:gd name="connsiteX48" fmla="*/ 1355406 w 1721942"/>
                  <a:gd name="connsiteY48" fmla="*/ 107413 h 149212"/>
                  <a:gd name="connsiteX49" fmla="*/ 1205527 w 1721942"/>
                  <a:gd name="connsiteY49" fmla="*/ 92592 h 149212"/>
                  <a:gd name="connsiteX50" fmla="*/ 1176717 w 1721942"/>
                  <a:gd name="connsiteY50" fmla="*/ 92592 h 149212"/>
                  <a:gd name="connsiteX51" fmla="*/ 1190539 w 1721942"/>
                  <a:gd name="connsiteY51" fmla="*/ 30309 h 149212"/>
                  <a:gd name="connsiteX52" fmla="*/ 1190872 w 1721942"/>
                  <a:gd name="connsiteY52" fmla="*/ 30309 h 149212"/>
                  <a:gd name="connsiteX53" fmla="*/ 1205527 w 1721942"/>
                  <a:gd name="connsiteY53" fmla="*/ 92592 h 149212"/>
                  <a:gd name="connsiteX54" fmla="*/ 1162561 w 1721942"/>
                  <a:gd name="connsiteY54" fmla="*/ 146715 h 149212"/>
                  <a:gd name="connsiteX55" fmla="*/ 1170721 w 1721942"/>
                  <a:gd name="connsiteY55" fmla="*/ 114741 h 149212"/>
                  <a:gd name="connsiteX56" fmla="*/ 1211855 w 1721942"/>
                  <a:gd name="connsiteY56" fmla="*/ 114741 h 149212"/>
                  <a:gd name="connsiteX57" fmla="*/ 1219848 w 1721942"/>
                  <a:gd name="connsiteY57" fmla="*/ 146715 h 149212"/>
                  <a:gd name="connsiteX58" fmla="*/ 1251656 w 1721942"/>
                  <a:gd name="connsiteY58" fmla="*/ 146715 h 149212"/>
                  <a:gd name="connsiteX59" fmla="*/ 1212521 w 1721942"/>
                  <a:gd name="connsiteY59" fmla="*/ 2498 h 149212"/>
                  <a:gd name="connsiteX60" fmla="*/ 1172720 w 1721942"/>
                  <a:gd name="connsiteY60" fmla="*/ 2498 h 149212"/>
                  <a:gd name="connsiteX61" fmla="*/ 1132752 w 1721942"/>
                  <a:gd name="connsiteY61" fmla="*/ 146715 h 149212"/>
                  <a:gd name="connsiteX62" fmla="*/ 1162561 w 1721942"/>
                  <a:gd name="connsiteY62" fmla="*/ 146715 h 149212"/>
                  <a:gd name="connsiteX63" fmla="*/ 1124092 w 1721942"/>
                  <a:gd name="connsiteY63" fmla="*/ 146715 h 149212"/>
                  <a:gd name="connsiteX64" fmla="*/ 1124092 w 1721942"/>
                  <a:gd name="connsiteY64" fmla="*/ 124566 h 149212"/>
                  <a:gd name="connsiteX65" fmla="*/ 1073966 w 1721942"/>
                  <a:gd name="connsiteY65" fmla="*/ 124566 h 149212"/>
                  <a:gd name="connsiteX66" fmla="*/ 1073966 w 1721942"/>
                  <a:gd name="connsiteY66" fmla="*/ 82433 h 149212"/>
                  <a:gd name="connsiteX67" fmla="*/ 1118763 w 1721942"/>
                  <a:gd name="connsiteY67" fmla="*/ 82433 h 149212"/>
                  <a:gd name="connsiteX68" fmla="*/ 1118763 w 1721942"/>
                  <a:gd name="connsiteY68" fmla="*/ 60285 h 149212"/>
                  <a:gd name="connsiteX69" fmla="*/ 1073966 w 1721942"/>
                  <a:gd name="connsiteY69" fmla="*/ 60285 h 149212"/>
                  <a:gd name="connsiteX70" fmla="*/ 1073966 w 1721942"/>
                  <a:gd name="connsiteY70" fmla="*/ 24647 h 149212"/>
                  <a:gd name="connsiteX71" fmla="*/ 1122594 w 1721942"/>
                  <a:gd name="connsiteY71" fmla="*/ 24647 h 149212"/>
                  <a:gd name="connsiteX72" fmla="*/ 1122594 w 1721942"/>
                  <a:gd name="connsiteY72" fmla="*/ 2498 h 149212"/>
                  <a:gd name="connsiteX73" fmla="*/ 1043824 w 1721942"/>
                  <a:gd name="connsiteY73" fmla="*/ 2498 h 149212"/>
                  <a:gd name="connsiteX74" fmla="*/ 1043824 w 1721942"/>
                  <a:gd name="connsiteY74" fmla="*/ 146715 h 149212"/>
                  <a:gd name="connsiteX75" fmla="*/ 1124092 w 1721942"/>
                  <a:gd name="connsiteY75" fmla="*/ 146715 h 149212"/>
                  <a:gd name="connsiteX76" fmla="*/ 962223 w 1721942"/>
                  <a:gd name="connsiteY76" fmla="*/ 86930 h 149212"/>
                  <a:gd name="connsiteX77" fmla="*/ 970050 w 1721942"/>
                  <a:gd name="connsiteY77" fmla="*/ 86930 h 149212"/>
                  <a:gd name="connsiteX78" fmla="*/ 991699 w 1721942"/>
                  <a:gd name="connsiteY78" fmla="*/ 118737 h 149212"/>
                  <a:gd name="connsiteX79" fmla="*/ 994863 w 1721942"/>
                  <a:gd name="connsiteY79" fmla="*/ 146715 h 149212"/>
                  <a:gd name="connsiteX80" fmla="*/ 1024340 w 1721942"/>
                  <a:gd name="connsiteY80" fmla="*/ 146715 h 149212"/>
                  <a:gd name="connsiteX81" fmla="*/ 1021009 w 1721942"/>
                  <a:gd name="connsiteY81" fmla="*/ 104416 h 149212"/>
                  <a:gd name="connsiteX82" fmla="*/ 994863 w 1721942"/>
                  <a:gd name="connsiteY82" fmla="*/ 76105 h 149212"/>
                  <a:gd name="connsiteX83" fmla="*/ 994863 w 1721942"/>
                  <a:gd name="connsiteY83" fmla="*/ 75772 h 149212"/>
                  <a:gd name="connsiteX84" fmla="*/ 1021675 w 1721942"/>
                  <a:gd name="connsiteY84" fmla="*/ 40467 h 149212"/>
                  <a:gd name="connsiteX85" fmla="*/ 987869 w 1721942"/>
                  <a:gd name="connsiteY85" fmla="*/ 2664 h 149212"/>
                  <a:gd name="connsiteX86" fmla="*/ 932081 w 1721942"/>
                  <a:gd name="connsiteY86" fmla="*/ 2664 h 149212"/>
                  <a:gd name="connsiteX87" fmla="*/ 932081 w 1721942"/>
                  <a:gd name="connsiteY87" fmla="*/ 146881 h 149212"/>
                  <a:gd name="connsiteX88" fmla="*/ 962223 w 1721942"/>
                  <a:gd name="connsiteY88" fmla="*/ 146881 h 149212"/>
                  <a:gd name="connsiteX89" fmla="*/ 962223 w 1721942"/>
                  <a:gd name="connsiteY89" fmla="*/ 87096 h 149212"/>
                  <a:gd name="connsiteX90" fmla="*/ 962223 w 1721942"/>
                  <a:gd name="connsiteY90" fmla="*/ 24647 h 149212"/>
                  <a:gd name="connsiteX91" fmla="*/ 975712 w 1721942"/>
                  <a:gd name="connsiteY91" fmla="*/ 24647 h 149212"/>
                  <a:gd name="connsiteX92" fmla="*/ 991033 w 1721942"/>
                  <a:gd name="connsiteY92" fmla="*/ 43631 h 149212"/>
                  <a:gd name="connsiteX93" fmla="*/ 975712 w 1721942"/>
                  <a:gd name="connsiteY93" fmla="*/ 64781 h 149212"/>
                  <a:gd name="connsiteX94" fmla="*/ 962223 w 1721942"/>
                  <a:gd name="connsiteY94" fmla="*/ 64781 h 149212"/>
                  <a:gd name="connsiteX95" fmla="*/ 962223 w 1721942"/>
                  <a:gd name="connsiteY95" fmla="*/ 24647 h 149212"/>
                  <a:gd name="connsiteX96" fmla="*/ 777039 w 1721942"/>
                  <a:gd name="connsiteY96" fmla="*/ 2498 h 149212"/>
                  <a:gd name="connsiteX97" fmla="*/ 777039 w 1721942"/>
                  <a:gd name="connsiteY97" fmla="*/ 26479 h 149212"/>
                  <a:gd name="connsiteX98" fmla="*/ 810679 w 1721942"/>
                  <a:gd name="connsiteY98" fmla="*/ 26479 h 149212"/>
                  <a:gd name="connsiteX99" fmla="*/ 810679 w 1721942"/>
                  <a:gd name="connsiteY99" fmla="*/ 146715 h 149212"/>
                  <a:gd name="connsiteX100" fmla="*/ 840821 w 1721942"/>
                  <a:gd name="connsiteY100" fmla="*/ 146715 h 149212"/>
                  <a:gd name="connsiteX101" fmla="*/ 840821 w 1721942"/>
                  <a:gd name="connsiteY101" fmla="*/ 26479 h 149212"/>
                  <a:gd name="connsiteX102" fmla="*/ 874461 w 1721942"/>
                  <a:gd name="connsiteY102" fmla="*/ 26479 h 149212"/>
                  <a:gd name="connsiteX103" fmla="*/ 874461 w 1721942"/>
                  <a:gd name="connsiteY103" fmla="*/ 2498 h 149212"/>
                  <a:gd name="connsiteX104" fmla="*/ 777206 w 1721942"/>
                  <a:gd name="connsiteY104" fmla="*/ 2498 h 149212"/>
                  <a:gd name="connsiteX105" fmla="*/ 697437 w 1721942"/>
                  <a:gd name="connsiteY105" fmla="*/ 60285 h 149212"/>
                  <a:gd name="connsiteX106" fmla="*/ 697437 w 1721942"/>
                  <a:gd name="connsiteY106" fmla="*/ 2498 h 149212"/>
                  <a:gd name="connsiteX107" fmla="*/ 667295 w 1721942"/>
                  <a:gd name="connsiteY107" fmla="*/ 2498 h 149212"/>
                  <a:gd name="connsiteX108" fmla="*/ 667295 w 1721942"/>
                  <a:gd name="connsiteY108" fmla="*/ 146715 h 149212"/>
                  <a:gd name="connsiteX109" fmla="*/ 697437 w 1721942"/>
                  <a:gd name="connsiteY109" fmla="*/ 146715 h 149212"/>
                  <a:gd name="connsiteX110" fmla="*/ 697437 w 1721942"/>
                  <a:gd name="connsiteY110" fmla="*/ 82433 h 149212"/>
                  <a:gd name="connsiteX111" fmla="*/ 732076 w 1721942"/>
                  <a:gd name="connsiteY111" fmla="*/ 82433 h 149212"/>
                  <a:gd name="connsiteX112" fmla="*/ 732076 w 1721942"/>
                  <a:gd name="connsiteY112" fmla="*/ 146715 h 149212"/>
                  <a:gd name="connsiteX113" fmla="*/ 762218 w 1721942"/>
                  <a:gd name="connsiteY113" fmla="*/ 146715 h 149212"/>
                  <a:gd name="connsiteX114" fmla="*/ 762218 w 1721942"/>
                  <a:gd name="connsiteY114" fmla="*/ 2498 h 149212"/>
                  <a:gd name="connsiteX115" fmla="*/ 732076 w 1721942"/>
                  <a:gd name="connsiteY115" fmla="*/ 2498 h 149212"/>
                  <a:gd name="connsiteX116" fmla="*/ 732076 w 1721942"/>
                  <a:gd name="connsiteY116" fmla="*/ 60285 h 149212"/>
                  <a:gd name="connsiteX117" fmla="*/ 697437 w 1721942"/>
                  <a:gd name="connsiteY117" fmla="*/ 60285 h 149212"/>
                  <a:gd name="connsiteX118" fmla="*/ 640150 w 1721942"/>
                  <a:gd name="connsiteY118" fmla="*/ 46796 h 149212"/>
                  <a:gd name="connsiteX119" fmla="*/ 594020 w 1721942"/>
                  <a:gd name="connsiteY119" fmla="*/ 0 h 149212"/>
                  <a:gd name="connsiteX120" fmla="*/ 542895 w 1721942"/>
                  <a:gd name="connsiteY120" fmla="*/ 73274 h 149212"/>
                  <a:gd name="connsiteX121" fmla="*/ 599516 w 1721942"/>
                  <a:gd name="connsiteY121" fmla="*/ 149046 h 149212"/>
                  <a:gd name="connsiteX122" fmla="*/ 640316 w 1721942"/>
                  <a:gd name="connsiteY122" fmla="*/ 144217 h 149212"/>
                  <a:gd name="connsiteX123" fmla="*/ 640316 w 1721942"/>
                  <a:gd name="connsiteY123" fmla="*/ 71109 h 149212"/>
                  <a:gd name="connsiteX124" fmla="*/ 593854 w 1721942"/>
                  <a:gd name="connsiteY124" fmla="*/ 71109 h 149212"/>
                  <a:gd name="connsiteX125" fmla="*/ 593854 w 1721942"/>
                  <a:gd name="connsiteY125" fmla="*/ 93258 h 149212"/>
                  <a:gd name="connsiteX126" fmla="*/ 610341 w 1721942"/>
                  <a:gd name="connsiteY126" fmla="*/ 93258 h 149212"/>
                  <a:gd name="connsiteX127" fmla="*/ 610341 w 1721942"/>
                  <a:gd name="connsiteY127" fmla="*/ 125232 h 149212"/>
                  <a:gd name="connsiteX128" fmla="*/ 595353 w 1721942"/>
                  <a:gd name="connsiteY128" fmla="*/ 128063 h 149212"/>
                  <a:gd name="connsiteX129" fmla="*/ 573703 w 1721942"/>
                  <a:gd name="connsiteY129" fmla="*/ 74939 h 149212"/>
                  <a:gd name="connsiteX130" fmla="*/ 592522 w 1721942"/>
                  <a:gd name="connsiteY130" fmla="*/ 21483 h 149212"/>
                  <a:gd name="connsiteX131" fmla="*/ 610507 w 1721942"/>
                  <a:gd name="connsiteY131" fmla="*/ 46629 h 149212"/>
                  <a:gd name="connsiteX132" fmla="*/ 640483 w 1721942"/>
                  <a:gd name="connsiteY132" fmla="*/ 46629 h 149212"/>
                  <a:gd name="connsiteX133" fmla="*/ 518914 w 1721942"/>
                  <a:gd name="connsiteY133" fmla="*/ 2498 h 149212"/>
                  <a:gd name="connsiteX134" fmla="*/ 488772 w 1721942"/>
                  <a:gd name="connsiteY134" fmla="*/ 2498 h 149212"/>
                  <a:gd name="connsiteX135" fmla="*/ 488772 w 1721942"/>
                  <a:gd name="connsiteY135" fmla="*/ 146715 h 149212"/>
                  <a:gd name="connsiteX136" fmla="*/ 518914 w 1721942"/>
                  <a:gd name="connsiteY136" fmla="*/ 146715 h 149212"/>
                  <a:gd name="connsiteX137" fmla="*/ 518914 w 1721942"/>
                  <a:gd name="connsiteY137" fmla="*/ 2498 h 149212"/>
                  <a:gd name="connsiteX138" fmla="*/ 407171 w 1721942"/>
                  <a:gd name="connsiteY138" fmla="*/ 87096 h 149212"/>
                  <a:gd name="connsiteX139" fmla="*/ 414998 w 1721942"/>
                  <a:gd name="connsiteY139" fmla="*/ 87096 h 149212"/>
                  <a:gd name="connsiteX140" fmla="*/ 436647 w 1721942"/>
                  <a:gd name="connsiteY140" fmla="*/ 118904 h 149212"/>
                  <a:gd name="connsiteX141" fmla="*/ 439812 w 1721942"/>
                  <a:gd name="connsiteY141" fmla="*/ 146881 h 149212"/>
                  <a:gd name="connsiteX142" fmla="*/ 469288 w 1721942"/>
                  <a:gd name="connsiteY142" fmla="*/ 146881 h 149212"/>
                  <a:gd name="connsiteX143" fmla="*/ 465957 w 1721942"/>
                  <a:gd name="connsiteY143" fmla="*/ 104582 h 149212"/>
                  <a:gd name="connsiteX144" fmla="*/ 439812 w 1721942"/>
                  <a:gd name="connsiteY144" fmla="*/ 76272 h 149212"/>
                  <a:gd name="connsiteX145" fmla="*/ 439812 w 1721942"/>
                  <a:gd name="connsiteY145" fmla="*/ 75939 h 149212"/>
                  <a:gd name="connsiteX146" fmla="*/ 466623 w 1721942"/>
                  <a:gd name="connsiteY146" fmla="*/ 40634 h 149212"/>
                  <a:gd name="connsiteX147" fmla="*/ 432817 w 1721942"/>
                  <a:gd name="connsiteY147" fmla="*/ 2831 h 149212"/>
                  <a:gd name="connsiteX148" fmla="*/ 377029 w 1721942"/>
                  <a:gd name="connsiteY148" fmla="*/ 2831 h 149212"/>
                  <a:gd name="connsiteX149" fmla="*/ 377029 w 1721942"/>
                  <a:gd name="connsiteY149" fmla="*/ 147048 h 149212"/>
                  <a:gd name="connsiteX150" fmla="*/ 407171 w 1721942"/>
                  <a:gd name="connsiteY150" fmla="*/ 147048 h 149212"/>
                  <a:gd name="connsiteX151" fmla="*/ 407171 w 1721942"/>
                  <a:gd name="connsiteY151" fmla="*/ 87263 h 149212"/>
                  <a:gd name="connsiteX152" fmla="*/ 407171 w 1721942"/>
                  <a:gd name="connsiteY152" fmla="*/ 24813 h 149212"/>
                  <a:gd name="connsiteX153" fmla="*/ 420660 w 1721942"/>
                  <a:gd name="connsiteY153" fmla="*/ 24813 h 149212"/>
                  <a:gd name="connsiteX154" fmla="*/ 435981 w 1721942"/>
                  <a:gd name="connsiteY154" fmla="*/ 43798 h 149212"/>
                  <a:gd name="connsiteX155" fmla="*/ 420660 w 1721942"/>
                  <a:gd name="connsiteY155" fmla="*/ 64947 h 149212"/>
                  <a:gd name="connsiteX156" fmla="*/ 407171 w 1721942"/>
                  <a:gd name="connsiteY156" fmla="*/ 64947 h 149212"/>
                  <a:gd name="connsiteX157" fmla="*/ 407171 w 1721942"/>
                  <a:gd name="connsiteY157" fmla="*/ 24813 h 149212"/>
                  <a:gd name="connsiteX158" fmla="*/ 313580 w 1721942"/>
                  <a:gd name="connsiteY158" fmla="*/ 146881 h 149212"/>
                  <a:gd name="connsiteX159" fmla="*/ 313580 w 1721942"/>
                  <a:gd name="connsiteY159" fmla="*/ 124732 h 149212"/>
                  <a:gd name="connsiteX160" fmla="*/ 263454 w 1721942"/>
                  <a:gd name="connsiteY160" fmla="*/ 124732 h 149212"/>
                  <a:gd name="connsiteX161" fmla="*/ 263454 w 1721942"/>
                  <a:gd name="connsiteY161" fmla="*/ 82600 h 149212"/>
                  <a:gd name="connsiteX162" fmla="*/ 308251 w 1721942"/>
                  <a:gd name="connsiteY162" fmla="*/ 82600 h 149212"/>
                  <a:gd name="connsiteX163" fmla="*/ 308251 w 1721942"/>
                  <a:gd name="connsiteY163" fmla="*/ 60451 h 149212"/>
                  <a:gd name="connsiteX164" fmla="*/ 263454 w 1721942"/>
                  <a:gd name="connsiteY164" fmla="*/ 60451 h 149212"/>
                  <a:gd name="connsiteX165" fmla="*/ 263454 w 1721942"/>
                  <a:gd name="connsiteY165" fmla="*/ 24813 h 149212"/>
                  <a:gd name="connsiteX166" fmla="*/ 312081 w 1721942"/>
                  <a:gd name="connsiteY166" fmla="*/ 24813 h 149212"/>
                  <a:gd name="connsiteX167" fmla="*/ 312081 w 1721942"/>
                  <a:gd name="connsiteY167" fmla="*/ 2664 h 149212"/>
                  <a:gd name="connsiteX168" fmla="*/ 233312 w 1721942"/>
                  <a:gd name="connsiteY168" fmla="*/ 2664 h 149212"/>
                  <a:gd name="connsiteX169" fmla="*/ 233312 w 1721942"/>
                  <a:gd name="connsiteY169" fmla="*/ 146881 h 149212"/>
                  <a:gd name="connsiteX170" fmla="*/ 313580 w 1721942"/>
                  <a:gd name="connsiteY170" fmla="*/ 146881 h 149212"/>
                  <a:gd name="connsiteX171" fmla="*/ 142385 w 1721942"/>
                  <a:gd name="connsiteY171" fmla="*/ 60451 h 149212"/>
                  <a:gd name="connsiteX172" fmla="*/ 142385 w 1721942"/>
                  <a:gd name="connsiteY172" fmla="*/ 2664 h 149212"/>
                  <a:gd name="connsiteX173" fmla="*/ 112243 w 1721942"/>
                  <a:gd name="connsiteY173" fmla="*/ 2664 h 149212"/>
                  <a:gd name="connsiteX174" fmla="*/ 112243 w 1721942"/>
                  <a:gd name="connsiteY174" fmla="*/ 146881 h 149212"/>
                  <a:gd name="connsiteX175" fmla="*/ 142385 w 1721942"/>
                  <a:gd name="connsiteY175" fmla="*/ 146881 h 149212"/>
                  <a:gd name="connsiteX176" fmla="*/ 142385 w 1721942"/>
                  <a:gd name="connsiteY176" fmla="*/ 82600 h 149212"/>
                  <a:gd name="connsiteX177" fmla="*/ 177024 w 1721942"/>
                  <a:gd name="connsiteY177" fmla="*/ 82600 h 149212"/>
                  <a:gd name="connsiteX178" fmla="*/ 177024 w 1721942"/>
                  <a:gd name="connsiteY178" fmla="*/ 146881 h 149212"/>
                  <a:gd name="connsiteX179" fmla="*/ 207166 w 1721942"/>
                  <a:gd name="connsiteY179" fmla="*/ 146881 h 149212"/>
                  <a:gd name="connsiteX180" fmla="*/ 207166 w 1721942"/>
                  <a:gd name="connsiteY180" fmla="*/ 2664 h 149212"/>
                  <a:gd name="connsiteX181" fmla="*/ 177024 w 1721942"/>
                  <a:gd name="connsiteY181" fmla="*/ 2664 h 149212"/>
                  <a:gd name="connsiteX182" fmla="*/ 177024 w 1721942"/>
                  <a:gd name="connsiteY182" fmla="*/ 60451 h 149212"/>
                  <a:gd name="connsiteX183" fmla="*/ 142385 w 1721942"/>
                  <a:gd name="connsiteY183" fmla="*/ 60451 h 149212"/>
                  <a:gd name="connsiteX184" fmla="*/ 0 w 1721942"/>
                  <a:gd name="connsiteY184" fmla="*/ 2331 h 149212"/>
                  <a:gd name="connsiteX185" fmla="*/ 0 w 1721942"/>
                  <a:gd name="connsiteY185" fmla="*/ 26312 h 149212"/>
                  <a:gd name="connsiteX186" fmla="*/ 33640 w 1721942"/>
                  <a:gd name="connsiteY186" fmla="*/ 26312 h 149212"/>
                  <a:gd name="connsiteX187" fmla="*/ 33640 w 1721942"/>
                  <a:gd name="connsiteY187" fmla="*/ 146548 h 149212"/>
                  <a:gd name="connsiteX188" fmla="*/ 63782 w 1721942"/>
                  <a:gd name="connsiteY188" fmla="*/ 146548 h 149212"/>
                  <a:gd name="connsiteX189" fmla="*/ 63782 w 1721942"/>
                  <a:gd name="connsiteY189" fmla="*/ 26312 h 149212"/>
                  <a:gd name="connsiteX190" fmla="*/ 97421 w 1721942"/>
                  <a:gd name="connsiteY190" fmla="*/ 26312 h 149212"/>
                  <a:gd name="connsiteX191" fmla="*/ 97421 w 1721942"/>
                  <a:gd name="connsiteY191" fmla="*/ 2331 h 149212"/>
                  <a:gd name="connsiteX192" fmla="*/ 0 w 1721942"/>
                  <a:gd name="connsiteY192" fmla="*/ 2331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721942" h="149212">
                    <a:moveTo>
                      <a:pt x="1721943" y="107247"/>
                    </a:moveTo>
                    <a:cubicBezTo>
                      <a:pt x="1721943" y="61950"/>
                      <a:pt x="1661159" y="64281"/>
                      <a:pt x="1661159" y="36970"/>
                    </a:cubicBezTo>
                    <a:cubicBezTo>
                      <a:pt x="1661159" y="26978"/>
                      <a:pt x="1666987" y="21649"/>
                      <a:pt x="1676813" y="21649"/>
                    </a:cubicBezTo>
                    <a:cubicBezTo>
                      <a:pt x="1688970" y="21649"/>
                      <a:pt x="1690801" y="32640"/>
                      <a:pt x="1690801" y="43465"/>
                    </a:cubicBezTo>
                    <a:lnTo>
                      <a:pt x="1720111" y="43465"/>
                    </a:lnTo>
                    <a:cubicBezTo>
                      <a:pt x="1722110" y="13322"/>
                      <a:pt x="1707455" y="166"/>
                      <a:pt x="1678145" y="166"/>
                    </a:cubicBezTo>
                    <a:cubicBezTo>
                      <a:pt x="1641341" y="166"/>
                      <a:pt x="1630517" y="18152"/>
                      <a:pt x="1630517" y="40634"/>
                    </a:cubicBezTo>
                    <a:cubicBezTo>
                      <a:pt x="1630517" y="83599"/>
                      <a:pt x="1691301" y="85264"/>
                      <a:pt x="1691301" y="111243"/>
                    </a:cubicBezTo>
                    <a:cubicBezTo>
                      <a:pt x="1691301" y="121069"/>
                      <a:pt x="1686305" y="127563"/>
                      <a:pt x="1676147" y="127563"/>
                    </a:cubicBezTo>
                    <a:cubicBezTo>
                      <a:pt x="1659493" y="127563"/>
                      <a:pt x="1658994" y="115906"/>
                      <a:pt x="1658994" y="102251"/>
                    </a:cubicBezTo>
                    <a:lnTo>
                      <a:pt x="1628851" y="102251"/>
                    </a:lnTo>
                    <a:cubicBezTo>
                      <a:pt x="1627186" y="127231"/>
                      <a:pt x="1634180" y="149213"/>
                      <a:pt x="1671650" y="149213"/>
                    </a:cubicBezTo>
                    <a:cubicBezTo>
                      <a:pt x="1694632" y="149213"/>
                      <a:pt x="1721943" y="144883"/>
                      <a:pt x="1721943" y="107413"/>
                    </a:cubicBezTo>
                    <a:moveTo>
                      <a:pt x="1527433" y="146715"/>
                    </a:moveTo>
                    <a:lnTo>
                      <a:pt x="1527433" y="41300"/>
                    </a:lnTo>
                    <a:lnTo>
                      <a:pt x="1527766" y="41300"/>
                    </a:lnTo>
                    <a:lnTo>
                      <a:pt x="1567068" y="146715"/>
                    </a:lnTo>
                    <a:lnTo>
                      <a:pt x="1606869" y="146715"/>
                    </a:lnTo>
                    <a:lnTo>
                      <a:pt x="1606869" y="2498"/>
                    </a:lnTo>
                    <a:lnTo>
                      <a:pt x="1578725" y="2498"/>
                    </a:lnTo>
                    <a:lnTo>
                      <a:pt x="1578725" y="102417"/>
                    </a:lnTo>
                    <a:lnTo>
                      <a:pt x="1578392" y="102417"/>
                    </a:lnTo>
                    <a:lnTo>
                      <a:pt x="1539923" y="2498"/>
                    </a:lnTo>
                    <a:lnTo>
                      <a:pt x="1499123" y="2498"/>
                    </a:lnTo>
                    <a:lnTo>
                      <a:pt x="1499123" y="146715"/>
                    </a:lnTo>
                    <a:lnTo>
                      <a:pt x="1527267" y="146715"/>
                    </a:lnTo>
                    <a:close/>
                    <a:moveTo>
                      <a:pt x="1425349" y="149046"/>
                    </a:moveTo>
                    <a:cubicBezTo>
                      <a:pt x="1475142" y="149046"/>
                      <a:pt x="1475142" y="112243"/>
                      <a:pt x="1475142" y="74440"/>
                    </a:cubicBezTo>
                    <a:cubicBezTo>
                      <a:pt x="1475142" y="36637"/>
                      <a:pt x="1475142" y="0"/>
                      <a:pt x="1425349" y="0"/>
                    </a:cubicBezTo>
                    <a:cubicBezTo>
                      <a:pt x="1375556" y="0"/>
                      <a:pt x="1375556" y="36304"/>
                      <a:pt x="1375556" y="74440"/>
                    </a:cubicBezTo>
                    <a:cubicBezTo>
                      <a:pt x="1375556" y="112576"/>
                      <a:pt x="1375556" y="149046"/>
                      <a:pt x="1425349" y="149046"/>
                    </a:cubicBezTo>
                    <a:moveTo>
                      <a:pt x="1425349" y="127397"/>
                    </a:moveTo>
                    <a:cubicBezTo>
                      <a:pt x="1408363" y="127397"/>
                      <a:pt x="1406198" y="111410"/>
                      <a:pt x="1406198" y="74440"/>
                    </a:cubicBezTo>
                    <a:cubicBezTo>
                      <a:pt x="1406198" y="37470"/>
                      <a:pt x="1408363" y="21483"/>
                      <a:pt x="1425349" y="21483"/>
                    </a:cubicBezTo>
                    <a:cubicBezTo>
                      <a:pt x="1442335" y="21483"/>
                      <a:pt x="1444500" y="37470"/>
                      <a:pt x="1444500" y="74440"/>
                    </a:cubicBezTo>
                    <a:cubicBezTo>
                      <a:pt x="1444500" y="111410"/>
                      <a:pt x="1442335" y="127397"/>
                      <a:pt x="1425349" y="127397"/>
                    </a:cubicBezTo>
                    <a:moveTo>
                      <a:pt x="1355406" y="107247"/>
                    </a:moveTo>
                    <a:cubicBezTo>
                      <a:pt x="1355406" y="61950"/>
                      <a:pt x="1294621" y="64281"/>
                      <a:pt x="1294621" y="36970"/>
                    </a:cubicBezTo>
                    <a:cubicBezTo>
                      <a:pt x="1294621" y="26978"/>
                      <a:pt x="1300450" y="21649"/>
                      <a:pt x="1310275" y="21649"/>
                    </a:cubicBezTo>
                    <a:cubicBezTo>
                      <a:pt x="1322432" y="21649"/>
                      <a:pt x="1324264" y="32640"/>
                      <a:pt x="1324264" y="43465"/>
                    </a:cubicBezTo>
                    <a:lnTo>
                      <a:pt x="1353574" y="43465"/>
                    </a:lnTo>
                    <a:cubicBezTo>
                      <a:pt x="1355572" y="13322"/>
                      <a:pt x="1340917" y="166"/>
                      <a:pt x="1311608" y="166"/>
                    </a:cubicBezTo>
                    <a:cubicBezTo>
                      <a:pt x="1274804" y="166"/>
                      <a:pt x="1263979" y="18152"/>
                      <a:pt x="1263979" y="40634"/>
                    </a:cubicBezTo>
                    <a:cubicBezTo>
                      <a:pt x="1263979" y="83599"/>
                      <a:pt x="1324764" y="85264"/>
                      <a:pt x="1324764" y="111243"/>
                    </a:cubicBezTo>
                    <a:cubicBezTo>
                      <a:pt x="1324764" y="121069"/>
                      <a:pt x="1319768" y="127563"/>
                      <a:pt x="1309609" y="127563"/>
                    </a:cubicBezTo>
                    <a:cubicBezTo>
                      <a:pt x="1292956" y="127563"/>
                      <a:pt x="1292456" y="115906"/>
                      <a:pt x="1292456" y="102251"/>
                    </a:cubicBezTo>
                    <a:lnTo>
                      <a:pt x="1262314" y="102251"/>
                    </a:lnTo>
                    <a:cubicBezTo>
                      <a:pt x="1260649" y="127231"/>
                      <a:pt x="1267643" y="149213"/>
                      <a:pt x="1305113" y="149213"/>
                    </a:cubicBezTo>
                    <a:cubicBezTo>
                      <a:pt x="1328094" y="149213"/>
                      <a:pt x="1355406" y="144883"/>
                      <a:pt x="1355406" y="107413"/>
                    </a:cubicBezTo>
                    <a:moveTo>
                      <a:pt x="1205527" y="92592"/>
                    </a:moveTo>
                    <a:lnTo>
                      <a:pt x="1176717" y="92592"/>
                    </a:lnTo>
                    <a:lnTo>
                      <a:pt x="1190539" y="30309"/>
                    </a:lnTo>
                    <a:lnTo>
                      <a:pt x="1190872" y="30309"/>
                    </a:lnTo>
                    <a:lnTo>
                      <a:pt x="1205527" y="92592"/>
                    </a:lnTo>
                    <a:close/>
                    <a:moveTo>
                      <a:pt x="1162561" y="146715"/>
                    </a:moveTo>
                    <a:lnTo>
                      <a:pt x="1170721" y="114741"/>
                    </a:lnTo>
                    <a:lnTo>
                      <a:pt x="1211855" y="114741"/>
                    </a:lnTo>
                    <a:lnTo>
                      <a:pt x="1219848" y="146715"/>
                    </a:lnTo>
                    <a:lnTo>
                      <a:pt x="1251656" y="146715"/>
                    </a:lnTo>
                    <a:lnTo>
                      <a:pt x="1212521" y="2498"/>
                    </a:lnTo>
                    <a:lnTo>
                      <a:pt x="1172720" y="2498"/>
                    </a:lnTo>
                    <a:lnTo>
                      <a:pt x="1132752" y="146715"/>
                    </a:lnTo>
                    <a:lnTo>
                      <a:pt x="1162561" y="146715"/>
                    </a:lnTo>
                    <a:close/>
                    <a:moveTo>
                      <a:pt x="1124092" y="146715"/>
                    </a:moveTo>
                    <a:lnTo>
                      <a:pt x="1124092" y="124566"/>
                    </a:lnTo>
                    <a:lnTo>
                      <a:pt x="1073966" y="124566"/>
                    </a:lnTo>
                    <a:lnTo>
                      <a:pt x="1073966" y="82433"/>
                    </a:lnTo>
                    <a:lnTo>
                      <a:pt x="1118763" y="82433"/>
                    </a:lnTo>
                    <a:lnTo>
                      <a:pt x="1118763" y="60285"/>
                    </a:lnTo>
                    <a:lnTo>
                      <a:pt x="1073966" y="60285"/>
                    </a:lnTo>
                    <a:lnTo>
                      <a:pt x="1073966" y="24647"/>
                    </a:lnTo>
                    <a:lnTo>
                      <a:pt x="1122594" y="24647"/>
                    </a:lnTo>
                    <a:lnTo>
                      <a:pt x="1122594" y="2498"/>
                    </a:lnTo>
                    <a:lnTo>
                      <a:pt x="1043824" y="2498"/>
                    </a:lnTo>
                    <a:lnTo>
                      <a:pt x="1043824" y="146715"/>
                    </a:lnTo>
                    <a:lnTo>
                      <a:pt x="1124092" y="146715"/>
                    </a:lnTo>
                    <a:close/>
                    <a:moveTo>
                      <a:pt x="962223" y="86930"/>
                    </a:moveTo>
                    <a:lnTo>
                      <a:pt x="970050" y="86930"/>
                    </a:lnTo>
                    <a:cubicBezTo>
                      <a:pt x="993198" y="86930"/>
                      <a:pt x="991699" y="101584"/>
                      <a:pt x="991699" y="118737"/>
                    </a:cubicBezTo>
                    <a:cubicBezTo>
                      <a:pt x="991699" y="128063"/>
                      <a:pt x="990867" y="137889"/>
                      <a:pt x="994863" y="146715"/>
                    </a:cubicBezTo>
                    <a:lnTo>
                      <a:pt x="1024340" y="146715"/>
                    </a:lnTo>
                    <a:cubicBezTo>
                      <a:pt x="1021508" y="140720"/>
                      <a:pt x="1021009" y="113575"/>
                      <a:pt x="1021009" y="104416"/>
                    </a:cubicBezTo>
                    <a:cubicBezTo>
                      <a:pt x="1021009" y="78437"/>
                      <a:pt x="1001525" y="76938"/>
                      <a:pt x="994863" y="76105"/>
                    </a:cubicBezTo>
                    <a:lnTo>
                      <a:pt x="994863" y="75772"/>
                    </a:lnTo>
                    <a:cubicBezTo>
                      <a:pt x="1014348" y="72608"/>
                      <a:pt x="1021675" y="58786"/>
                      <a:pt x="1021675" y="40467"/>
                    </a:cubicBezTo>
                    <a:cubicBezTo>
                      <a:pt x="1021675" y="15821"/>
                      <a:pt x="1008519" y="2664"/>
                      <a:pt x="987869" y="2664"/>
                    </a:cubicBezTo>
                    <a:lnTo>
                      <a:pt x="932081" y="2664"/>
                    </a:lnTo>
                    <a:lnTo>
                      <a:pt x="932081" y="146881"/>
                    </a:lnTo>
                    <a:lnTo>
                      <a:pt x="962223" y="146881"/>
                    </a:lnTo>
                    <a:lnTo>
                      <a:pt x="962223" y="87096"/>
                    </a:lnTo>
                    <a:close/>
                    <a:moveTo>
                      <a:pt x="962223" y="24647"/>
                    </a:moveTo>
                    <a:lnTo>
                      <a:pt x="975712" y="24647"/>
                    </a:lnTo>
                    <a:cubicBezTo>
                      <a:pt x="985371" y="24647"/>
                      <a:pt x="991033" y="29809"/>
                      <a:pt x="991033" y="43631"/>
                    </a:cubicBezTo>
                    <a:cubicBezTo>
                      <a:pt x="991033" y="52791"/>
                      <a:pt x="987702" y="64781"/>
                      <a:pt x="975712" y="64781"/>
                    </a:cubicBezTo>
                    <a:lnTo>
                      <a:pt x="962223" y="64781"/>
                    </a:lnTo>
                    <a:lnTo>
                      <a:pt x="962223" y="24647"/>
                    </a:lnTo>
                    <a:close/>
                    <a:moveTo>
                      <a:pt x="777039" y="2498"/>
                    </a:moveTo>
                    <a:lnTo>
                      <a:pt x="777039" y="26479"/>
                    </a:lnTo>
                    <a:lnTo>
                      <a:pt x="810679" y="26479"/>
                    </a:lnTo>
                    <a:lnTo>
                      <a:pt x="810679" y="146715"/>
                    </a:lnTo>
                    <a:lnTo>
                      <a:pt x="840821" y="146715"/>
                    </a:lnTo>
                    <a:lnTo>
                      <a:pt x="840821" y="26479"/>
                    </a:lnTo>
                    <a:lnTo>
                      <a:pt x="874461" y="26479"/>
                    </a:lnTo>
                    <a:lnTo>
                      <a:pt x="874461" y="2498"/>
                    </a:lnTo>
                    <a:lnTo>
                      <a:pt x="777206" y="2498"/>
                    </a:lnTo>
                    <a:close/>
                    <a:moveTo>
                      <a:pt x="697437" y="60285"/>
                    </a:moveTo>
                    <a:lnTo>
                      <a:pt x="697437" y="2498"/>
                    </a:lnTo>
                    <a:lnTo>
                      <a:pt x="667295" y="2498"/>
                    </a:lnTo>
                    <a:lnTo>
                      <a:pt x="667295" y="146715"/>
                    </a:lnTo>
                    <a:lnTo>
                      <a:pt x="697437" y="146715"/>
                    </a:lnTo>
                    <a:lnTo>
                      <a:pt x="697437" y="82433"/>
                    </a:lnTo>
                    <a:lnTo>
                      <a:pt x="732076" y="82433"/>
                    </a:lnTo>
                    <a:lnTo>
                      <a:pt x="732076" y="146715"/>
                    </a:lnTo>
                    <a:lnTo>
                      <a:pt x="762218" y="146715"/>
                    </a:lnTo>
                    <a:lnTo>
                      <a:pt x="762218" y="2498"/>
                    </a:lnTo>
                    <a:lnTo>
                      <a:pt x="732076" y="2498"/>
                    </a:lnTo>
                    <a:lnTo>
                      <a:pt x="732076" y="60285"/>
                    </a:lnTo>
                    <a:lnTo>
                      <a:pt x="697437" y="60285"/>
                    </a:lnTo>
                    <a:close/>
                    <a:moveTo>
                      <a:pt x="640150" y="46796"/>
                    </a:moveTo>
                    <a:cubicBezTo>
                      <a:pt x="641982" y="16653"/>
                      <a:pt x="623663" y="0"/>
                      <a:pt x="594020" y="0"/>
                    </a:cubicBezTo>
                    <a:cubicBezTo>
                      <a:pt x="544727" y="0"/>
                      <a:pt x="542895" y="36970"/>
                      <a:pt x="542895" y="73274"/>
                    </a:cubicBezTo>
                    <a:cubicBezTo>
                      <a:pt x="542895" y="128063"/>
                      <a:pt x="548724" y="149046"/>
                      <a:pt x="599516" y="149046"/>
                    </a:cubicBezTo>
                    <a:cubicBezTo>
                      <a:pt x="611506" y="149046"/>
                      <a:pt x="632156" y="145882"/>
                      <a:pt x="640316" y="144217"/>
                    </a:cubicBezTo>
                    <a:lnTo>
                      <a:pt x="640316" y="71109"/>
                    </a:lnTo>
                    <a:lnTo>
                      <a:pt x="593854" y="71109"/>
                    </a:lnTo>
                    <a:lnTo>
                      <a:pt x="593854" y="93258"/>
                    </a:lnTo>
                    <a:lnTo>
                      <a:pt x="610341" y="93258"/>
                    </a:lnTo>
                    <a:lnTo>
                      <a:pt x="610341" y="125232"/>
                    </a:lnTo>
                    <a:cubicBezTo>
                      <a:pt x="605678" y="126897"/>
                      <a:pt x="600349" y="128063"/>
                      <a:pt x="595353" y="128063"/>
                    </a:cubicBezTo>
                    <a:cubicBezTo>
                      <a:pt x="578200" y="128063"/>
                      <a:pt x="573703" y="120070"/>
                      <a:pt x="573703" y="74939"/>
                    </a:cubicBezTo>
                    <a:cubicBezTo>
                      <a:pt x="573703" y="46962"/>
                      <a:pt x="573703" y="21483"/>
                      <a:pt x="592522" y="21483"/>
                    </a:cubicBezTo>
                    <a:cubicBezTo>
                      <a:pt x="608509" y="21483"/>
                      <a:pt x="610674" y="33306"/>
                      <a:pt x="610507" y="46629"/>
                    </a:cubicBezTo>
                    <a:lnTo>
                      <a:pt x="640483" y="46629"/>
                    </a:lnTo>
                    <a:close/>
                    <a:moveTo>
                      <a:pt x="518914" y="2498"/>
                    </a:moveTo>
                    <a:lnTo>
                      <a:pt x="488772" y="2498"/>
                    </a:lnTo>
                    <a:lnTo>
                      <a:pt x="488772" y="146715"/>
                    </a:lnTo>
                    <a:lnTo>
                      <a:pt x="518914" y="146715"/>
                    </a:lnTo>
                    <a:lnTo>
                      <a:pt x="518914" y="2498"/>
                    </a:lnTo>
                    <a:close/>
                    <a:moveTo>
                      <a:pt x="407171" y="87096"/>
                    </a:moveTo>
                    <a:lnTo>
                      <a:pt x="414998" y="87096"/>
                    </a:lnTo>
                    <a:cubicBezTo>
                      <a:pt x="438146" y="87096"/>
                      <a:pt x="436647" y="101751"/>
                      <a:pt x="436647" y="118904"/>
                    </a:cubicBezTo>
                    <a:cubicBezTo>
                      <a:pt x="436647" y="128230"/>
                      <a:pt x="435815" y="138055"/>
                      <a:pt x="439812" y="146881"/>
                    </a:cubicBezTo>
                    <a:lnTo>
                      <a:pt x="469288" y="146881"/>
                    </a:lnTo>
                    <a:cubicBezTo>
                      <a:pt x="466457" y="140886"/>
                      <a:pt x="465957" y="113741"/>
                      <a:pt x="465957" y="104582"/>
                    </a:cubicBezTo>
                    <a:cubicBezTo>
                      <a:pt x="465957" y="78603"/>
                      <a:pt x="446306" y="77104"/>
                      <a:pt x="439812" y="76272"/>
                    </a:cubicBezTo>
                    <a:lnTo>
                      <a:pt x="439812" y="75939"/>
                    </a:lnTo>
                    <a:cubicBezTo>
                      <a:pt x="459296" y="72774"/>
                      <a:pt x="466623" y="58952"/>
                      <a:pt x="466623" y="40634"/>
                    </a:cubicBezTo>
                    <a:cubicBezTo>
                      <a:pt x="466623" y="15987"/>
                      <a:pt x="453467" y="2831"/>
                      <a:pt x="432817" y="2831"/>
                    </a:cubicBezTo>
                    <a:lnTo>
                      <a:pt x="377029" y="2831"/>
                    </a:lnTo>
                    <a:lnTo>
                      <a:pt x="377029" y="147048"/>
                    </a:lnTo>
                    <a:lnTo>
                      <a:pt x="407171" y="147048"/>
                    </a:lnTo>
                    <a:lnTo>
                      <a:pt x="407171" y="87263"/>
                    </a:lnTo>
                    <a:close/>
                    <a:moveTo>
                      <a:pt x="407171" y="24813"/>
                    </a:moveTo>
                    <a:lnTo>
                      <a:pt x="420660" y="24813"/>
                    </a:lnTo>
                    <a:cubicBezTo>
                      <a:pt x="430319" y="24813"/>
                      <a:pt x="435981" y="29976"/>
                      <a:pt x="435981" y="43798"/>
                    </a:cubicBezTo>
                    <a:cubicBezTo>
                      <a:pt x="435981" y="52957"/>
                      <a:pt x="432651" y="64947"/>
                      <a:pt x="420660" y="64947"/>
                    </a:cubicBezTo>
                    <a:lnTo>
                      <a:pt x="407171" y="64947"/>
                    </a:lnTo>
                    <a:lnTo>
                      <a:pt x="407171" y="24813"/>
                    </a:lnTo>
                    <a:close/>
                    <a:moveTo>
                      <a:pt x="313580" y="146881"/>
                    </a:moveTo>
                    <a:lnTo>
                      <a:pt x="313580" y="124732"/>
                    </a:lnTo>
                    <a:lnTo>
                      <a:pt x="263454" y="124732"/>
                    </a:lnTo>
                    <a:lnTo>
                      <a:pt x="263454" y="82600"/>
                    </a:lnTo>
                    <a:lnTo>
                      <a:pt x="308251" y="82600"/>
                    </a:lnTo>
                    <a:lnTo>
                      <a:pt x="308251" y="60451"/>
                    </a:lnTo>
                    <a:lnTo>
                      <a:pt x="263454" y="60451"/>
                    </a:lnTo>
                    <a:lnTo>
                      <a:pt x="263454" y="24813"/>
                    </a:lnTo>
                    <a:lnTo>
                      <a:pt x="312081" y="24813"/>
                    </a:lnTo>
                    <a:lnTo>
                      <a:pt x="312081" y="2664"/>
                    </a:lnTo>
                    <a:lnTo>
                      <a:pt x="233312" y="2664"/>
                    </a:lnTo>
                    <a:lnTo>
                      <a:pt x="233312" y="146881"/>
                    </a:lnTo>
                    <a:lnTo>
                      <a:pt x="313580" y="146881"/>
                    </a:lnTo>
                    <a:close/>
                    <a:moveTo>
                      <a:pt x="142385" y="60451"/>
                    </a:moveTo>
                    <a:lnTo>
                      <a:pt x="142385" y="2664"/>
                    </a:lnTo>
                    <a:lnTo>
                      <a:pt x="112243" y="2664"/>
                    </a:lnTo>
                    <a:lnTo>
                      <a:pt x="112243" y="146881"/>
                    </a:lnTo>
                    <a:lnTo>
                      <a:pt x="142385" y="146881"/>
                    </a:lnTo>
                    <a:lnTo>
                      <a:pt x="142385" y="82600"/>
                    </a:lnTo>
                    <a:lnTo>
                      <a:pt x="177024" y="82600"/>
                    </a:lnTo>
                    <a:lnTo>
                      <a:pt x="177024" y="146881"/>
                    </a:lnTo>
                    <a:lnTo>
                      <a:pt x="207166" y="146881"/>
                    </a:lnTo>
                    <a:lnTo>
                      <a:pt x="207166" y="2664"/>
                    </a:lnTo>
                    <a:lnTo>
                      <a:pt x="177024" y="2664"/>
                    </a:lnTo>
                    <a:lnTo>
                      <a:pt x="177024" y="60451"/>
                    </a:lnTo>
                    <a:lnTo>
                      <a:pt x="142385" y="60451"/>
                    </a:lnTo>
                    <a:close/>
                    <a:moveTo>
                      <a:pt x="0" y="2331"/>
                    </a:moveTo>
                    <a:lnTo>
                      <a:pt x="0" y="26312"/>
                    </a:lnTo>
                    <a:lnTo>
                      <a:pt x="33640" y="26312"/>
                    </a:lnTo>
                    <a:lnTo>
                      <a:pt x="33640" y="146548"/>
                    </a:lnTo>
                    <a:lnTo>
                      <a:pt x="63782" y="146548"/>
                    </a:lnTo>
                    <a:lnTo>
                      <a:pt x="63782" y="26312"/>
                    </a:lnTo>
                    <a:lnTo>
                      <a:pt x="97421" y="26312"/>
                    </a:lnTo>
                    <a:lnTo>
                      <a:pt x="97421" y="2331"/>
                    </a:lnTo>
                    <a:lnTo>
                      <a:pt x="0" y="2331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A0F6519-02ED-1A47-9454-36511C25BF3D}"/>
                  </a:ext>
                </a:extLst>
              </p:cNvPr>
              <p:cNvSpPr/>
              <p:nvPr/>
            </p:nvSpPr>
            <p:spPr>
              <a:xfrm>
                <a:off x="4009990" y="5060735"/>
                <a:ext cx="2089312" cy="149379"/>
              </a:xfrm>
              <a:custGeom>
                <a:avLst/>
                <a:gdLst>
                  <a:gd name="connsiteX0" fmla="*/ 2027196 w 2089312"/>
                  <a:gd name="connsiteY0" fmla="*/ 86763 h 149379"/>
                  <a:gd name="connsiteX1" fmla="*/ 2035023 w 2089312"/>
                  <a:gd name="connsiteY1" fmla="*/ 86763 h 149379"/>
                  <a:gd name="connsiteX2" fmla="*/ 2056673 w 2089312"/>
                  <a:gd name="connsiteY2" fmla="*/ 118571 h 149379"/>
                  <a:gd name="connsiteX3" fmla="*/ 2059837 w 2089312"/>
                  <a:gd name="connsiteY3" fmla="*/ 146548 h 149379"/>
                  <a:gd name="connsiteX4" fmla="*/ 2089313 w 2089312"/>
                  <a:gd name="connsiteY4" fmla="*/ 146548 h 149379"/>
                  <a:gd name="connsiteX5" fmla="*/ 2085982 w 2089312"/>
                  <a:gd name="connsiteY5" fmla="*/ 104249 h 149379"/>
                  <a:gd name="connsiteX6" fmla="*/ 2059837 w 2089312"/>
                  <a:gd name="connsiteY6" fmla="*/ 75939 h 149379"/>
                  <a:gd name="connsiteX7" fmla="*/ 2059837 w 2089312"/>
                  <a:gd name="connsiteY7" fmla="*/ 75606 h 149379"/>
                  <a:gd name="connsiteX8" fmla="*/ 2086648 w 2089312"/>
                  <a:gd name="connsiteY8" fmla="*/ 40301 h 149379"/>
                  <a:gd name="connsiteX9" fmla="*/ 2052842 w 2089312"/>
                  <a:gd name="connsiteY9" fmla="*/ 2498 h 149379"/>
                  <a:gd name="connsiteX10" fmla="*/ 1997054 w 2089312"/>
                  <a:gd name="connsiteY10" fmla="*/ 2498 h 149379"/>
                  <a:gd name="connsiteX11" fmla="*/ 1997054 w 2089312"/>
                  <a:gd name="connsiteY11" fmla="*/ 146715 h 149379"/>
                  <a:gd name="connsiteX12" fmla="*/ 2027196 w 2089312"/>
                  <a:gd name="connsiteY12" fmla="*/ 146715 h 149379"/>
                  <a:gd name="connsiteX13" fmla="*/ 2027196 w 2089312"/>
                  <a:gd name="connsiteY13" fmla="*/ 86930 h 149379"/>
                  <a:gd name="connsiteX14" fmla="*/ 2027196 w 2089312"/>
                  <a:gd name="connsiteY14" fmla="*/ 24480 h 149379"/>
                  <a:gd name="connsiteX15" fmla="*/ 2040686 w 2089312"/>
                  <a:gd name="connsiteY15" fmla="*/ 24480 h 149379"/>
                  <a:gd name="connsiteX16" fmla="*/ 2056007 w 2089312"/>
                  <a:gd name="connsiteY16" fmla="*/ 43465 h 149379"/>
                  <a:gd name="connsiteX17" fmla="*/ 2040686 w 2089312"/>
                  <a:gd name="connsiteY17" fmla="*/ 64615 h 149379"/>
                  <a:gd name="connsiteX18" fmla="*/ 2027196 w 2089312"/>
                  <a:gd name="connsiteY18" fmla="*/ 64615 h 149379"/>
                  <a:gd name="connsiteX19" fmla="*/ 2027196 w 2089312"/>
                  <a:gd name="connsiteY19" fmla="*/ 24480 h 149379"/>
                  <a:gd name="connsiteX20" fmla="*/ 1923946 w 2089312"/>
                  <a:gd name="connsiteY20" fmla="*/ 149046 h 149379"/>
                  <a:gd name="connsiteX21" fmla="*/ 1973740 w 2089312"/>
                  <a:gd name="connsiteY21" fmla="*/ 74606 h 149379"/>
                  <a:gd name="connsiteX22" fmla="*/ 1923946 w 2089312"/>
                  <a:gd name="connsiteY22" fmla="*/ 0 h 149379"/>
                  <a:gd name="connsiteX23" fmla="*/ 1874153 w 2089312"/>
                  <a:gd name="connsiteY23" fmla="*/ 74606 h 149379"/>
                  <a:gd name="connsiteX24" fmla="*/ 1923946 w 2089312"/>
                  <a:gd name="connsiteY24" fmla="*/ 149046 h 149379"/>
                  <a:gd name="connsiteX25" fmla="*/ 1923946 w 2089312"/>
                  <a:gd name="connsiteY25" fmla="*/ 127564 h 149379"/>
                  <a:gd name="connsiteX26" fmla="*/ 1904795 w 2089312"/>
                  <a:gd name="connsiteY26" fmla="*/ 74606 h 149379"/>
                  <a:gd name="connsiteX27" fmla="*/ 1923946 w 2089312"/>
                  <a:gd name="connsiteY27" fmla="*/ 21649 h 149379"/>
                  <a:gd name="connsiteX28" fmla="*/ 1943098 w 2089312"/>
                  <a:gd name="connsiteY28" fmla="*/ 74606 h 149379"/>
                  <a:gd name="connsiteX29" fmla="*/ 1923946 w 2089312"/>
                  <a:gd name="connsiteY29" fmla="*/ 127564 h 149379"/>
                  <a:gd name="connsiteX30" fmla="*/ 1816367 w 2089312"/>
                  <a:gd name="connsiteY30" fmla="*/ 146715 h 149379"/>
                  <a:gd name="connsiteX31" fmla="*/ 1816367 w 2089312"/>
                  <a:gd name="connsiteY31" fmla="*/ 83766 h 149379"/>
                  <a:gd name="connsiteX32" fmla="*/ 1859165 w 2089312"/>
                  <a:gd name="connsiteY32" fmla="*/ 83766 h 149379"/>
                  <a:gd name="connsiteX33" fmla="*/ 1859165 w 2089312"/>
                  <a:gd name="connsiteY33" fmla="*/ 61617 h 149379"/>
                  <a:gd name="connsiteX34" fmla="*/ 1816367 w 2089312"/>
                  <a:gd name="connsiteY34" fmla="*/ 61617 h 149379"/>
                  <a:gd name="connsiteX35" fmla="*/ 1816367 w 2089312"/>
                  <a:gd name="connsiteY35" fmla="*/ 24647 h 149379"/>
                  <a:gd name="connsiteX36" fmla="*/ 1861164 w 2089312"/>
                  <a:gd name="connsiteY36" fmla="*/ 24647 h 149379"/>
                  <a:gd name="connsiteX37" fmla="*/ 1861164 w 2089312"/>
                  <a:gd name="connsiteY37" fmla="*/ 2498 h 149379"/>
                  <a:gd name="connsiteX38" fmla="*/ 1786224 w 2089312"/>
                  <a:gd name="connsiteY38" fmla="*/ 2498 h 149379"/>
                  <a:gd name="connsiteX39" fmla="*/ 1786224 w 2089312"/>
                  <a:gd name="connsiteY39" fmla="*/ 146715 h 149379"/>
                  <a:gd name="connsiteX40" fmla="*/ 1816367 w 2089312"/>
                  <a:gd name="connsiteY40" fmla="*/ 146715 h 149379"/>
                  <a:gd name="connsiteX41" fmla="*/ 1716281 w 2089312"/>
                  <a:gd name="connsiteY41" fmla="*/ 46796 h 149379"/>
                  <a:gd name="connsiteX42" fmla="*/ 1670151 w 2089312"/>
                  <a:gd name="connsiteY42" fmla="*/ 0 h 149379"/>
                  <a:gd name="connsiteX43" fmla="*/ 1619026 w 2089312"/>
                  <a:gd name="connsiteY43" fmla="*/ 73274 h 149379"/>
                  <a:gd name="connsiteX44" fmla="*/ 1675647 w 2089312"/>
                  <a:gd name="connsiteY44" fmla="*/ 149046 h 149379"/>
                  <a:gd name="connsiteX45" fmla="*/ 1716447 w 2089312"/>
                  <a:gd name="connsiteY45" fmla="*/ 144217 h 149379"/>
                  <a:gd name="connsiteX46" fmla="*/ 1716447 w 2089312"/>
                  <a:gd name="connsiteY46" fmla="*/ 71109 h 149379"/>
                  <a:gd name="connsiteX47" fmla="*/ 1669985 w 2089312"/>
                  <a:gd name="connsiteY47" fmla="*/ 71109 h 149379"/>
                  <a:gd name="connsiteX48" fmla="*/ 1669985 w 2089312"/>
                  <a:gd name="connsiteY48" fmla="*/ 93258 h 149379"/>
                  <a:gd name="connsiteX49" fmla="*/ 1686305 w 2089312"/>
                  <a:gd name="connsiteY49" fmla="*/ 93258 h 149379"/>
                  <a:gd name="connsiteX50" fmla="*/ 1686305 w 2089312"/>
                  <a:gd name="connsiteY50" fmla="*/ 125232 h 149379"/>
                  <a:gd name="connsiteX51" fmla="*/ 1671317 w 2089312"/>
                  <a:gd name="connsiteY51" fmla="*/ 128063 h 149379"/>
                  <a:gd name="connsiteX52" fmla="*/ 1649668 w 2089312"/>
                  <a:gd name="connsiteY52" fmla="*/ 74939 h 149379"/>
                  <a:gd name="connsiteX53" fmla="*/ 1668486 w 2089312"/>
                  <a:gd name="connsiteY53" fmla="*/ 21649 h 149379"/>
                  <a:gd name="connsiteX54" fmla="*/ 1686472 w 2089312"/>
                  <a:gd name="connsiteY54" fmla="*/ 46796 h 149379"/>
                  <a:gd name="connsiteX55" fmla="*/ 1716447 w 2089312"/>
                  <a:gd name="connsiteY55" fmla="*/ 46796 h 149379"/>
                  <a:gd name="connsiteX56" fmla="*/ 1515443 w 2089312"/>
                  <a:gd name="connsiteY56" fmla="*/ 146715 h 149379"/>
                  <a:gd name="connsiteX57" fmla="*/ 1515443 w 2089312"/>
                  <a:gd name="connsiteY57" fmla="*/ 41300 h 149379"/>
                  <a:gd name="connsiteX58" fmla="*/ 1515776 w 2089312"/>
                  <a:gd name="connsiteY58" fmla="*/ 41300 h 149379"/>
                  <a:gd name="connsiteX59" fmla="*/ 1555078 w 2089312"/>
                  <a:gd name="connsiteY59" fmla="*/ 146715 h 149379"/>
                  <a:gd name="connsiteX60" fmla="*/ 1594879 w 2089312"/>
                  <a:gd name="connsiteY60" fmla="*/ 146715 h 149379"/>
                  <a:gd name="connsiteX61" fmla="*/ 1594879 w 2089312"/>
                  <a:gd name="connsiteY61" fmla="*/ 2498 h 149379"/>
                  <a:gd name="connsiteX62" fmla="*/ 1566735 w 2089312"/>
                  <a:gd name="connsiteY62" fmla="*/ 2498 h 149379"/>
                  <a:gd name="connsiteX63" fmla="*/ 1566735 w 2089312"/>
                  <a:gd name="connsiteY63" fmla="*/ 102417 h 149379"/>
                  <a:gd name="connsiteX64" fmla="*/ 1566402 w 2089312"/>
                  <a:gd name="connsiteY64" fmla="*/ 102417 h 149379"/>
                  <a:gd name="connsiteX65" fmla="*/ 1527933 w 2089312"/>
                  <a:gd name="connsiteY65" fmla="*/ 2498 h 149379"/>
                  <a:gd name="connsiteX66" fmla="*/ 1487132 w 2089312"/>
                  <a:gd name="connsiteY66" fmla="*/ 2498 h 149379"/>
                  <a:gd name="connsiteX67" fmla="*/ 1487132 w 2089312"/>
                  <a:gd name="connsiteY67" fmla="*/ 146715 h 149379"/>
                  <a:gd name="connsiteX68" fmla="*/ 1515276 w 2089312"/>
                  <a:gd name="connsiteY68" fmla="*/ 146715 h 149379"/>
                  <a:gd name="connsiteX69" fmla="*/ 1461653 w 2089312"/>
                  <a:gd name="connsiteY69" fmla="*/ 2498 h 149379"/>
                  <a:gd name="connsiteX70" fmla="*/ 1431511 w 2089312"/>
                  <a:gd name="connsiteY70" fmla="*/ 2498 h 149379"/>
                  <a:gd name="connsiteX71" fmla="*/ 1431511 w 2089312"/>
                  <a:gd name="connsiteY71" fmla="*/ 146715 h 149379"/>
                  <a:gd name="connsiteX72" fmla="*/ 1461653 w 2089312"/>
                  <a:gd name="connsiteY72" fmla="*/ 146715 h 149379"/>
                  <a:gd name="connsiteX73" fmla="*/ 1461653 w 2089312"/>
                  <a:gd name="connsiteY73" fmla="*/ 2498 h 149379"/>
                  <a:gd name="connsiteX74" fmla="*/ 1340584 w 2089312"/>
                  <a:gd name="connsiteY74" fmla="*/ 60285 h 149379"/>
                  <a:gd name="connsiteX75" fmla="*/ 1340584 w 2089312"/>
                  <a:gd name="connsiteY75" fmla="*/ 2498 h 149379"/>
                  <a:gd name="connsiteX76" fmla="*/ 1310442 w 2089312"/>
                  <a:gd name="connsiteY76" fmla="*/ 2498 h 149379"/>
                  <a:gd name="connsiteX77" fmla="*/ 1310442 w 2089312"/>
                  <a:gd name="connsiteY77" fmla="*/ 146715 h 149379"/>
                  <a:gd name="connsiteX78" fmla="*/ 1340584 w 2089312"/>
                  <a:gd name="connsiteY78" fmla="*/ 146715 h 149379"/>
                  <a:gd name="connsiteX79" fmla="*/ 1340584 w 2089312"/>
                  <a:gd name="connsiteY79" fmla="*/ 82433 h 149379"/>
                  <a:gd name="connsiteX80" fmla="*/ 1375223 w 2089312"/>
                  <a:gd name="connsiteY80" fmla="*/ 82433 h 149379"/>
                  <a:gd name="connsiteX81" fmla="*/ 1375223 w 2089312"/>
                  <a:gd name="connsiteY81" fmla="*/ 146715 h 149379"/>
                  <a:gd name="connsiteX82" fmla="*/ 1405365 w 2089312"/>
                  <a:gd name="connsiteY82" fmla="*/ 146715 h 149379"/>
                  <a:gd name="connsiteX83" fmla="*/ 1405365 w 2089312"/>
                  <a:gd name="connsiteY83" fmla="*/ 2498 h 149379"/>
                  <a:gd name="connsiteX84" fmla="*/ 1375223 w 2089312"/>
                  <a:gd name="connsiteY84" fmla="*/ 2498 h 149379"/>
                  <a:gd name="connsiteX85" fmla="*/ 1375223 w 2089312"/>
                  <a:gd name="connsiteY85" fmla="*/ 60285 h 149379"/>
                  <a:gd name="connsiteX86" fmla="*/ 1340584 w 2089312"/>
                  <a:gd name="connsiteY86" fmla="*/ 60285 h 149379"/>
                  <a:gd name="connsiteX87" fmla="*/ 1198033 w 2089312"/>
                  <a:gd name="connsiteY87" fmla="*/ 2498 h 149379"/>
                  <a:gd name="connsiteX88" fmla="*/ 1198033 w 2089312"/>
                  <a:gd name="connsiteY88" fmla="*/ 26479 h 149379"/>
                  <a:gd name="connsiteX89" fmla="*/ 1231672 w 2089312"/>
                  <a:gd name="connsiteY89" fmla="*/ 26479 h 149379"/>
                  <a:gd name="connsiteX90" fmla="*/ 1231672 w 2089312"/>
                  <a:gd name="connsiteY90" fmla="*/ 146715 h 149379"/>
                  <a:gd name="connsiteX91" fmla="*/ 1261814 w 2089312"/>
                  <a:gd name="connsiteY91" fmla="*/ 146715 h 149379"/>
                  <a:gd name="connsiteX92" fmla="*/ 1261814 w 2089312"/>
                  <a:gd name="connsiteY92" fmla="*/ 26479 h 149379"/>
                  <a:gd name="connsiteX93" fmla="*/ 1295454 w 2089312"/>
                  <a:gd name="connsiteY93" fmla="*/ 26479 h 149379"/>
                  <a:gd name="connsiteX94" fmla="*/ 1295454 w 2089312"/>
                  <a:gd name="connsiteY94" fmla="*/ 2498 h 149379"/>
                  <a:gd name="connsiteX95" fmla="*/ 1198199 w 2089312"/>
                  <a:gd name="connsiteY95" fmla="*/ 2498 h 149379"/>
                  <a:gd name="connsiteX96" fmla="*/ 1053816 w 2089312"/>
                  <a:gd name="connsiteY96" fmla="*/ 2498 h 149379"/>
                  <a:gd name="connsiteX97" fmla="*/ 1053816 w 2089312"/>
                  <a:gd name="connsiteY97" fmla="*/ 26479 h 149379"/>
                  <a:gd name="connsiteX98" fmla="*/ 1087455 w 2089312"/>
                  <a:gd name="connsiteY98" fmla="*/ 26479 h 149379"/>
                  <a:gd name="connsiteX99" fmla="*/ 1087455 w 2089312"/>
                  <a:gd name="connsiteY99" fmla="*/ 146715 h 149379"/>
                  <a:gd name="connsiteX100" fmla="*/ 1117598 w 2089312"/>
                  <a:gd name="connsiteY100" fmla="*/ 146715 h 149379"/>
                  <a:gd name="connsiteX101" fmla="*/ 1117598 w 2089312"/>
                  <a:gd name="connsiteY101" fmla="*/ 26479 h 149379"/>
                  <a:gd name="connsiteX102" fmla="*/ 1151237 w 2089312"/>
                  <a:gd name="connsiteY102" fmla="*/ 26479 h 149379"/>
                  <a:gd name="connsiteX103" fmla="*/ 1151237 w 2089312"/>
                  <a:gd name="connsiteY103" fmla="*/ 2498 h 149379"/>
                  <a:gd name="connsiteX104" fmla="*/ 1053982 w 2089312"/>
                  <a:gd name="connsiteY104" fmla="*/ 2498 h 149379"/>
                  <a:gd name="connsiteX105" fmla="*/ 974213 w 2089312"/>
                  <a:gd name="connsiteY105" fmla="*/ 60285 h 149379"/>
                  <a:gd name="connsiteX106" fmla="*/ 974213 w 2089312"/>
                  <a:gd name="connsiteY106" fmla="*/ 2498 h 149379"/>
                  <a:gd name="connsiteX107" fmla="*/ 944071 w 2089312"/>
                  <a:gd name="connsiteY107" fmla="*/ 2498 h 149379"/>
                  <a:gd name="connsiteX108" fmla="*/ 944071 w 2089312"/>
                  <a:gd name="connsiteY108" fmla="*/ 146715 h 149379"/>
                  <a:gd name="connsiteX109" fmla="*/ 974213 w 2089312"/>
                  <a:gd name="connsiteY109" fmla="*/ 146715 h 149379"/>
                  <a:gd name="connsiteX110" fmla="*/ 974213 w 2089312"/>
                  <a:gd name="connsiteY110" fmla="*/ 82433 h 149379"/>
                  <a:gd name="connsiteX111" fmla="*/ 1008852 w 2089312"/>
                  <a:gd name="connsiteY111" fmla="*/ 82433 h 149379"/>
                  <a:gd name="connsiteX112" fmla="*/ 1008852 w 2089312"/>
                  <a:gd name="connsiteY112" fmla="*/ 146715 h 149379"/>
                  <a:gd name="connsiteX113" fmla="*/ 1038994 w 2089312"/>
                  <a:gd name="connsiteY113" fmla="*/ 146715 h 149379"/>
                  <a:gd name="connsiteX114" fmla="*/ 1038994 w 2089312"/>
                  <a:gd name="connsiteY114" fmla="*/ 2498 h 149379"/>
                  <a:gd name="connsiteX115" fmla="*/ 1008852 w 2089312"/>
                  <a:gd name="connsiteY115" fmla="*/ 2498 h 149379"/>
                  <a:gd name="connsiteX116" fmla="*/ 1008852 w 2089312"/>
                  <a:gd name="connsiteY116" fmla="*/ 60285 h 149379"/>
                  <a:gd name="connsiteX117" fmla="*/ 974213 w 2089312"/>
                  <a:gd name="connsiteY117" fmla="*/ 60285 h 149379"/>
                  <a:gd name="connsiteX118" fmla="*/ 916926 w 2089312"/>
                  <a:gd name="connsiteY118" fmla="*/ 46962 h 149379"/>
                  <a:gd name="connsiteX119" fmla="*/ 870797 w 2089312"/>
                  <a:gd name="connsiteY119" fmla="*/ 167 h 149379"/>
                  <a:gd name="connsiteX120" fmla="*/ 819671 w 2089312"/>
                  <a:gd name="connsiteY120" fmla="*/ 73441 h 149379"/>
                  <a:gd name="connsiteX121" fmla="*/ 876292 w 2089312"/>
                  <a:gd name="connsiteY121" fmla="*/ 149213 h 149379"/>
                  <a:gd name="connsiteX122" fmla="*/ 917093 w 2089312"/>
                  <a:gd name="connsiteY122" fmla="*/ 144383 h 149379"/>
                  <a:gd name="connsiteX123" fmla="*/ 917093 w 2089312"/>
                  <a:gd name="connsiteY123" fmla="*/ 71276 h 149379"/>
                  <a:gd name="connsiteX124" fmla="*/ 870630 w 2089312"/>
                  <a:gd name="connsiteY124" fmla="*/ 71276 h 149379"/>
                  <a:gd name="connsiteX125" fmla="*/ 870630 w 2089312"/>
                  <a:gd name="connsiteY125" fmla="*/ 93425 h 149379"/>
                  <a:gd name="connsiteX126" fmla="*/ 886950 w 2089312"/>
                  <a:gd name="connsiteY126" fmla="*/ 93425 h 149379"/>
                  <a:gd name="connsiteX127" fmla="*/ 886950 w 2089312"/>
                  <a:gd name="connsiteY127" fmla="*/ 125399 h 149379"/>
                  <a:gd name="connsiteX128" fmla="*/ 871963 w 2089312"/>
                  <a:gd name="connsiteY128" fmla="*/ 128230 h 149379"/>
                  <a:gd name="connsiteX129" fmla="*/ 850313 w 2089312"/>
                  <a:gd name="connsiteY129" fmla="*/ 75106 h 149379"/>
                  <a:gd name="connsiteX130" fmla="*/ 869132 w 2089312"/>
                  <a:gd name="connsiteY130" fmla="*/ 21816 h 149379"/>
                  <a:gd name="connsiteX131" fmla="*/ 887117 w 2089312"/>
                  <a:gd name="connsiteY131" fmla="*/ 46962 h 149379"/>
                  <a:gd name="connsiteX132" fmla="*/ 917093 w 2089312"/>
                  <a:gd name="connsiteY132" fmla="*/ 46962 h 149379"/>
                  <a:gd name="connsiteX133" fmla="*/ 795691 w 2089312"/>
                  <a:gd name="connsiteY133" fmla="*/ 2665 h 149379"/>
                  <a:gd name="connsiteX134" fmla="*/ 765548 w 2089312"/>
                  <a:gd name="connsiteY134" fmla="*/ 2665 h 149379"/>
                  <a:gd name="connsiteX135" fmla="*/ 765548 w 2089312"/>
                  <a:gd name="connsiteY135" fmla="*/ 146882 h 149379"/>
                  <a:gd name="connsiteX136" fmla="*/ 795691 w 2089312"/>
                  <a:gd name="connsiteY136" fmla="*/ 146882 h 149379"/>
                  <a:gd name="connsiteX137" fmla="*/ 795691 w 2089312"/>
                  <a:gd name="connsiteY137" fmla="*/ 2665 h 149379"/>
                  <a:gd name="connsiteX138" fmla="*/ 683948 w 2089312"/>
                  <a:gd name="connsiteY138" fmla="*/ 87096 h 149379"/>
                  <a:gd name="connsiteX139" fmla="*/ 691775 w 2089312"/>
                  <a:gd name="connsiteY139" fmla="*/ 87096 h 149379"/>
                  <a:gd name="connsiteX140" fmla="*/ 713424 w 2089312"/>
                  <a:gd name="connsiteY140" fmla="*/ 118904 h 149379"/>
                  <a:gd name="connsiteX141" fmla="*/ 716588 w 2089312"/>
                  <a:gd name="connsiteY141" fmla="*/ 146882 h 149379"/>
                  <a:gd name="connsiteX142" fmla="*/ 746064 w 2089312"/>
                  <a:gd name="connsiteY142" fmla="*/ 146882 h 149379"/>
                  <a:gd name="connsiteX143" fmla="*/ 742734 w 2089312"/>
                  <a:gd name="connsiteY143" fmla="*/ 104582 h 149379"/>
                  <a:gd name="connsiteX144" fmla="*/ 716588 w 2089312"/>
                  <a:gd name="connsiteY144" fmla="*/ 76272 h 149379"/>
                  <a:gd name="connsiteX145" fmla="*/ 716588 w 2089312"/>
                  <a:gd name="connsiteY145" fmla="*/ 75939 h 149379"/>
                  <a:gd name="connsiteX146" fmla="*/ 743400 w 2089312"/>
                  <a:gd name="connsiteY146" fmla="*/ 40634 h 149379"/>
                  <a:gd name="connsiteX147" fmla="*/ 709594 w 2089312"/>
                  <a:gd name="connsiteY147" fmla="*/ 2831 h 149379"/>
                  <a:gd name="connsiteX148" fmla="*/ 653805 w 2089312"/>
                  <a:gd name="connsiteY148" fmla="*/ 2831 h 149379"/>
                  <a:gd name="connsiteX149" fmla="*/ 653805 w 2089312"/>
                  <a:gd name="connsiteY149" fmla="*/ 147048 h 149379"/>
                  <a:gd name="connsiteX150" fmla="*/ 683948 w 2089312"/>
                  <a:gd name="connsiteY150" fmla="*/ 147048 h 149379"/>
                  <a:gd name="connsiteX151" fmla="*/ 683948 w 2089312"/>
                  <a:gd name="connsiteY151" fmla="*/ 87263 h 149379"/>
                  <a:gd name="connsiteX152" fmla="*/ 683948 w 2089312"/>
                  <a:gd name="connsiteY152" fmla="*/ 24813 h 149379"/>
                  <a:gd name="connsiteX153" fmla="*/ 697437 w 2089312"/>
                  <a:gd name="connsiteY153" fmla="*/ 24813 h 149379"/>
                  <a:gd name="connsiteX154" fmla="*/ 712758 w 2089312"/>
                  <a:gd name="connsiteY154" fmla="*/ 43798 h 149379"/>
                  <a:gd name="connsiteX155" fmla="*/ 697437 w 2089312"/>
                  <a:gd name="connsiteY155" fmla="*/ 64948 h 149379"/>
                  <a:gd name="connsiteX156" fmla="*/ 683948 w 2089312"/>
                  <a:gd name="connsiteY156" fmla="*/ 64948 h 149379"/>
                  <a:gd name="connsiteX157" fmla="*/ 683948 w 2089312"/>
                  <a:gd name="connsiteY157" fmla="*/ 24813 h 149379"/>
                  <a:gd name="connsiteX158" fmla="*/ 590523 w 2089312"/>
                  <a:gd name="connsiteY158" fmla="*/ 146882 h 149379"/>
                  <a:gd name="connsiteX159" fmla="*/ 590523 w 2089312"/>
                  <a:gd name="connsiteY159" fmla="*/ 124733 h 149379"/>
                  <a:gd name="connsiteX160" fmla="*/ 540397 w 2089312"/>
                  <a:gd name="connsiteY160" fmla="*/ 124733 h 149379"/>
                  <a:gd name="connsiteX161" fmla="*/ 540397 w 2089312"/>
                  <a:gd name="connsiteY161" fmla="*/ 82600 h 149379"/>
                  <a:gd name="connsiteX162" fmla="*/ 585194 w 2089312"/>
                  <a:gd name="connsiteY162" fmla="*/ 82600 h 149379"/>
                  <a:gd name="connsiteX163" fmla="*/ 585194 w 2089312"/>
                  <a:gd name="connsiteY163" fmla="*/ 60451 h 149379"/>
                  <a:gd name="connsiteX164" fmla="*/ 540397 w 2089312"/>
                  <a:gd name="connsiteY164" fmla="*/ 60451 h 149379"/>
                  <a:gd name="connsiteX165" fmla="*/ 540397 w 2089312"/>
                  <a:gd name="connsiteY165" fmla="*/ 24813 h 149379"/>
                  <a:gd name="connsiteX166" fmla="*/ 589024 w 2089312"/>
                  <a:gd name="connsiteY166" fmla="*/ 24813 h 149379"/>
                  <a:gd name="connsiteX167" fmla="*/ 589024 w 2089312"/>
                  <a:gd name="connsiteY167" fmla="*/ 2665 h 149379"/>
                  <a:gd name="connsiteX168" fmla="*/ 510255 w 2089312"/>
                  <a:gd name="connsiteY168" fmla="*/ 2665 h 149379"/>
                  <a:gd name="connsiteX169" fmla="*/ 510255 w 2089312"/>
                  <a:gd name="connsiteY169" fmla="*/ 146882 h 149379"/>
                  <a:gd name="connsiteX170" fmla="*/ 590523 w 2089312"/>
                  <a:gd name="connsiteY170" fmla="*/ 146882 h 149379"/>
                  <a:gd name="connsiteX171" fmla="*/ 419328 w 2089312"/>
                  <a:gd name="connsiteY171" fmla="*/ 60451 h 149379"/>
                  <a:gd name="connsiteX172" fmla="*/ 419328 w 2089312"/>
                  <a:gd name="connsiteY172" fmla="*/ 2665 h 149379"/>
                  <a:gd name="connsiteX173" fmla="*/ 389186 w 2089312"/>
                  <a:gd name="connsiteY173" fmla="*/ 2665 h 149379"/>
                  <a:gd name="connsiteX174" fmla="*/ 389186 w 2089312"/>
                  <a:gd name="connsiteY174" fmla="*/ 146882 h 149379"/>
                  <a:gd name="connsiteX175" fmla="*/ 419328 w 2089312"/>
                  <a:gd name="connsiteY175" fmla="*/ 146882 h 149379"/>
                  <a:gd name="connsiteX176" fmla="*/ 419328 w 2089312"/>
                  <a:gd name="connsiteY176" fmla="*/ 82600 h 149379"/>
                  <a:gd name="connsiteX177" fmla="*/ 453967 w 2089312"/>
                  <a:gd name="connsiteY177" fmla="*/ 82600 h 149379"/>
                  <a:gd name="connsiteX178" fmla="*/ 453967 w 2089312"/>
                  <a:gd name="connsiteY178" fmla="*/ 146882 h 149379"/>
                  <a:gd name="connsiteX179" fmla="*/ 484109 w 2089312"/>
                  <a:gd name="connsiteY179" fmla="*/ 146882 h 149379"/>
                  <a:gd name="connsiteX180" fmla="*/ 484109 w 2089312"/>
                  <a:gd name="connsiteY180" fmla="*/ 2665 h 149379"/>
                  <a:gd name="connsiteX181" fmla="*/ 453967 w 2089312"/>
                  <a:gd name="connsiteY181" fmla="*/ 2665 h 149379"/>
                  <a:gd name="connsiteX182" fmla="*/ 453967 w 2089312"/>
                  <a:gd name="connsiteY182" fmla="*/ 60451 h 149379"/>
                  <a:gd name="connsiteX183" fmla="*/ 419328 w 2089312"/>
                  <a:gd name="connsiteY183" fmla="*/ 60451 h 149379"/>
                  <a:gd name="connsiteX184" fmla="*/ 276777 w 2089312"/>
                  <a:gd name="connsiteY184" fmla="*/ 2665 h 149379"/>
                  <a:gd name="connsiteX185" fmla="*/ 276777 w 2089312"/>
                  <a:gd name="connsiteY185" fmla="*/ 26645 h 149379"/>
                  <a:gd name="connsiteX186" fmla="*/ 310416 w 2089312"/>
                  <a:gd name="connsiteY186" fmla="*/ 26645 h 149379"/>
                  <a:gd name="connsiteX187" fmla="*/ 310416 w 2089312"/>
                  <a:gd name="connsiteY187" fmla="*/ 146882 h 149379"/>
                  <a:gd name="connsiteX188" fmla="*/ 340558 w 2089312"/>
                  <a:gd name="connsiteY188" fmla="*/ 146882 h 149379"/>
                  <a:gd name="connsiteX189" fmla="*/ 340558 w 2089312"/>
                  <a:gd name="connsiteY189" fmla="*/ 26645 h 149379"/>
                  <a:gd name="connsiteX190" fmla="*/ 374198 w 2089312"/>
                  <a:gd name="connsiteY190" fmla="*/ 26645 h 149379"/>
                  <a:gd name="connsiteX191" fmla="*/ 374198 w 2089312"/>
                  <a:gd name="connsiteY191" fmla="*/ 2665 h 149379"/>
                  <a:gd name="connsiteX192" fmla="*/ 276943 w 2089312"/>
                  <a:gd name="connsiteY192" fmla="*/ 2665 h 149379"/>
                  <a:gd name="connsiteX193" fmla="*/ 170029 w 2089312"/>
                  <a:gd name="connsiteY193" fmla="*/ 149379 h 149379"/>
                  <a:gd name="connsiteX194" fmla="*/ 219822 w 2089312"/>
                  <a:gd name="connsiteY194" fmla="*/ 74939 h 149379"/>
                  <a:gd name="connsiteX195" fmla="*/ 170029 w 2089312"/>
                  <a:gd name="connsiteY195" fmla="*/ 333 h 149379"/>
                  <a:gd name="connsiteX196" fmla="*/ 120236 w 2089312"/>
                  <a:gd name="connsiteY196" fmla="*/ 74939 h 149379"/>
                  <a:gd name="connsiteX197" fmla="*/ 170029 w 2089312"/>
                  <a:gd name="connsiteY197" fmla="*/ 149379 h 149379"/>
                  <a:gd name="connsiteX198" fmla="*/ 170029 w 2089312"/>
                  <a:gd name="connsiteY198" fmla="*/ 127897 h 149379"/>
                  <a:gd name="connsiteX199" fmla="*/ 150878 w 2089312"/>
                  <a:gd name="connsiteY199" fmla="*/ 74939 h 149379"/>
                  <a:gd name="connsiteX200" fmla="*/ 170029 w 2089312"/>
                  <a:gd name="connsiteY200" fmla="*/ 21982 h 149379"/>
                  <a:gd name="connsiteX201" fmla="*/ 189181 w 2089312"/>
                  <a:gd name="connsiteY201" fmla="*/ 74939 h 149379"/>
                  <a:gd name="connsiteX202" fmla="*/ 170029 w 2089312"/>
                  <a:gd name="connsiteY202" fmla="*/ 127897 h 149379"/>
                  <a:gd name="connsiteX203" fmla="*/ 167 w 2089312"/>
                  <a:gd name="connsiteY203" fmla="*/ 147048 h 149379"/>
                  <a:gd name="connsiteX204" fmla="*/ 49294 w 2089312"/>
                  <a:gd name="connsiteY204" fmla="*/ 147048 h 149379"/>
                  <a:gd name="connsiteX205" fmla="*/ 97421 w 2089312"/>
                  <a:gd name="connsiteY205" fmla="*/ 74107 h 149379"/>
                  <a:gd name="connsiteX206" fmla="*/ 50459 w 2089312"/>
                  <a:gd name="connsiteY206" fmla="*/ 2831 h 149379"/>
                  <a:gd name="connsiteX207" fmla="*/ 0 w 2089312"/>
                  <a:gd name="connsiteY207" fmla="*/ 2831 h 149379"/>
                  <a:gd name="connsiteX208" fmla="*/ 0 w 2089312"/>
                  <a:gd name="connsiteY208" fmla="*/ 147048 h 149379"/>
                  <a:gd name="connsiteX209" fmla="*/ 30309 w 2089312"/>
                  <a:gd name="connsiteY209" fmla="*/ 24980 h 149379"/>
                  <a:gd name="connsiteX210" fmla="*/ 45963 w 2089312"/>
                  <a:gd name="connsiteY210" fmla="*/ 24980 h 149379"/>
                  <a:gd name="connsiteX211" fmla="*/ 66946 w 2089312"/>
                  <a:gd name="connsiteY211" fmla="*/ 74939 h 149379"/>
                  <a:gd name="connsiteX212" fmla="*/ 44964 w 2089312"/>
                  <a:gd name="connsiteY212" fmla="*/ 124899 h 149379"/>
                  <a:gd name="connsiteX213" fmla="*/ 30309 w 2089312"/>
                  <a:gd name="connsiteY213" fmla="*/ 124899 h 149379"/>
                  <a:gd name="connsiteX214" fmla="*/ 30309 w 2089312"/>
                  <a:gd name="connsiteY214" fmla="*/ 24980 h 149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</a:cxnLst>
                <a:rect l="l" t="t" r="r" b="b"/>
                <a:pathLst>
                  <a:path w="2089312" h="149379">
                    <a:moveTo>
                      <a:pt x="2027196" y="86763"/>
                    </a:moveTo>
                    <a:lnTo>
                      <a:pt x="2035023" y="86763"/>
                    </a:lnTo>
                    <a:cubicBezTo>
                      <a:pt x="2058171" y="86763"/>
                      <a:pt x="2056673" y="101418"/>
                      <a:pt x="2056673" y="118571"/>
                    </a:cubicBezTo>
                    <a:cubicBezTo>
                      <a:pt x="2056673" y="127897"/>
                      <a:pt x="2055840" y="137722"/>
                      <a:pt x="2059837" y="146548"/>
                    </a:cubicBezTo>
                    <a:lnTo>
                      <a:pt x="2089313" y="146548"/>
                    </a:lnTo>
                    <a:cubicBezTo>
                      <a:pt x="2086482" y="140553"/>
                      <a:pt x="2085982" y="113408"/>
                      <a:pt x="2085982" y="104249"/>
                    </a:cubicBezTo>
                    <a:cubicBezTo>
                      <a:pt x="2085982" y="78270"/>
                      <a:pt x="2066332" y="76771"/>
                      <a:pt x="2059837" y="75939"/>
                    </a:cubicBezTo>
                    <a:lnTo>
                      <a:pt x="2059837" y="75606"/>
                    </a:lnTo>
                    <a:cubicBezTo>
                      <a:pt x="2079321" y="72442"/>
                      <a:pt x="2086648" y="58619"/>
                      <a:pt x="2086648" y="40301"/>
                    </a:cubicBezTo>
                    <a:cubicBezTo>
                      <a:pt x="2086648" y="15654"/>
                      <a:pt x="2073492" y="2498"/>
                      <a:pt x="2052842" y="2498"/>
                    </a:cubicBezTo>
                    <a:lnTo>
                      <a:pt x="1997054" y="2498"/>
                    </a:lnTo>
                    <a:lnTo>
                      <a:pt x="1997054" y="146715"/>
                    </a:lnTo>
                    <a:lnTo>
                      <a:pt x="2027196" y="146715"/>
                    </a:lnTo>
                    <a:lnTo>
                      <a:pt x="2027196" y="86930"/>
                    </a:lnTo>
                    <a:close/>
                    <a:moveTo>
                      <a:pt x="2027196" y="24480"/>
                    </a:moveTo>
                    <a:lnTo>
                      <a:pt x="2040686" y="24480"/>
                    </a:lnTo>
                    <a:cubicBezTo>
                      <a:pt x="2050344" y="24480"/>
                      <a:pt x="2056007" y="29643"/>
                      <a:pt x="2056007" y="43465"/>
                    </a:cubicBezTo>
                    <a:cubicBezTo>
                      <a:pt x="2056007" y="52624"/>
                      <a:pt x="2052676" y="64615"/>
                      <a:pt x="2040686" y="64615"/>
                    </a:cubicBezTo>
                    <a:lnTo>
                      <a:pt x="2027196" y="64615"/>
                    </a:lnTo>
                    <a:lnTo>
                      <a:pt x="2027196" y="24480"/>
                    </a:lnTo>
                    <a:close/>
                    <a:moveTo>
                      <a:pt x="1923946" y="149046"/>
                    </a:moveTo>
                    <a:cubicBezTo>
                      <a:pt x="1973740" y="149046"/>
                      <a:pt x="1973740" y="112243"/>
                      <a:pt x="1973740" y="74606"/>
                    </a:cubicBezTo>
                    <a:cubicBezTo>
                      <a:pt x="1973740" y="36970"/>
                      <a:pt x="1973740" y="0"/>
                      <a:pt x="1923946" y="0"/>
                    </a:cubicBezTo>
                    <a:cubicBezTo>
                      <a:pt x="1874153" y="0"/>
                      <a:pt x="1874153" y="36304"/>
                      <a:pt x="1874153" y="74606"/>
                    </a:cubicBezTo>
                    <a:cubicBezTo>
                      <a:pt x="1874153" y="112909"/>
                      <a:pt x="1874153" y="149046"/>
                      <a:pt x="1923946" y="149046"/>
                    </a:cubicBezTo>
                    <a:moveTo>
                      <a:pt x="1923946" y="127564"/>
                    </a:moveTo>
                    <a:cubicBezTo>
                      <a:pt x="1906960" y="127564"/>
                      <a:pt x="1904795" y="111577"/>
                      <a:pt x="1904795" y="74606"/>
                    </a:cubicBezTo>
                    <a:cubicBezTo>
                      <a:pt x="1904795" y="37636"/>
                      <a:pt x="1906960" y="21649"/>
                      <a:pt x="1923946" y="21649"/>
                    </a:cubicBezTo>
                    <a:cubicBezTo>
                      <a:pt x="1940933" y="21649"/>
                      <a:pt x="1943098" y="37636"/>
                      <a:pt x="1943098" y="74606"/>
                    </a:cubicBezTo>
                    <a:cubicBezTo>
                      <a:pt x="1943098" y="111577"/>
                      <a:pt x="1940933" y="127564"/>
                      <a:pt x="1923946" y="127564"/>
                    </a:cubicBezTo>
                    <a:moveTo>
                      <a:pt x="1816367" y="146715"/>
                    </a:moveTo>
                    <a:lnTo>
                      <a:pt x="1816367" y="83766"/>
                    </a:lnTo>
                    <a:lnTo>
                      <a:pt x="1859165" y="83766"/>
                    </a:lnTo>
                    <a:lnTo>
                      <a:pt x="1859165" y="61617"/>
                    </a:lnTo>
                    <a:lnTo>
                      <a:pt x="1816367" y="61617"/>
                    </a:lnTo>
                    <a:lnTo>
                      <a:pt x="1816367" y="24647"/>
                    </a:lnTo>
                    <a:lnTo>
                      <a:pt x="1861164" y="24647"/>
                    </a:lnTo>
                    <a:lnTo>
                      <a:pt x="1861164" y="2498"/>
                    </a:lnTo>
                    <a:lnTo>
                      <a:pt x="1786224" y="2498"/>
                    </a:lnTo>
                    <a:lnTo>
                      <a:pt x="1786224" y="146715"/>
                    </a:lnTo>
                    <a:lnTo>
                      <a:pt x="1816367" y="146715"/>
                    </a:lnTo>
                    <a:close/>
                    <a:moveTo>
                      <a:pt x="1716281" y="46796"/>
                    </a:moveTo>
                    <a:cubicBezTo>
                      <a:pt x="1718113" y="16653"/>
                      <a:pt x="1699794" y="0"/>
                      <a:pt x="1670151" y="0"/>
                    </a:cubicBezTo>
                    <a:cubicBezTo>
                      <a:pt x="1620858" y="0"/>
                      <a:pt x="1619026" y="36970"/>
                      <a:pt x="1619026" y="73274"/>
                    </a:cubicBezTo>
                    <a:cubicBezTo>
                      <a:pt x="1619026" y="128063"/>
                      <a:pt x="1624855" y="149046"/>
                      <a:pt x="1675647" y="149046"/>
                    </a:cubicBezTo>
                    <a:cubicBezTo>
                      <a:pt x="1687637" y="149046"/>
                      <a:pt x="1708287" y="145882"/>
                      <a:pt x="1716447" y="144217"/>
                    </a:cubicBezTo>
                    <a:lnTo>
                      <a:pt x="1716447" y="71109"/>
                    </a:lnTo>
                    <a:lnTo>
                      <a:pt x="1669985" y="71109"/>
                    </a:lnTo>
                    <a:lnTo>
                      <a:pt x="1669985" y="93258"/>
                    </a:lnTo>
                    <a:lnTo>
                      <a:pt x="1686305" y="93258"/>
                    </a:lnTo>
                    <a:lnTo>
                      <a:pt x="1686305" y="125232"/>
                    </a:lnTo>
                    <a:cubicBezTo>
                      <a:pt x="1681642" y="126897"/>
                      <a:pt x="1676313" y="128063"/>
                      <a:pt x="1671317" y="128063"/>
                    </a:cubicBezTo>
                    <a:cubicBezTo>
                      <a:pt x="1654164" y="128063"/>
                      <a:pt x="1649668" y="120070"/>
                      <a:pt x="1649668" y="74939"/>
                    </a:cubicBezTo>
                    <a:cubicBezTo>
                      <a:pt x="1649668" y="46962"/>
                      <a:pt x="1649668" y="21649"/>
                      <a:pt x="1668486" y="21649"/>
                    </a:cubicBezTo>
                    <a:cubicBezTo>
                      <a:pt x="1684473" y="21649"/>
                      <a:pt x="1686638" y="33473"/>
                      <a:pt x="1686472" y="46796"/>
                    </a:cubicBezTo>
                    <a:lnTo>
                      <a:pt x="1716447" y="46796"/>
                    </a:lnTo>
                    <a:close/>
                    <a:moveTo>
                      <a:pt x="1515443" y="146715"/>
                    </a:moveTo>
                    <a:lnTo>
                      <a:pt x="1515443" y="41300"/>
                    </a:lnTo>
                    <a:lnTo>
                      <a:pt x="1515776" y="41300"/>
                    </a:lnTo>
                    <a:lnTo>
                      <a:pt x="1555078" y="146715"/>
                    </a:lnTo>
                    <a:lnTo>
                      <a:pt x="1594879" y="146715"/>
                    </a:lnTo>
                    <a:lnTo>
                      <a:pt x="1594879" y="2498"/>
                    </a:lnTo>
                    <a:lnTo>
                      <a:pt x="1566735" y="2498"/>
                    </a:lnTo>
                    <a:lnTo>
                      <a:pt x="1566735" y="102417"/>
                    </a:lnTo>
                    <a:lnTo>
                      <a:pt x="1566402" y="102417"/>
                    </a:lnTo>
                    <a:lnTo>
                      <a:pt x="1527933" y="2498"/>
                    </a:lnTo>
                    <a:lnTo>
                      <a:pt x="1487132" y="2498"/>
                    </a:lnTo>
                    <a:lnTo>
                      <a:pt x="1487132" y="146715"/>
                    </a:lnTo>
                    <a:lnTo>
                      <a:pt x="1515276" y="146715"/>
                    </a:lnTo>
                    <a:close/>
                    <a:moveTo>
                      <a:pt x="1461653" y="2498"/>
                    </a:moveTo>
                    <a:lnTo>
                      <a:pt x="1431511" y="2498"/>
                    </a:lnTo>
                    <a:lnTo>
                      <a:pt x="1431511" y="146715"/>
                    </a:lnTo>
                    <a:lnTo>
                      <a:pt x="1461653" y="146715"/>
                    </a:lnTo>
                    <a:lnTo>
                      <a:pt x="1461653" y="2498"/>
                    </a:lnTo>
                    <a:close/>
                    <a:moveTo>
                      <a:pt x="1340584" y="60285"/>
                    </a:moveTo>
                    <a:lnTo>
                      <a:pt x="1340584" y="2498"/>
                    </a:lnTo>
                    <a:lnTo>
                      <a:pt x="1310442" y="2498"/>
                    </a:lnTo>
                    <a:lnTo>
                      <a:pt x="1310442" y="146715"/>
                    </a:lnTo>
                    <a:lnTo>
                      <a:pt x="1340584" y="146715"/>
                    </a:lnTo>
                    <a:lnTo>
                      <a:pt x="1340584" y="82433"/>
                    </a:lnTo>
                    <a:lnTo>
                      <a:pt x="1375223" y="82433"/>
                    </a:lnTo>
                    <a:lnTo>
                      <a:pt x="1375223" y="146715"/>
                    </a:lnTo>
                    <a:lnTo>
                      <a:pt x="1405365" y="146715"/>
                    </a:lnTo>
                    <a:lnTo>
                      <a:pt x="1405365" y="2498"/>
                    </a:lnTo>
                    <a:lnTo>
                      <a:pt x="1375223" y="2498"/>
                    </a:lnTo>
                    <a:lnTo>
                      <a:pt x="1375223" y="60285"/>
                    </a:lnTo>
                    <a:lnTo>
                      <a:pt x="1340584" y="60285"/>
                    </a:lnTo>
                    <a:close/>
                    <a:moveTo>
                      <a:pt x="1198033" y="2498"/>
                    </a:moveTo>
                    <a:lnTo>
                      <a:pt x="1198033" y="26479"/>
                    </a:lnTo>
                    <a:lnTo>
                      <a:pt x="1231672" y="26479"/>
                    </a:lnTo>
                    <a:lnTo>
                      <a:pt x="1231672" y="146715"/>
                    </a:lnTo>
                    <a:lnTo>
                      <a:pt x="1261814" y="146715"/>
                    </a:lnTo>
                    <a:lnTo>
                      <a:pt x="1261814" y="26479"/>
                    </a:lnTo>
                    <a:lnTo>
                      <a:pt x="1295454" y="26479"/>
                    </a:lnTo>
                    <a:lnTo>
                      <a:pt x="1295454" y="2498"/>
                    </a:lnTo>
                    <a:lnTo>
                      <a:pt x="1198199" y="2498"/>
                    </a:lnTo>
                    <a:close/>
                    <a:moveTo>
                      <a:pt x="1053816" y="2498"/>
                    </a:moveTo>
                    <a:lnTo>
                      <a:pt x="1053816" y="26479"/>
                    </a:lnTo>
                    <a:lnTo>
                      <a:pt x="1087455" y="26479"/>
                    </a:lnTo>
                    <a:lnTo>
                      <a:pt x="1087455" y="146715"/>
                    </a:lnTo>
                    <a:lnTo>
                      <a:pt x="1117598" y="146715"/>
                    </a:lnTo>
                    <a:lnTo>
                      <a:pt x="1117598" y="26479"/>
                    </a:lnTo>
                    <a:lnTo>
                      <a:pt x="1151237" y="26479"/>
                    </a:lnTo>
                    <a:lnTo>
                      <a:pt x="1151237" y="2498"/>
                    </a:lnTo>
                    <a:lnTo>
                      <a:pt x="1053982" y="2498"/>
                    </a:lnTo>
                    <a:close/>
                    <a:moveTo>
                      <a:pt x="974213" y="60285"/>
                    </a:moveTo>
                    <a:lnTo>
                      <a:pt x="974213" y="2498"/>
                    </a:lnTo>
                    <a:lnTo>
                      <a:pt x="944071" y="2498"/>
                    </a:lnTo>
                    <a:lnTo>
                      <a:pt x="944071" y="146715"/>
                    </a:lnTo>
                    <a:lnTo>
                      <a:pt x="974213" y="146715"/>
                    </a:lnTo>
                    <a:lnTo>
                      <a:pt x="974213" y="82433"/>
                    </a:lnTo>
                    <a:lnTo>
                      <a:pt x="1008852" y="82433"/>
                    </a:lnTo>
                    <a:lnTo>
                      <a:pt x="1008852" y="146715"/>
                    </a:lnTo>
                    <a:lnTo>
                      <a:pt x="1038994" y="146715"/>
                    </a:lnTo>
                    <a:lnTo>
                      <a:pt x="1038994" y="2498"/>
                    </a:lnTo>
                    <a:lnTo>
                      <a:pt x="1008852" y="2498"/>
                    </a:lnTo>
                    <a:lnTo>
                      <a:pt x="1008852" y="60285"/>
                    </a:lnTo>
                    <a:lnTo>
                      <a:pt x="974213" y="60285"/>
                    </a:lnTo>
                    <a:close/>
                    <a:moveTo>
                      <a:pt x="916926" y="46962"/>
                    </a:moveTo>
                    <a:cubicBezTo>
                      <a:pt x="918758" y="16820"/>
                      <a:pt x="900440" y="167"/>
                      <a:pt x="870797" y="167"/>
                    </a:cubicBezTo>
                    <a:cubicBezTo>
                      <a:pt x="821503" y="167"/>
                      <a:pt x="819671" y="37137"/>
                      <a:pt x="819671" y="73441"/>
                    </a:cubicBezTo>
                    <a:cubicBezTo>
                      <a:pt x="819671" y="128230"/>
                      <a:pt x="825500" y="149213"/>
                      <a:pt x="876292" y="149213"/>
                    </a:cubicBezTo>
                    <a:cubicBezTo>
                      <a:pt x="888283" y="149213"/>
                      <a:pt x="908933" y="146049"/>
                      <a:pt x="917093" y="144383"/>
                    </a:cubicBezTo>
                    <a:lnTo>
                      <a:pt x="917093" y="71276"/>
                    </a:lnTo>
                    <a:lnTo>
                      <a:pt x="870630" y="71276"/>
                    </a:lnTo>
                    <a:lnTo>
                      <a:pt x="870630" y="93425"/>
                    </a:lnTo>
                    <a:lnTo>
                      <a:pt x="886950" y="93425"/>
                    </a:lnTo>
                    <a:lnTo>
                      <a:pt x="886950" y="125399"/>
                    </a:lnTo>
                    <a:cubicBezTo>
                      <a:pt x="882288" y="127064"/>
                      <a:pt x="876959" y="128230"/>
                      <a:pt x="871963" y="128230"/>
                    </a:cubicBezTo>
                    <a:cubicBezTo>
                      <a:pt x="854810" y="128230"/>
                      <a:pt x="850313" y="120236"/>
                      <a:pt x="850313" y="75106"/>
                    </a:cubicBezTo>
                    <a:cubicBezTo>
                      <a:pt x="850313" y="47129"/>
                      <a:pt x="850313" y="21816"/>
                      <a:pt x="869132" y="21816"/>
                    </a:cubicBezTo>
                    <a:cubicBezTo>
                      <a:pt x="885119" y="21816"/>
                      <a:pt x="887284" y="33640"/>
                      <a:pt x="887117" y="46962"/>
                    </a:cubicBezTo>
                    <a:lnTo>
                      <a:pt x="917093" y="46962"/>
                    </a:lnTo>
                    <a:close/>
                    <a:moveTo>
                      <a:pt x="795691" y="2665"/>
                    </a:moveTo>
                    <a:lnTo>
                      <a:pt x="765548" y="2665"/>
                    </a:lnTo>
                    <a:lnTo>
                      <a:pt x="765548" y="146882"/>
                    </a:lnTo>
                    <a:lnTo>
                      <a:pt x="795691" y="146882"/>
                    </a:lnTo>
                    <a:lnTo>
                      <a:pt x="795691" y="2665"/>
                    </a:lnTo>
                    <a:close/>
                    <a:moveTo>
                      <a:pt x="683948" y="87096"/>
                    </a:moveTo>
                    <a:lnTo>
                      <a:pt x="691775" y="87096"/>
                    </a:lnTo>
                    <a:cubicBezTo>
                      <a:pt x="714923" y="87096"/>
                      <a:pt x="713424" y="101751"/>
                      <a:pt x="713424" y="118904"/>
                    </a:cubicBezTo>
                    <a:cubicBezTo>
                      <a:pt x="713424" y="128230"/>
                      <a:pt x="712591" y="138055"/>
                      <a:pt x="716588" y="146882"/>
                    </a:cubicBezTo>
                    <a:lnTo>
                      <a:pt x="746064" y="146882"/>
                    </a:lnTo>
                    <a:cubicBezTo>
                      <a:pt x="743233" y="140886"/>
                      <a:pt x="742734" y="113742"/>
                      <a:pt x="742734" y="104582"/>
                    </a:cubicBezTo>
                    <a:cubicBezTo>
                      <a:pt x="742734" y="78603"/>
                      <a:pt x="723249" y="77104"/>
                      <a:pt x="716588" y="76272"/>
                    </a:cubicBezTo>
                    <a:lnTo>
                      <a:pt x="716588" y="75939"/>
                    </a:lnTo>
                    <a:cubicBezTo>
                      <a:pt x="736072" y="72774"/>
                      <a:pt x="743400" y="58953"/>
                      <a:pt x="743400" y="40634"/>
                    </a:cubicBezTo>
                    <a:cubicBezTo>
                      <a:pt x="743400" y="15987"/>
                      <a:pt x="730244" y="2831"/>
                      <a:pt x="709594" y="2831"/>
                    </a:cubicBezTo>
                    <a:lnTo>
                      <a:pt x="653805" y="2831"/>
                    </a:lnTo>
                    <a:lnTo>
                      <a:pt x="653805" y="147048"/>
                    </a:lnTo>
                    <a:lnTo>
                      <a:pt x="683948" y="147048"/>
                    </a:lnTo>
                    <a:lnTo>
                      <a:pt x="683948" y="87263"/>
                    </a:lnTo>
                    <a:close/>
                    <a:moveTo>
                      <a:pt x="683948" y="24813"/>
                    </a:moveTo>
                    <a:lnTo>
                      <a:pt x="697437" y="24813"/>
                    </a:lnTo>
                    <a:cubicBezTo>
                      <a:pt x="707096" y="24813"/>
                      <a:pt x="712758" y="29976"/>
                      <a:pt x="712758" y="43798"/>
                    </a:cubicBezTo>
                    <a:cubicBezTo>
                      <a:pt x="712758" y="52957"/>
                      <a:pt x="709427" y="64948"/>
                      <a:pt x="697437" y="64948"/>
                    </a:cubicBezTo>
                    <a:lnTo>
                      <a:pt x="683948" y="64948"/>
                    </a:lnTo>
                    <a:lnTo>
                      <a:pt x="683948" y="24813"/>
                    </a:lnTo>
                    <a:close/>
                    <a:moveTo>
                      <a:pt x="590523" y="146882"/>
                    </a:moveTo>
                    <a:lnTo>
                      <a:pt x="590523" y="124733"/>
                    </a:lnTo>
                    <a:lnTo>
                      <a:pt x="540397" y="124733"/>
                    </a:lnTo>
                    <a:lnTo>
                      <a:pt x="540397" y="82600"/>
                    </a:lnTo>
                    <a:lnTo>
                      <a:pt x="585194" y="82600"/>
                    </a:lnTo>
                    <a:lnTo>
                      <a:pt x="585194" y="60451"/>
                    </a:lnTo>
                    <a:lnTo>
                      <a:pt x="540397" y="60451"/>
                    </a:lnTo>
                    <a:lnTo>
                      <a:pt x="540397" y="24813"/>
                    </a:lnTo>
                    <a:lnTo>
                      <a:pt x="589024" y="24813"/>
                    </a:lnTo>
                    <a:lnTo>
                      <a:pt x="589024" y="2665"/>
                    </a:lnTo>
                    <a:lnTo>
                      <a:pt x="510255" y="2665"/>
                    </a:lnTo>
                    <a:lnTo>
                      <a:pt x="510255" y="146882"/>
                    </a:lnTo>
                    <a:lnTo>
                      <a:pt x="590523" y="146882"/>
                    </a:lnTo>
                    <a:close/>
                    <a:moveTo>
                      <a:pt x="419328" y="60451"/>
                    </a:moveTo>
                    <a:lnTo>
                      <a:pt x="419328" y="2665"/>
                    </a:lnTo>
                    <a:lnTo>
                      <a:pt x="389186" y="2665"/>
                    </a:lnTo>
                    <a:lnTo>
                      <a:pt x="389186" y="146882"/>
                    </a:lnTo>
                    <a:lnTo>
                      <a:pt x="419328" y="146882"/>
                    </a:lnTo>
                    <a:lnTo>
                      <a:pt x="419328" y="82600"/>
                    </a:lnTo>
                    <a:lnTo>
                      <a:pt x="453967" y="82600"/>
                    </a:lnTo>
                    <a:lnTo>
                      <a:pt x="453967" y="146882"/>
                    </a:lnTo>
                    <a:lnTo>
                      <a:pt x="484109" y="146882"/>
                    </a:lnTo>
                    <a:lnTo>
                      <a:pt x="484109" y="2665"/>
                    </a:lnTo>
                    <a:lnTo>
                      <a:pt x="453967" y="2665"/>
                    </a:lnTo>
                    <a:lnTo>
                      <a:pt x="453967" y="60451"/>
                    </a:lnTo>
                    <a:lnTo>
                      <a:pt x="419328" y="60451"/>
                    </a:lnTo>
                    <a:close/>
                    <a:moveTo>
                      <a:pt x="276777" y="2665"/>
                    </a:moveTo>
                    <a:lnTo>
                      <a:pt x="276777" y="26645"/>
                    </a:lnTo>
                    <a:lnTo>
                      <a:pt x="310416" y="26645"/>
                    </a:lnTo>
                    <a:lnTo>
                      <a:pt x="310416" y="146882"/>
                    </a:lnTo>
                    <a:lnTo>
                      <a:pt x="340558" y="146882"/>
                    </a:lnTo>
                    <a:lnTo>
                      <a:pt x="340558" y="26645"/>
                    </a:lnTo>
                    <a:lnTo>
                      <a:pt x="374198" y="26645"/>
                    </a:lnTo>
                    <a:lnTo>
                      <a:pt x="374198" y="2665"/>
                    </a:lnTo>
                    <a:lnTo>
                      <a:pt x="276943" y="2665"/>
                    </a:lnTo>
                    <a:close/>
                    <a:moveTo>
                      <a:pt x="170029" y="149379"/>
                    </a:moveTo>
                    <a:cubicBezTo>
                      <a:pt x="219822" y="149379"/>
                      <a:pt x="219822" y="112576"/>
                      <a:pt x="219822" y="74939"/>
                    </a:cubicBezTo>
                    <a:cubicBezTo>
                      <a:pt x="219822" y="37303"/>
                      <a:pt x="219822" y="333"/>
                      <a:pt x="170029" y="333"/>
                    </a:cubicBezTo>
                    <a:cubicBezTo>
                      <a:pt x="120236" y="333"/>
                      <a:pt x="120236" y="36637"/>
                      <a:pt x="120236" y="74939"/>
                    </a:cubicBezTo>
                    <a:cubicBezTo>
                      <a:pt x="120236" y="113242"/>
                      <a:pt x="120236" y="149379"/>
                      <a:pt x="170029" y="149379"/>
                    </a:cubicBezTo>
                    <a:moveTo>
                      <a:pt x="170029" y="127897"/>
                    </a:moveTo>
                    <a:cubicBezTo>
                      <a:pt x="153043" y="127897"/>
                      <a:pt x="150878" y="111910"/>
                      <a:pt x="150878" y="74939"/>
                    </a:cubicBezTo>
                    <a:cubicBezTo>
                      <a:pt x="150878" y="37969"/>
                      <a:pt x="153043" y="21982"/>
                      <a:pt x="170029" y="21982"/>
                    </a:cubicBezTo>
                    <a:cubicBezTo>
                      <a:pt x="187016" y="21982"/>
                      <a:pt x="189181" y="37969"/>
                      <a:pt x="189181" y="74939"/>
                    </a:cubicBezTo>
                    <a:cubicBezTo>
                      <a:pt x="189181" y="111910"/>
                      <a:pt x="187016" y="127897"/>
                      <a:pt x="170029" y="127897"/>
                    </a:cubicBezTo>
                    <a:moveTo>
                      <a:pt x="167" y="147048"/>
                    </a:moveTo>
                    <a:lnTo>
                      <a:pt x="49294" y="147048"/>
                    </a:lnTo>
                    <a:cubicBezTo>
                      <a:pt x="100919" y="147048"/>
                      <a:pt x="97421" y="96256"/>
                      <a:pt x="97421" y="74107"/>
                    </a:cubicBezTo>
                    <a:cubicBezTo>
                      <a:pt x="97421" y="29143"/>
                      <a:pt x="90094" y="2831"/>
                      <a:pt x="50459" y="2831"/>
                    </a:cubicBezTo>
                    <a:lnTo>
                      <a:pt x="0" y="2831"/>
                    </a:lnTo>
                    <a:lnTo>
                      <a:pt x="0" y="147048"/>
                    </a:lnTo>
                    <a:close/>
                    <a:moveTo>
                      <a:pt x="30309" y="24980"/>
                    </a:moveTo>
                    <a:lnTo>
                      <a:pt x="45963" y="24980"/>
                    </a:lnTo>
                    <a:cubicBezTo>
                      <a:pt x="66946" y="24980"/>
                      <a:pt x="66946" y="48294"/>
                      <a:pt x="66946" y="74939"/>
                    </a:cubicBezTo>
                    <a:cubicBezTo>
                      <a:pt x="66946" y="111077"/>
                      <a:pt x="63282" y="124899"/>
                      <a:pt x="44964" y="124899"/>
                    </a:cubicBezTo>
                    <a:lnTo>
                      <a:pt x="30309" y="124899"/>
                    </a:lnTo>
                    <a:lnTo>
                      <a:pt x="30309" y="2498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5D4ECC9-B462-5122-09B0-EB0445A0C6B0}"/>
                  </a:ext>
                </a:extLst>
              </p:cNvPr>
              <p:cNvSpPr/>
              <p:nvPr/>
            </p:nvSpPr>
            <p:spPr>
              <a:xfrm>
                <a:off x="3996834" y="4927282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0D0B94D-C755-3B36-26F9-CFD98A8539B6}"/>
                  </a:ext>
                </a:extLst>
              </p:cNvPr>
              <p:cNvGrpSpPr/>
              <p:nvPr/>
            </p:nvGrpSpPr>
            <p:grpSpPr>
              <a:xfrm>
                <a:off x="4008068" y="4386885"/>
                <a:ext cx="455286" cy="436980"/>
                <a:chOff x="3042503" y="4154869"/>
                <a:chExt cx="455286" cy="436980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71751C72-A6F5-0B7C-B008-71B2B3577AC8}"/>
                    </a:ext>
                  </a:extLst>
                </p:cNvPr>
                <p:cNvSpPr/>
                <p:nvPr/>
              </p:nvSpPr>
              <p:spPr>
                <a:xfrm>
                  <a:off x="3042503" y="4155036"/>
                  <a:ext cx="455119" cy="436813"/>
                </a:xfrm>
                <a:custGeom>
                  <a:avLst/>
                  <a:gdLst>
                    <a:gd name="connsiteX0" fmla="*/ 431242 w 455119"/>
                    <a:gd name="connsiteY0" fmla="*/ 184518 h 436813"/>
                    <a:gd name="connsiteX1" fmla="*/ 336152 w 455119"/>
                    <a:gd name="connsiteY1" fmla="*/ 267950 h 436813"/>
                    <a:gd name="connsiteX2" fmla="*/ 333154 w 455119"/>
                    <a:gd name="connsiteY2" fmla="*/ 277276 h 436813"/>
                    <a:gd name="connsiteX3" fmla="*/ 361131 w 455119"/>
                    <a:gd name="connsiteY3" fmla="*/ 400843 h 436813"/>
                    <a:gd name="connsiteX4" fmla="*/ 355802 w 455119"/>
                    <a:gd name="connsiteY4" fmla="*/ 414832 h 436813"/>
                    <a:gd name="connsiteX5" fmla="*/ 340981 w 455119"/>
                    <a:gd name="connsiteY5" fmla="*/ 415498 h 436813"/>
                    <a:gd name="connsiteX6" fmla="*/ 232569 w 455119"/>
                    <a:gd name="connsiteY6" fmla="*/ 350717 h 436813"/>
                    <a:gd name="connsiteX7" fmla="*/ 222743 w 455119"/>
                    <a:gd name="connsiteY7" fmla="*/ 350717 h 436813"/>
                    <a:gd name="connsiteX8" fmla="*/ 114164 w 455119"/>
                    <a:gd name="connsiteY8" fmla="*/ 415498 h 436813"/>
                    <a:gd name="connsiteX9" fmla="*/ 107170 w 455119"/>
                    <a:gd name="connsiteY9" fmla="*/ 417496 h 436813"/>
                    <a:gd name="connsiteX10" fmla="*/ 99176 w 455119"/>
                    <a:gd name="connsiteY10" fmla="*/ 414832 h 436813"/>
                    <a:gd name="connsiteX11" fmla="*/ 93847 w 455119"/>
                    <a:gd name="connsiteY11" fmla="*/ 400843 h 436813"/>
                    <a:gd name="connsiteX12" fmla="*/ 121825 w 455119"/>
                    <a:gd name="connsiteY12" fmla="*/ 277276 h 436813"/>
                    <a:gd name="connsiteX13" fmla="*/ 118827 w 455119"/>
                    <a:gd name="connsiteY13" fmla="*/ 267950 h 436813"/>
                    <a:gd name="connsiteX14" fmla="*/ 23737 w 455119"/>
                    <a:gd name="connsiteY14" fmla="*/ 184518 h 436813"/>
                    <a:gd name="connsiteX15" fmla="*/ 19740 w 455119"/>
                    <a:gd name="connsiteY15" fmla="*/ 170196 h 436813"/>
                    <a:gd name="connsiteX16" fmla="*/ 31398 w 455119"/>
                    <a:gd name="connsiteY16" fmla="*/ 160870 h 436813"/>
                    <a:gd name="connsiteX17" fmla="*/ 157130 w 455119"/>
                    <a:gd name="connsiteY17" fmla="*/ 149379 h 436813"/>
                    <a:gd name="connsiteX18" fmla="*/ 165123 w 455119"/>
                    <a:gd name="connsiteY18" fmla="*/ 143551 h 436813"/>
                    <a:gd name="connsiteX19" fmla="*/ 214916 w 455119"/>
                    <a:gd name="connsiteY19" fmla="*/ 27145 h 436813"/>
                    <a:gd name="connsiteX20" fmla="*/ 227406 w 455119"/>
                    <a:gd name="connsiteY20" fmla="*/ 18985 h 436813"/>
                    <a:gd name="connsiteX21" fmla="*/ 239896 w 455119"/>
                    <a:gd name="connsiteY21" fmla="*/ 27145 h 436813"/>
                    <a:gd name="connsiteX22" fmla="*/ 289689 w 455119"/>
                    <a:gd name="connsiteY22" fmla="*/ 143551 h 436813"/>
                    <a:gd name="connsiteX23" fmla="*/ 297683 w 455119"/>
                    <a:gd name="connsiteY23" fmla="*/ 149379 h 436813"/>
                    <a:gd name="connsiteX24" fmla="*/ 423415 w 455119"/>
                    <a:gd name="connsiteY24" fmla="*/ 160870 h 436813"/>
                    <a:gd name="connsiteX25" fmla="*/ 435072 w 455119"/>
                    <a:gd name="connsiteY25" fmla="*/ 170196 h 436813"/>
                    <a:gd name="connsiteX26" fmla="*/ 435072 w 455119"/>
                    <a:gd name="connsiteY26" fmla="*/ 170196 h 436813"/>
                    <a:gd name="connsiteX27" fmla="*/ 431075 w 455119"/>
                    <a:gd name="connsiteY27" fmla="*/ 184684 h 436813"/>
                    <a:gd name="connsiteX28" fmla="*/ 453390 w 455119"/>
                    <a:gd name="connsiteY28" fmla="*/ 164367 h 436813"/>
                    <a:gd name="connsiteX29" fmla="*/ 425080 w 455119"/>
                    <a:gd name="connsiteY29" fmla="*/ 141886 h 436813"/>
                    <a:gd name="connsiteX30" fmla="*/ 305010 w 455119"/>
                    <a:gd name="connsiteY30" fmla="*/ 131061 h 436813"/>
                    <a:gd name="connsiteX31" fmla="*/ 257548 w 455119"/>
                    <a:gd name="connsiteY31" fmla="*/ 19817 h 436813"/>
                    <a:gd name="connsiteX32" fmla="*/ 227406 w 455119"/>
                    <a:gd name="connsiteY32" fmla="*/ 0 h 436813"/>
                    <a:gd name="connsiteX33" fmla="*/ 197264 w 455119"/>
                    <a:gd name="connsiteY33" fmla="*/ 19984 h 436813"/>
                    <a:gd name="connsiteX34" fmla="*/ 149802 w 455119"/>
                    <a:gd name="connsiteY34" fmla="*/ 131061 h 436813"/>
                    <a:gd name="connsiteX35" fmla="*/ 29732 w 455119"/>
                    <a:gd name="connsiteY35" fmla="*/ 141886 h 436813"/>
                    <a:gd name="connsiteX36" fmla="*/ 1588 w 455119"/>
                    <a:gd name="connsiteY36" fmla="*/ 164367 h 436813"/>
                    <a:gd name="connsiteX37" fmla="*/ 11247 w 455119"/>
                    <a:gd name="connsiteY37" fmla="*/ 199172 h 436813"/>
                    <a:gd name="connsiteX38" fmla="*/ 102007 w 455119"/>
                    <a:gd name="connsiteY38" fmla="*/ 278775 h 436813"/>
                    <a:gd name="connsiteX39" fmla="*/ 75196 w 455119"/>
                    <a:gd name="connsiteY39" fmla="*/ 396680 h 436813"/>
                    <a:gd name="connsiteX40" fmla="*/ 88019 w 455119"/>
                    <a:gd name="connsiteY40" fmla="*/ 430486 h 436813"/>
                    <a:gd name="connsiteX41" fmla="*/ 107170 w 455119"/>
                    <a:gd name="connsiteY41" fmla="*/ 436814 h 436813"/>
                    <a:gd name="connsiteX42" fmla="*/ 123990 w 455119"/>
                    <a:gd name="connsiteY42" fmla="*/ 432151 h 436813"/>
                    <a:gd name="connsiteX43" fmla="*/ 227573 w 455119"/>
                    <a:gd name="connsiteY43" fmla="*/ 370201 h 436813"/>
                    <a:gd name="connsiteX44" fmla="*/ 331156 w 455119"/>
                    <a:gd name="connsiteY44" fmla="*/ 432151 h 436813"/>
                    <a:gd name="connsiteX45" fmla="*/ 347975 w 455119"/>
                    <a:gd name="connsiteY45" fmla="*/ 436814 h 436813"/>
                    <a:gd name="connsiteX46" fmla="*/ 367127 w 455119"/>
                    <a:gd name="connsiteY46" fmla="*/ 430486 h 436813"/>
                    <a:gd name="connsiteX47" fmla="*/ 379950 w 455119"/>
                    <a:gd name="connsiteY47" fmla="*/ 396680 h 436813"/>
                    <a:gd name="connsiteX48" fmla="*/ 353138 w 455119"/>
                    <a:gd name="connsiteY48" fmla="*/ 278775 h 436813"/>
                    <a:gd name="connsiteX49" fmla="*/ 443898 w 455119"/>
                    <a:gd name="connsiteY49" fmla="*/ 199172 h 436813"/>
                    <a:gd name="connsiteX50" fmla="*/ 453557 w 455119"/>
                    <a:gd name="connsiteY50" fmla="*/ 164367 h 436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5119" h="436813">
                      <a:moveTo>
                        <a:pt x="431242" y="184518"/>
                      </a:moveTo>
                      <a:lnTo>
                        <a:pt x="336152" y="267950"/>
                      </a:lnTo>
                      <a:cubicBezTo>
                        <a:pt x="333487" y="270282"/>
                        <a:pt x="332321" y="273945"/>
                        <a:pt x="333154" y="277276"/>
                      </a:cubicBezTo>
                      <a:lnTo>
                        <a:pt x="361131" y="400843"/>
                      </a:lnTo>
                      <a:cubicBezTo>
                        <a:pt x="362297" y="406172"/>
                        <a:pt x="360299" y="411668"/>
                        <a:pt x="355802" y="414832"/>
                      </a:cubicBezTo>
                      <a:cubicBezTo>
                        <a:pt x="351473" y="417996"/>
                        <a:pt x="345644" y="418329"/>
                        <a:pt x="340981" y="415498"/>
                      </a:cubicBezTo>
                      <a:lnTo>
                        <a:pt x="232569" y="350717"/>
                      </a:lnTo>
                      <a:cubicBezTo>
                        <a:pt x="229571" y="348885"/>
                        <a:pt x="225741" y="348885"/>
                        <a:pt x="222743" y="350717"/>
                      </a:cubicBezTo>
                      <a:lnTo>
                        <a:pt x="114164" y="415498"/>
                      </a:lnTo>
                      <a:cubicBezTo>
                        <a:pt x="111999" y="416830"/>
                        <a:pt x="109668" y="417496"/>
                        <a:pt x="107170" y="417496"/>
                      </a:cubicBezTo>
                      <a:cubicBezTo>
                        <a:pt x="104339" y="417496"/>
                        <a:pt x="101674" y="416664"/>
                        <a:pt x="99176" y="414832"/>
                      </a:cubicBezTo>
                      <a:cubicBezTo>
                        <a:pt x="94846" y="411668"/>
                        <a:pt x="92682" y="406172"/>
                        <a:pt x="93847" y="400843"/>
                      </a:cubicBezTo>
                      <a:lnTo>
                        <a:pt x="121825" y="277276"/>
                      </a:lnTo>
                      <a:cubicBezTo>
                        <a:pt x="122657" y="273779"/>
                        <a:pt x="121492" y="270282"/>
                        <a:pt x="118827" y="267950"/>
                      </a:cubicBezTo>
                      <a:lnTo>
                        <a:pt x="23737" y="184518"/>
                      </a:lnTo>
                      <a:cubicBezTo>
                        <a:pt x="19574" y="181020"/>
                        <a:pt x="18075" y="175358"/>
                        <a:pt x="19740" y="170196"/>
                      </a:cubicBezTo>
                      <a:cubicBezTo>
                        <a:pt x="21406" y="165033"/>
                        <a:pt x="26069" y="161370"/>
                        <a:pt x="31398" y="160870"/>
                      </a:cubicBezTo>
                      <a:lnTo>
                        <a:pt x="157130" y="149379"/>
                      </a:lnTo>
                      <a:cubicBezTo>
                        <a:pt x="160627" y="149046"/>
                        <a:pt x="163791" y="146881"/>
                        <a:pt x="165123" y="143551"/>
                      </a:cubicBezTo>
                      <a:lnTo>
                        <a:pt x="214916" y="27145"/>
                      </a:lnTo>
                      <a:cubicBezTo>
                        <a:pt x="217081" y="22149"/>
                        <a:pt x="221911" y="18985"/>
                        <a:pt x="227406" y="18985"/>
                      </a:cubicBezTo>
                      <a:cubicBezTo>
                        <a:pt x="232902" y="18985"/>
                        <a:pt x="237731" y="22149"/>
                        <a:pt x="239896" y="27145"/>
                      </a:cubicBezTo>
                      <a:lnTo>
                        <a:pt x="289689" y="143551"/>
                      </a:lnTo>
                      <a:cubicBezTo>
                        <a:pt x="291021" y="146881"/>
                        <a:pt x="294186" y="149046"/>
                        <a:pt x="297683" y="149379"/>
                      </a:cubicBezTo>
                      <a:lnTo>
                        <a:pt x="423415" y="160870"/>
                      </a:lnTo>
                      <a:cubicBezTo>
                        <a:pt x="428744" y="161370"/>
                        <a:pt x="433406" y="165033"/>
                        <a:pt x="435072" y="170196"/>
                      </a:cubicBezTo>
                      <a:lnTo>
                        <a:pt x="435072" y="170196"/>
                      </a:lnTo>
                      <a:cubicBezTo>
                        <a:pt x="436737" y="175358"/>
                        <a:pt x="435072" y="181020"/>
                        <a:pt x="431075" y="184684"/>
                      </a:cubicBezTo>
                      <a:moveTo>
                        <a:pt x="453390" y="164367"/>
                      </a:moveTo>
                      <a:cubicBezTo>
                        <a:pt x="449394" y="151877"/>
                        <a:pt x="438236" y="143051"/>
                        <a:pt x="425080" y="141886"/>
                      </a:cubicBezTo>
                      <a:lnTo>
                        <a:pt x="305010" y="131061"/>
                      </a:lnTo>
                      <a:lnTo>
                        <a:pt x="257548" y="19817"/>
                      </a:lnTo>
                      <a:cubicBezTo>
                        <a:pt x="252386" y="7827"/>
                        <a:pt x="240562" y="0"/>
                        <a:pt x="227406" y="0"/>
                      </a:cubicBezTo>
                      <a:cubicBezTo>
                        <a:pt x="214250" y="0"/>
                        <a:pt x="202426" y="7827"/>
                        <a:pt x="197264" y="19984"/>
                      </a:cubicBezTo>
                      <a:lnTo>
                        <a:pt x="149802" y="131061"/>
                      </a:lnTo>
                      <a:lnTo>
                        <a:pt x="29732" y="141886"/>
                      </a:lnTo>
                      <a:cubicBezTo>
                        <a:pt x="16743" y="143051"/>
                        <a:pt x="5585" y="151877"/>
                        <a:pt x="1588" y="164367"/>
                      </a:cubicBezTo>
                      <a:cubicBezTo>
                        <a:pt x="-2408" y="176857"/>
                        <a:pt x="1255" y="190513"/>
                        <a:pt x="11247" y="199172"/>
                      </a:cubicBezTo>
                      <a:lnTo>
                        <a:pt x="102007" y="278775"/>
                      </a:lnTo>
                      <a:lnTo>
                        <a:pt x="75196" y="396680"/>
                      </a:lnTo>
                      <a:cubicBezTo>
                        <a:pt x="72198" y="409503"/>
                        <a:pt x="77361" y="422825"/>
                        <a:pt x="88019" y="430486"/>
                      </a:cubicBezTo>
                      <a:cubicBezTo>
                        <a:pt x="93681" y="434649"/>
                        <a:pt x="100342" y="436814"/>
                        <a:pt x="107170" y="436814"/>
                      </a:cubicBezTo>
                      <a:cubicBezTo>
                        <a:pt x="112998" y="436814"/>
                        <a:pt x="118827" y="435148"/>
                        <a:pt x="123990" y="432151"/>
                      </a:cubicBezTo>
                      <a:lnTo>
                        <a:pt x="227573" y="370201"/>
                      </a:lnTo>
                      <a:lnTo>
                        <a:pt x="331156" y="432151"/>
                      </a:lnTo>
                      <a:cubicBezTo>
                        <a:pt x="336318" y="435315"/>
                        <a:pt x="342147" y="436814"/>
                        <a:pt x="347975" y="436814"/>
                      </a:cubicBezTo>
                      <a:cubicBezTo>
                        <a:pt x="354803" y="436814"/>
                        <a:pt x="361465" y="434649"/>
                        <a:pt x="367127" y="430486"/>
                      </a:cubicBezTo>
                      <a:cubicBezTo>
                        <a:pt x="377785" y="422825"/>
                        <a:pt x="382781" y="409503"/>
                        <a:pt x="379950" y="396680"/>
                      </a:cubicBezTo>
                      <a:lnTo>
                        <a:pt x="353138" y="278775"/>
                      </a:lnTo>
                      <a:lnTo>
                        <a:pt x="443898" y="199172"/>
                      </a:lnTo>
                      <a:cubicBezTo>
                        <a:pt x="453723" y="190513"/>
                        <a:pt x="457554" y="176857"/>
                        <a:pt x="453557" y="164367"/>
                      </a:cubicBezTo>
                    </a:path>
                  </a:pathLst>
                </a:custGeom>
                <a:solidFill>
                  <a:srgbClr val="0092D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4D582E4-720F-41D7-C25A-0F3AA9E8DD73}"/>
                    </a:ext>
                  </a:extLst>
                </p:cNvPr>
                <p:cNvSpPr/>
                <p:nvPr/>
              </p:nvSpPr>
              <p:spPr>
                <a:xfrm>
                  <a:off x="3042670" y="4154869"/>
                  <a:ext cx="455119" cy="436814"/>
                </a:xfrm>
                <a:custGeom>
                  <a:avLst/>
                  <a:gdLst>
                    <a:gd name="connsiteX0" fmla="*/ 431075 w 455119"/>
                    <a:gd name="connsiteY0" fmla="*/ 184684 h 436814"/>
                    <a:gd name="connsiteX1" fmla="*/ 335985 w 455119"/>
                    <a:gd name="connsiteY1" fmla="*/ 268117 h 436814"/>
                    <a:gd name="connsiteX2" fmla="*/ 332988 w 455119"/>
                    <a:gd name="connsiteY2" fmla="*/ 277443 h 436814"/>
                    <a:gd name="connsiteX3" fmla="*/ 360965 w 455119"/>
                    <a:gd name="connsiteY3" fmla="*/ 401010 h 436814"/>
                    <a:gd name="connsiteX4" fmla="*/ 355636 w 455119"/>
                    <a:gd name="connsiteY4" fmla="*/ 414998 h 436814"/>
                    <a:gd name="connsiteX5" fmla="*/ 340815 w 455119"/>
                    <a:gd name="connsiteY5" fmla="*/ 415664 h 436814"/>
                    <a:gd name="connsiteX6" fmla="*/ 232402 w 455119"/>
                    <a:gd name="connsiteY6" fmla="*/ 350883 h 436814"/>
                    <a:gd name="connsiteX7" fmla="*/ 222577 w 455119"/>
                    <a:gd name="connsiteY7" fmla="*/ 350883 h 436814"/>
                    <a:gd name="connsiteX8" fmla="*/ 113998 w 455119"/>
                    <a:gd name="connsiteY8" fmla="*/ 415664 h 436814"/>
                    <a:gd name="connsiteX9" fmla="*/ 107003 w 455119"/>
                    <a:gd name="connsiteY9" fmla="*/ 417663 h 436814"/>
                    <a:gd name="connsiteX10" fmla="*/ 99010 w 455119"/>
                    <a:gd name="connsiteY10" fmla="*/ 414998 h 436814"/>
                    <a:gd name="connsiteX11" fmla="*/ 93681 w 455119"/>
                    <a:gd name="connsiteY11" fmla="*/ 401010 h 436814"/>
                    <a:gd name="connsiteX12" fmla="*/ 121658 w 455119"/>
                    <a:gd name="connsiteY12" fmla="*/ 277443 h 436814"/>
                    <a:gd name="connsiteX13" fmla="*/ 118661 w 455119"/>
                    <a:gd name="connsiteY13" fmla="*/ 268117 h 436814"/>
                    <a:gd name="connsiteX14" fmla="*/ 23571 w 455119"/>
                    <a:gd name="connsiteY14" fmla="*/ 184684 h 436814"/>
                    <a:gd name="connsiteX15" fmla="*/ 19574 w 455119"/>
                    <a:gd name="connsiteY15" fmla="*/ 170363 h 436814"/>
                    <a:gd name="connsiteX16" fmla="*/ 31231 w 455119"/>
                    <a:gd name="connsiteY16" fmla="*/ 161037 h 436814"/>
                    <a:gd name="connsiteX17" fmla="*/ 156963 w 455119"/>
                    <a:gd name="connsiteY17" fmla="*/ 149546 h 436814"/>
                    <a:gd name="connsiteX18" fmla="*/ 164957 w 455119"/>
                    <a:gd name="connsiteY18" fmla="*/ 143717 h 436814"/>
                    <a:gd name="connsiteX19" fmla="*/ 214750 w 455119"/>
                    <a:gd name="connsiteY19" fmla="*/ 27311 h 436814"/>
                    <a:gd name="connsiteX20" fmla="*/ 227240 w 455119"/>
                    <a:gd name="connsiteY20" fmla="*/ 19151 h 436814"/>
                    <a:gd name="connsiteX21" fmla="*/ 239729 w 455119"/>
                    <a:gd name="connsiteY21" fmla="*/ 27311 h 436814"/>
                    <a:gd name="connsiteX22" fmla="*/ 289523 w 455119"/>
                    <a:gd name="connsiteY22" fmla="*/ 143717 h 436814"/>
                    <a:gd name="connsiteX23" fmla="*/ 297516 w 455119"/>
                    <a:gd name="connsiteY23" fmla="*/ 149546 h 436814"/>
                    <a:gd name="connsiteX24" fmla="*/ 423248 w 455119"/>
                    <a:gd name="connsiteY24" fmla="*/ 161037 h 436814"/>
                    <a:gd name="connsiteX25" fmla="*/ 434905 w 455119"/>
                    <a:gd name="connsiteY25" fmla="*/ 170363 h 436814"/>
                    <a:gd name="connsiteX26" fmla="*/ 434905 w 455119"/>
                    <a:gd name="connsiteY26" fmla="*/ 170363 h 436814"/>
                    <a:gd name="connsiteX27" fmla="*/ 430908 w 455119"/>
                    <a:gd name="connsiteY27" fmla="*/ 184851 h 436814"/>
                    <a:gd name="connsiteX28" fmla="*/ 453390 w 455119"/>
                    <a:gd name="connsiteY28" fmla="*/ 164367 h 436814"/>
                    <a:gd name="connsiteX29" fmla="*/ 425080 w 455119"/>
                    <a:gd name="connsiteY29" fmla="*/ 141886 h 436814"/>
                    <a:gd name="connsiteX30" fmla="*/ 305010 w 455119"/>
                    <a:gd name="connsiteY30" fmla="*/ 131061 h 436814"/>
                    <a:gd name="connsiteX31" fmla="*/ 257548 w 455119"/>
                    <a:gd name="connsiteY31" fmla="*/ 19817 h 436814"/>
                    <a:gd name="connsiteX32" fmla="*/ 227406 w 455119"/>
                    <a:gd name="connsiteY32" fmla="*/ 0 h 436814"/>
                    <a:gd name="connsiteX33" fmla="*/ 197264 w 455119"/>
                    <a:gd name="connsiteY33" fmla="*/ 19984 h 436814"/>
                    <a:gd name="connsiteX34" fmla="*/ 149802 w 455119"/>
                    <a:gd name="connsiteY34" fmla="*/ 131061 h 436814"/>
                    <a:gd name="connsiteX35" fmla="*/ 29732 w 455119"/>
                    <a:gd name="connsiteY35" fmla="*/ 141886 h 436814"/>
                    <a:gd name="connsiteX36" fmla="*/ 1588 w 455119"/>
                    <a:gd name="connsiteY36" fmla="*/ 164367 h 436814"/>
                    <a:gd name="connsiteX37" fmla="*/ 11247 w 455119"/>
                    <a:gd name="connsiteY37" fmla="*/ 199173 h 436814"/>
                    <a:gd name="connsiteX38" fmla="*/ 102007 w 455119"/>
                    <a:gd name="connsiteY38" fmla="*/ 278775 h 436814"/>
                    <a:gd name="connsiteX39" fmla="*/ 75196 w 455119"/>
                    <a:gd name="connsiteY39" fmla="*/ 396680 h 436814"/>
                    <a:gd name="connsiteX40" fmla="*/ 88019 w 455119"/>
                    <a:gd name="connsiteY40" fmla="*/ 430486 h 436814"/>
                    <a:gd name="connsiteX41" fmla="*/ 107170 w 455119"/>
                    <a:gd name="connsiteY41" fmla="*/ 436814 h 436814"/>
                    <a:gd name="connsiteX42" fmla="*/ 123990 w 455119"/>
                    <a:gd name="connsiteY42" fmla="*/ 432151 h 436814"/>
                    <a:gd name="connsiteX43" fmla="*/ 227573 w 455119"/>
                    <a:gd name="connsiteY43" fmla="*/ 370201 h 436814"/>
                    <a:gd name="connsiteX44" fmla="*/ 331156 w 455119"/>
                    <a:gd name="connsiteY44" fmla="*/ 432151 h 436814"/>
                    <a:gd name="connsiteX45" fmla="*/ 347975 w 455119"/>
                    <a:gd name="connsiteY45" fmla="*/ 436814 h 436814"/>
                    <a:gd name="connsiteX46" fmla="*/ 367127 w 455119"/>
                    <a:gd name="connsiteY46" fmla="*/ 430486 h 436814"/>
                    <a:gd name="connsiteX47" fmla="*/ 379950 w 455119"/>
                    <a:gd name="connsiteY47" fmla="*/ 396680 h 436814"/>
                    <a:gd name="connsiteX48" fmla="*/ 353138 w 455119"/>
                    <a:gd name="connsiteY48" fmla="*/ 278775 h 436814"/>
                    <a:gd name="connsiteX49" fmla="*/ 443898 w 455119"/>
                    <a:gd name="connsiteY49" fmla="*/ 199173 h 436814"/>
                    <a:gd name="connsiteX50" fmla="*/ 453557 w 455119"/>
                    <a:gd name="connsiteY50" fmla="*/ 164367 h 436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455119" h="436814">
                      <a:moveTo>
                        <a:pt x="431075" y="184684"/>
                      </a:moveTo>
                      <a:lnTo>
                        <a:pt x="335985" y="268117"/>
                      </a:lnTo>
                      <a:cubicBezTo>
                        <a:pt x="333321" y="270448"/>
                        <a:pt x="332155" y="274112"/>
                        <a:pt x="332988" y="277443"/>
                      </a:cubicBezTo>
                      <a:lnTo>
                        <a:pt x="360965" y="401010"/>
                      </a:lnTo>
                      <a:cubicBezTo>
                        <a:pt x="362131" y="406339"/>
                        <a:pt x="360132" y="411834"/>
                        <a:pt x="355636" y="414998"/>
                      </a:cubicBezTo>
                      <a:cubicBezTo>
                        <a:pt x="351306" y="418162"/>
                        <a:pt x="345477" y="418496"/>
                        <a:pt x="340815" y="415664"/>
                      </a:cubicBezTo>
                      <a:lnTo>
                        <a:pt x="232402" y="350883"/>
                      </a:lnTo>
                      <a:cubicBezTo>
                        <a:pt x="229404" y="349052"/>
                        <a:pt x="225574" y="349052"/>
                        <a:pt x="222577" y="350883"/>
                      </a:cubicBezTo>
                      <a:lnTo>
                        <a:pt x="113998" y="415664"/>
                      </a:lnTo>
                      <a:cubicBezTo>
                        <a:pt x="111833" y="416997"/>
                        <a:pt x="109501" y="417663"/>
                        <a:pt x="107003" y="417663"/>
                      </a:cubicBezTo>
                      <a:cubicBezTo>
                        <a:pt x="104172" y="417663"/>
                        <a:pt x="101508" y="416830"/>
                        <a:pt x="99010" y="414998"/>
                      </a:cubicBezTo>
                      <a:cubicBezTo>
                        <a:pt x="94680" y="411834"/>
                        <a:pt x="92515" y="406339"/>
                        <a:pt x="93681" y="401010"/>
                      </a:cubicBezTo>
                      <a:lnTo>
                        <a:pt x="121658" y="277443"/>
                      </a:lnTo>
                      <a:cubicBezTo>
                        <a:pt x="122491" y="273946"/>
                        <a:pt x="121325" y="270448"/>
                        <a:pt x="118661" y="268117"/>
                      </a:cubicBezTo>
                      <a:lnTo>
                        <a:pt x="23571" y="184684"/>
                      </a:lnTo>
                      <a:cubicBezTo>
                        <a:pt x="19407" y="181187"/>
                        <a:pt x="17909" y="175525"/>
                        <a:pt x="19574" y="170363"/>
                      </a:cubicBezTo>
                      <a:cubicBezTo>
                        <a:pt x="21239" y="165200"/>
                        <a:pt x="25902" y="161536"/>
                        <a:pt x="31231" y="161037"/>
                      </a:cubicBezTo>
                      <a:lnTo>
                        <a:pt x="156963" y="149546"/>
                      </a:lnTo>
                      <a:cubicBezTo>
                        <a:pt x="160460" y="149213"/>
                        <a:pt x="163624" y="147048"/>
                        <a:pt x="164957" y="143717"/>
                      </a:cubicBezTo>
                      <a:lnTo>
                        <a:pt x="214750" y="27311"/>
                      </a:lnTo>
                      <a:cubicBezTo>
                        <a:pt x="216915" y="22316"/>
                        <a:pt x="221744" y="19151"/>
                        <a:pt x="227240" y="19151"/>
                      </a:cubicBezTo>
                      <a:cubicBezTo>
                        <a:pt x="232735" y="19151"/>
                        <a:pt x="237565" y="22316"/>
                        <a:pt x="239729" y="27311"/>
                      </a:cubicBezTo>
                      <a:lnTo>
                        <a:pt x="289523" y="143717"/>
                      </a:lnTo>
                      <a:cubicBezTo>
                        <a:pt x="290855" y="147048"/>
                        <a:pt x="294019" y="149213"/>
                        <a:pt x="297516" y="149546"/>
                      </a:cubicBezTo>
                      <a:lnTo>
                        <a:pt x="423248" y="161037"/>
                      </a:lnTo>
                      <a:cubicBezTo>
                        <a:pt x="428577" y="161536"/>
                        <a:pt x="433240" y="165200"/>
                        <a:pt x="434905" y="170363"/>
                      </a:cubicBezTo>
                      <a:lnTo>
                        <a:pt x="434905" y="170363"/>
                      </a:lnTo>
                      <a:cubicBezTo>
                        <a:pt x="436571" y="175525"/>
                        <a:pt x="434905" y="181187"/>
                        <a:pt x="430908" y="184851"/>
                      </a:cubicBezTo>
                      <a:close/>
                      <a:moveTo>
                        <a:pt x="453390" y="164367"/>
                      </a:moveTo>
                      <a:cubicBezTo>
                        <a:pt x="449394" y="151878"/>
                        <a:pt x="438236" y="143051"/>
                        <a:pt x="425080" y="141886"/>
                      </a:cubicBezTo>
                      <a:lnTo>
                        <a:pt x="305010" y="131061"/>
                      </a:lnTo>
                      <a:lnTo>
                        <a:pt x="257548" y="19817"/>
                      </a:lnTo>
                      <a:cubicBezTo>
                        <a:pt x="252386" y="7827"/>
                        <a:pt x="240562" y="0"/>
                        <a:pt x="227406" y="0"/>
                      </a:cubicBezTo>
                      <a:cubicBezTo>
                        <a:pt x="214250" y="0"/>
                        <a:pt x="202426" y="7827"/>
                        <a:pt x="197264" y="19984"/>
                      </a:cubicBezTo>
                      <a:lnTo>
                        <a:pt x="149802" y="131061"/>
                      </a:lnTo>
                      <a:lnTo>
                        <a:pt x="29732" y="141886"/>
                      </a:lnTo>
                      <a:cubicBezTo>
                        <a:pt x="16743" y="143051"/>
                        <a:pt x="5585" y="151878"/>
                        <a:pt x="1588" y="164367"/>
                      </a:cubicBezTo>
                      <a:cubicBezTo>
                        <a:pt x="-2408" y="176857"/>
                        <a:pt x="1255" y="190513"/>
                        <a:pt x="11247" y="199173"/>
                      </a:cubicBezTo>
                      <a:lnTo>
                        <a:pt x="102007" y="278775"/>
                      </a:lnTo>
                      <a:lnTo>
                        <a:pt x="75196" y="396680"/>
                      </a:lnTo>
                      <a:cubicBezTo>
                        <a:pt x="72198" y="409503"/>
                        <a:pt x="77361" y="422825"/>
                        <a:pt x="88019" y="430486"/>
                      </a:cubicBezTo>
                      <a:cubicBezTo>
                        <a:pt x="93681" y="434649"/>
                        <a:pt x="100342" y="436814"/>
                        <a:pt x="107170" y="436814"/>
                      </a:cubicBezTo>
                      <a:cubicBezTo>
                        <a:pt x="112998" y="436814"/>
                        <a:pt x="118827" y="435149"/>
                        <a:pt x="123990" y="432151"/>
                      </a:cubicBezTo>
                      <a:lnTo>
                        <a:pt x="227573" y="370201"/>
                      </a:lnTo>
                      <a:lnTo>
                        <a:pt x="331156" y="432151"/>
                      </a:lnTo>
                      <a:cubicBezTo>
                        <a:pt x="336318" y="435315"/>
                        <a:pt x="342147" y="436814"/>
                        <a:pt x="347975" y="436814"/>
                      </a:cubicBezTo>
                      <a:cubicBezTo>
                        <a:pt x="354803" y="436814"/>
                        <a:pt x="361465" y="434649"/>
                        <a:pt x="367127" y="430486"/>
                      </a:cubicBezTo>
                      <a:cubicBezTo>
                        <a:pt x="377785" y="422825"/>
                        <a:pt x="382781" y="409503"/>
                        <a:pt x="379950" y="396680"/>
                      </a:cubicBezTo>
                      <a:lnTo>
                        <a:pt x="353138" y="278775"/>
                      </a:lnTo>
                      <a:lnTo>
                        <a:pt x="443898" y="199173"/>
                      </a:lnTo>
                      <a:cubicBezTo>
                        <a:pt x="453723" y="190513"/>
                        <a:pt x="457554" y="176857"/>
                        <a:pt x="453557" y="164367"/>
                      </a:cubicBezTo>
                      <a:close/>
                    </a:path>
                  </a:pathLst>
                </a:custGeom>
                <a:noFill/>
                <a:ln w="22467" cap="flat">
                  <a:solidFill>
                    <a:srgbClr val="0092D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F0006B3B-8D56-5852-D517-E2D858798CF8}"/>
                    </a:ext>
                  </a:extLst>
                </p:cNvPr>
                <p:cNvSpPr/>
                <p:nvPr/>
              </p:nvSpPr>
              <p:spPr>
                <a:xfrm>
                  <a:off x="3044258" y="4161864"/>
                  <a:ext cx="446139" cy="424490"/>
                </a:xfrm>
                <a:custGeom>
                  <a:avLst/>
                  <a:gdLst>
                    <a:gd name="connsiteX0" fmla="*/ 151045 w 446139"/>
                    <a:gd name="connsiteY0" fmla="*/ 151045 h 424490"/>
                    <a:gd name="connsiteX1" fmla="*/ 11990 w 446139"/>
                    <a:gd name="connsiteY1" fmla="*/ 151045 h 424490"/>
                    <a:gd name="connsiteX2" fmla="*/ 0 w 446139"/>
                    <a:gd name="connsiteY2" fmla="*/ 179855 h 424490"/>
                    <a:gd name="connsiteX3" fmla="*/ 105581 w 446139"/>
                    <a:gd name="connsiteY3" fmla="*/ 270948 h 424490"/>
                    <a:gd name="connsiteX4" fmla="*/ 93591 w 446139"/>
                    <a:gd name="connsiteY4" fmla="*/ 424490 h 424490"/>
                    <a:gd name="connsiteX5" fmla="*/ 225818 w 446139"/>
                    <a:gd name="connsiteY5" fmla="*/ 354880 h 424490"/>
                    <a:gd name="connsiteX6" fmla="*/ 369368 w 446139"/>
                    <a:gd name="connsiteY6" fmla="*/ 424490 h 424490"/>
                    <a:gd name="connsiteX7" fmla="*/ 344222 w 446139"/>
                    <a:gd name="connsiteY7" fmla="*/ 261289 h 424490"/>
                    <a:gd name="connsiteX8" fmla="*/ 446140 w 446139"/>
                    <a:gd name="connsiteY8" fmla="*/ 151045 h 424490"/>
                    <a:gd name="connsiteX9" fmla="*/ 297427 w 446139"/>
                    <a:gd name="connsiteY9" fmla="*/ 141386 h 424490"/>
                    <a:gd name="connsiteX10" fmla="*/ 225818 w 446139"/>
                    <a:gd name="connsiteY10" fmla="*/ 0 h 424490"/>
                    <a:gd name="connsiteX11" fmla="*/ 151045 w 446139"/>
                    <a:gd name="connsiteY11" fmla="*/ 151045 h 424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46139" h="424490">
                      <a:moveTo>
                        <a:pt x="151045" y="151045"/>
                      </a:moveTo>
                      <a:lnTo>
                        <a:pt x="11990" y="151045"/>
                      </a:lnTo>
                      <a:lnTo>
                        <a:pt x="0" y="179855"/>
                      </a:lnTo>
                      <a:lnTo>
                        <a:pt x="105581" y="270948"/>
                      </a:lnTo>
                      <a:lnTo>
                        <a:pt x="93591" y="424490"/>
                      </a:lnTo>
                      <a:lnTo>
                        <a:pt x="225818" y="354880"/>
                      </a:lnTo>
                      <a:lnTo>
                        <a:pt x="369368" y="424490"/>
                      </a:lnTo>
                      <a:lnTo>
                        <a:pt x="344222" y="261289"/>
                      </a:lnTo>
                      <a:lnTo>
                        <a:pt x="446140" y="151045"/>
                      </a:lnTo>
                      <a:lnTo>
                        <a:pt x="297427" y="141386"/>
                      </a:lnTo>
                      <a:lnTo>
                        <a:pt x="225818" y="0"/>
                      </a:lnTo>
                      <a:lnTo>
                        <a:pt x="151045" y="151045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BEA219FB-7EC8-054A-9FBA-44C778BCCAF4}"/>
                </a:ext>
              </a:extLst>
            </p:cNvPr>
            <p:cNvSpPr txBox="1">
              <a:spLocks/>
            </p:cNvSpPr>
            <p:nvPr/>
          </p:nvSpPr>
          <p:spPr>
            <a:xfrm>
              <a:off x="3898024" y="5438970"/>
              <a:ext cx="2470776" cy="110580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How we do our work matters.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We make decisions that are in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the long-term best interests of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our customers and organization. 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5ED88A-FBFE-17C5-C080-D688761E159B}"/>
              </a:ext>
            </a:extLst>
          </p:cNvPr>
          <p:cNvGrpSpPr/>
          <p:nvPr userDrawn="1"/>
        </p:nvGrpSpPr>
        <p:grpSpPr>
          <a:xfrm>
            <a:off x="6618129" y="4424855"/>
            <a:ext cx="2427454" cy="2176406"/>
            <a:chOff x="6618129" y="4424855"/>
            <a:chExt cx="2427454" cy="217640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3054BC3-D7C1-6A62-E0B5-BBDFDFF017A5}"/>
                </a:ext>
              </a:extLst>
            </p:cNvPr>
            <p:cNvGrpSpPr/>
            <p:nvPr/>
          </p:nvGrpSpPr>
          <p:grpSpPr>
            <a:xfrm>
              <a:off x="6716772" y="4424855"/>
              <a:ext cx="2213046" cy="983788"/>
              <a:chOff x="6716772" y="4424855"/>
              <a:chExt cx="2213046" cy="983788"/>
            </a:xfrm>
          </p:grpSpPr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B105E488-0CA5-573E-634D-0E07C6C23AC1}"/>
                  </a:ext>
                </a:extLst>
              </p:cNvPr>
              <p:cNvSpPr/>
              <p:nvPr/>
            </p:nvSpPr>
            <p:spPr>
              <a:xfrm>
                <a:off x="6727430" y="5259431"/>
                <a:ext cx="692940" cy="149212"/>
              </a:xfrm>
              <a:custGeom>
                <a:avLst/>
                <a:gdLst>
                  <a:gd name="connsiteX0" fmla="*/ 692940 w 692940"/>
                  <a:gd name="connsiteY0" fmla="*/ 146715 h 149212"/>
                  <a:gd name="connsiteX1" fmla="*/ 692940 w 692940"/>
                  <a:gd name="connsiteY1" fmla="*/ 124566 h 149212"/>
                  <a:gd name="connsiteX2" fmla="*/ 642814 w 692940"/>
                  <a:gd name="connsiteY2" fmla="*/ 124566 h 149212"/>
                  <a:gd name="connsiteX3" fmla="*/ 642814 w 692940"/>
                  <a:gd name="connsiteY3" fmla="*/ 82433 h 149212"/>
                  <a:gd name="connsiteX4" fmla="*/ 687611 w 692940"/>
                  <a:gd name="connsiteY4" fmla="*/ 82433 h 149212"/>
                  <a:gd name="connsiteX5" fmla="*/ 687611 w 692940"/>
                  <a:gd name="connsiteY5" fmla="*/ 60285 h 149212"/>
                  <a:gd name="connsiteX6" fmla="*/ 642814 w 692940"/>
                  <a:gd name="connsiteY6" fmla="*/ 60285 h 149212"/>
                  <a:gd name="connsiteX7" fmla="*/ 642814 w 692940"/>
                  <a:gd name="connsiteY7" fmla="*/ 24647 h 149212"/>
                  <a:gd name="connsiteX8" fmla="*/ 691442 w 692940"/>
                  <a:gd name="connsiteY8" fmla="*/ 24647 h 149212"/>
                  <a:gd name="connsiteX9" fmla="*/ 691442 w 692940"/>
                  <a:gd name="connsiteY9" fmla="*/ 2498 h 149212"/>
                  <a:gd name="connsiteX10" fmla="*/ 612672 w 692940"/>
                  <a:gd name="connsiteY10" fmla="*/ 2498 h 149212"/>
                  <a:gd name="connsiteX11" fmla="*/ 612672 w 692940"/>
                  <a:gd name="connsiteY11" fmla="*/ 146715 h 149212"/>
                  <a:gd name="connsiteX12" fmla="*/ 692940 w 692940"/>
                  <a:gd name="connsiteY12" fmla="*/ 146715 h 149212"/>
                  <a:gd name="connsiteX13" fmla="*/ 586360 w 692940"/>
                  <a:gd name="connsiteY13" fmla="*/ 46796 h 149212"/>
                  <a:gd name="connsiteX14" fmla="*/ 540231 w 692940"/>
                  <a:gd name="connsiteY14" fmla="*/ 0 h 149212"/>
                  <a:gd name="connsiteX15" fmla="*/ 489105 w 692940"/>
                  <a:gd name="connsiteY15" fmla="*/ 73274 h 149212"/>
                  <a:gd name="connsiteX16" fmla="*/ 545726 w 692940"/>
                  <a:gd name="connsiteY16" fmla="*/ 149046 h 149212"/>
                  <a:gd name="connsiteX17" fmla="*/ 586526 w 692940"/>
                  <a:gd name="connsiteY17" fmla="*/ 144217 h 149212"/>
                  <a:gd name="connsiteX18" fmla="*/ 586526 w 692940"/>
                  <a:gd name="connsiteY18" fmla="*/ 71109 h 149212"/>
                  <a:gd name="connsiteX19" fmla="*/ 540064 w 692940"/>
                  <a:gd name="connsiteY19" fmla="*/ 71109 h 149212"/>
                  <a:gd name="connsiteX20" fmla="*/ 540064 w 692940"/>
                  <a:gd name="connsiteY20" fmla="*/ 93258 h 149212"/>
                  <a:gd name="connsiteX21" fmla="*/ 556384 w 692940"/>
                  <a:gd name="connsiteY21" fmla="*/ 93258 h 149212"/>
                  <a:gd name="connsiteX22" fmla="*/ 556384 w 692940"/>
                  <a:gd name="connsiteY22" fmla="*/ 125232 h 149212"/>
                  <a:gd name="connsiteX23" fmla="*/ 541396 w 692940"/>
                  <a:gd name="connsiteY23" fmla="*/ 128063 h 149212"/>
                  <a:gd name="connsiteX24" fmla="*/ 519747 w 692940"/>
                  <a:gd name="connsiteY24" fmla="*/ 74939 h 149212"/>
                  <a:gd name="connsiteX25" fmla="*/ 538565 w 692940"/>
                  <a:gd name="connsiteY25" fmla="*/ 21483 h 149212"/>
                  <a:gd name="connsiteX26" fmla="*/ 556551 w 692940"/>
                  <a:gd name="connsiteY26" fmla="*/ 46629 h 149212"/>
                  <a:gd name="connsiteX27" fmla="*/ 586526 w 692940"/>
                  <a:gd name="connsiteY27" fmla="*/ 46629 h 149212"/>
                  <a:gd name="connsiteX28" fmla="*/ 385522 w 692940"/>
                  <a:gd name="connsiteY28" fmla="*/ 146715 h 149212"/>
                  <a:gd name="connsiteX29" fmla="*/ 385522 w 692940"/>
                  <a:gd name="connsiteY29" fmla="*/ 41300 h 149212"/>
                  <a:gd name="connsiteX30" fmla="*/ 385855 w 692940"/>
                  <a:gd name="connsiteY30" fmla="*/ 41300 h 149212"/>
                  <a:gd name="connsiteX31" fmla="*/ 425157 w 692940"/>
                  <a:gd name="connsiteY31" fmla="*/ 146715 h 149212"/>
                  <a:gd name="connsiteX32" fmla="*/ 464958 w 692940"/>
                  <a:gd name="connsiteY32" fmla="*/ 146715 h 149212"/>
                  <a:gd name="connsiteX33" fmla="*/ 464958 w 692940"/>
                  <a:gd name="connsiteY33" fmla="*/ 2498 h 149212"/>
                  <a:gd name="connsiteX34" fmla="*/ 436814 w 692940"/>
                  <a:gd name="connsiteY34" fmla="*/ 2498 h 149212"/>
                  <a:gd name="connsiteX35" fmla="*/ 436814 w 692940"/>
                  <a:gd name="connsiteY35" fmla="*/ 102417 h 149212"/>
                  <a:gd name="connsiteX36" fmla="*/ 436481 w 692940"/>
                  <a:gd name="connsiteY36" fmla="*/ 102417 h 149212"/>
                  <a:gd name="connsiteX37" fmla="*/ 398012 w 692940"/>
                  <a:gd name="connsiteY37" fmla="*/ 2498 h 149212"/>
                  <a:gd name="connsiteX38" fmla="*/ 357212 w 692940"/>
                  <a:gd name="connsiteY38" fmla="*/ 2498 h 149212"/>
                  <a:gd name="connsiteX39" fmla="*/ 357212 w 692940"/>
                  <a:gd name="connsiteY39" fmla="*/ 146715 h 149212"/>
                  <a:gd name="connsiteX40" fmla="*/ 385355 w 692940"/>
                  <a:gd name="connsiteY40" fmla="*/ 146715 h 149212"/>
                  <a:gd name="connsiteX41" fmla="*/ 296761 w 692940"/>
                  <a:gd name="connsiteY41" fmla="*/ 92592 h 149212"/>
                  <a:gd name="connsiteX42" fmla="*/ 267950 w 692940"/>
                  <a:gd name="connsiteY42" fmla="*/ 92592 h 149212"/>
                  <a:gd name="connsiteX43" fmla="*/ 281772 w 692940"/>
                  <a:gd name="connsiteY43" fmla="*/ 30142 h 149212"/>
                  <a:gd name="connsiteX44" fmla="*/ 282106 w 692940"/>
                  <a:gd name="connsiteY44" fmla="*/ 30142 h 149212"/>
                  <a:gd name="connsiteX45" fmla="*/ 296761 w 692940"/>
                  <a:gd name="connsiteY45" fmla="*/ 92592 h 149212"/>
                  <a:gd name="connsiteX46" fmla="*/ 253795 w 692940"/>
                  <a:gd name="connsiteY46" fmla="*/ 146715 h 149212"/>
                  <a:gd name="connsiteX47" fmla="*/ 261955 w 692940"/>
                  <a:gd name="connsiteY47" fmla="*/ 114741 h 149212"/>
                  <a:gd name="connsiteX48" fmla="*/ 303089 w 692940"/>
                  <a:gd name="connsiteY48" fmla="*/ 114741 h 149212"/>
                  <a:gd name="connsiteX49" fmla="*/ 311082 w 692940"/>
                  <a:gd name="connsiteY49" fmla="*/ 146715 h 149212"/>
                  <a:gd name="connsiteX50" fmla="*/ 342890 w 692940"/>
                  <a:gd name="connsiteY50" fmla="*/ 146715 h 149212"/>
                  <a:gd name="connsiteX51" fmla="*/ 303755 w 692940"/>
                  <a:gd name="connsiteY51" fmla="*/ 2498 h 149212"/>
                  <a:gd name="connsiteX52" fmla="*/ 263954 w 692940"/>
                  <a:gd name="connsiteY52" fmla="*/ 2498 h 149212"/>
                  <a:gd name="connsiteX53" fmla="*/ 223986 w 692940"/>
                  <a:gd name="connsiteY53" fmla="*/ 146715 h 149212"/>
                  <a:gd name="connsiteX54" fmla="*/ 253795 w 692940"/>
                  <a:gd name="connsiteY54" fmla="*/ 146715 h 149212"/>
                  <a:gd name="connsiteX55" fmla="*/ 144050 w 692940"/>
                  <a:gd name="connsiteY55" fmla="*/ 60285 h 149212"/>
                  <a:gd name="connsiteX56" fmla="*/ 144050 w 692940"/>
                  <a:gd name="connsiteY56" fmla="*/ 2498 h 149212"/>
                  <a:gd name="connsiteX57" fmla="*/ 113908 w 692940"/>
                  <a:gd name="connsiteY57" fmla="*/ 2498 h 149212"/>
                  <a:gd name="connsiteX58" fmla="*/ 113908 w 692940"/>
                  <a:gd name="connsiteY58" fmla="*/ 146715 h 149212"/>
                  <a:gd name="connsiteX59" fmla="*/ 144050 w 692940"/>
                  <a:gd name="connsiteY59" fmla="*/ 146715 h 149212"/>
                  <a:gd name="connsiteX60" fmla="*/ 144050 w 692940"/>
                  <a:gd name="connsiteY60" fmla="*/ 82433 h 149212"/>
                  <a:gd name="connsiteX61" fmla="*/ 178689 w 692940"/>
                  <a:gd name="connsiteY61" fmla="*/ 82433 h 149212"/>
                  <a:gd name="connsiteX62" fmla="*/ 178689 w 692940"/>
                  <a:gd name="connsiteY62" fmla="*/ 146715 h 149212"/>
                  <a:gd name="connsiteX63" fmla="*/ 208831 w 692940"/>
                  <a:gd name="connsiteY63" fmla="*/ 146715 h 149212"/>
                  <a:gd name="connsiteX64" fmla="*/ 208831 w 692940"/>
                  <a:gd name="connsiteY64" fmla="*/ 2498 h 149212"/>
                  <a:gd name="connsiteX65" fmla="*/ 178689 w 692940"/>
                  <a:gd name="connsiteY65" fmla="*/ 2498 h 149212"/>
                  <a:gd name="connsiteX66" fmla="*/ 178689 w 692940"/>
                  <a:gd name="connsiteY66" fmla="*/ 60285 h 149212"/>
                  <a:gd name="connsiteX67" fmla="*/ 144050 w 692940"/>
                  <a:gd name="connsiteY67" fmla="*/ 60285 h 149212"/>
                  <a:gd name="connsiteX68" fmla="*/ 50126 w 692940"/>
                  <a:gd name="connsiteY68" fmla="*/ 149213 h 149212"/>
                  <a:gd name="connsiteX69" fmla="*/ 93591 w 692940"/>
                  <a:gd name="connsiteY69" fmla="*/ 98254 h 149212"/>
                  <a:gd name="connsiteX70" fmla="*/ 63782 w 692940"/>
                  <a:gd name="connsiteY70" fmla="*/ 98254 h 149212"/>
                  <a:gd name="connsiteX71" fmla="*/ 49960 w 692940"/>
                  <a:gd name="connsiteY71" fmla="*/ 127564 h 149212"/>
                  <a:gd name="connsiteX72" fmla="*/ 30809 w 692940"/>
                  <a:gd name="connsiteY72" fmla="*/ 74606 h 149212"/>
                  <a:gd name="connsiteX73" fmla="*/ 49960 w 692940"/>
                  <a:gd name="connsiteY73" fmla="*/ 21649 h 149212"/>
                  <a:gd name="connsiteX74" fmla="*/ 62283 w 692940"/>
                  <a:gd name="connsiteY74" fmla="*/ 47961 h 149212"/>
                  <a:gd name="connsiteX75" fmla="*/ 91759 w 692940"/>
                  <a:gd name="connsiteY75" fmla="*/ 47961 h 149212"/>
                  <a:gd name="connsiteX76" fmla="*/ 49793 w 692940"/>
                  <a:gd name="connsiteY76" fmla="*/ 0 h 149212"/>
                  <a:gd name="connsiteX77" fmla="*/ 0 w 692940"/>
                  <a:gd name="connsiteY77" fmla="*/ 74606 h 149212"/>
                  <a:gd name="connsiteX78" fmla="*/ 49793 w 692940"/>
                  <a:gd name="connsiteY78" fmla="*/ 149046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</a:cxnLst>
                <a:rect l="l" t="t" r="r" b="b"/>
                <a:pathLst>
                  <a:path w="692940" h="149212">
                    <a:moveTo>
                      <a:pt x="692940" y="146715"/>
                    </a:moveTo>
                    <a:lnTo>
                      <a:pt x="692940" y="124566"/>
                    </a:lnTo>
                    <a:lnTo>
                      <a:pt x="642814" y="124566"/>
                    </a:lnTo>
                    <a:lnTo>
                      <a:pt x="642814" y="82433"/>
                    </a:lnTo>
                    <a:lnTo>
                      <a:pt x="687611" y="82433"/>
                    </a:lnTo>
                    <a:lnTo>
                      <a:pt x="687611" y="60285"/>
                    </a:lnTo>
                    <a:lnTo>
                      <a:pt x="642814" y="60285"/>
                    </a:lnTo>
                    <a:lnTo>
                      <a:pt x="642814" y="24647"/>
                    </a:lnTo>
                    <a:lnTo>
                      <a:pt x="691442" y="24647"/>
                    </a:lnTo>
                    <a:lnTo>
                      <a:pt x="691442" y="2498"/>
                    </a:lnTo>
                    <a:lnTo>
                      <a:pt x="612672" y="2498"/>
                    </a:lnTo>
                    <a:lnTo>
                      <a:pt x="612672" y="146715"/>
                    </a:lnTo>
                    <a:lnTo>
                      <a:pt x="692940" y="146715"/>
                    </a:lnTo>
                    <a:close/>
                    <a:moveTo>
                      <a:pt x="586360" y="46796"/>
                    </a:moveTo>
                    <a:cubicBezTo>
                      <a:pt x="588192" y="16653"/>
                      <a:pt x="569873" y="0"/>
                      <a:pt x="540231" y="0"/>
                    </a:cubicBezTo>
                    <a:cubicBezTo>
                      <a:pt x="490937" y="0"/>
                      <a:pt x="489105" y="36970"/>
                      <a:pt x="489105" y="73274"/>
                    </a:cubicBezTo>
                    <a:cubicBezTo>
                      <a:pt x="489105" y="128063"/>
                      <a:pt x="494934" y="149046"/>
                      <a:pt x="545726" y="149046"/>
                    </a:cubicBezTo>
                    <a:cubicBezTo>
                      <a:pt x="557716" y="149046"/>
                      <a:pt x="578366" y="145882"/>
                      <a:pt x="586526" y="144217"/>
                    </a:cubicBezTo>
                    <a:lnTo>
                      <a:pt x="586526" y="71109"/>
                    </a:lnTo>
                    <a:lnTo>
                      <a:pt x="540064" y="71109"/>
                    </a:lnTo>
                    <a:lnTo>
                      <a:pt x="540064" y="93258"/>
                    </a:lnTo>
                    <a:lnTo>
                      <a:pt x="556384" y="93258"/>
                    </a:lnTo>
                    <a:lnTo>
                      <a:pt x="556384" y="125232"/>
                    </a:lnTo>
                    <a:cubicBezTo>
                      <a:pt x="551721" y="126898"/>
                      <a:pt x="546392" y="128063"/>
                      <a:pt x="541396" y="128063"/>
                    </a:cubicBezTo>
                    <a:cubicBezTo>
                      <a:pt x="524243" y="128063"/>
                      <a:pt x="519747" y="120070"/>
                      <a:pt x="519747" y="74939"/>
                    </a:cubicBezTo>
                    <a:cubicBezTo>
                      <a:pt x="519747" y="46962"/>
                      <a:pt x="519747" y="21483"/>
                      <a:pt x="538565" y="21483"/>
                    </a:cubicBezTo>
                    <a:cubicBezTo>
                      <a:pt x="554552" y="21483"/>
                      <a:pt x="556717" y="33306"/>
                      <a:pt x="556551" y="46629"/>
                    </a:cubicBezTo>
                    <a:lnTo>
                      <a:pt x="586526" y="46629"/>
                    </a:lnTo>
                    <a:close/>
                    <a:moveTo>
                      <a:pt x="385522" y="146715"/>
                    </a:moveTo>
                    <a:lnTo>
                      <a:pt x="385522" y="41300"/>
                    </a:lnTo>
                    <a:lnTo>
                      <a:pt x="385855" y="41300"/>
                    </a:lnTo>
                    <a:lnTo>
                      <a:pt x="425157" y="146715"/>
                    </a:lnTo>
                    <a:lnTo>
                      <a:pt x="464958" y="146715"/>
                    </a:lnTo>
                    <a:lnTo>
                      <a:pt x="464958" y="2498"/>
                    </a:lnTo>
                    <a:lnTo>
                      <a:pt x="436814" y="2498"/>
                    </a:lnTo>
                    <a:lnTo>
                      <a:pt x="436814" y="102417"/>
                    </a:lnTo>
                    <a:lnTo>
                      <a:pt x="436481" y="102417"/>
                    </a:lnTo>
                    <a:lnTo>
                      <a:pt x="398012" y="2498"/>
                    </a:lnTo>
                    <a:lnTo>
                      <a:pt x="357212" y="2498"/>
                    </a:lnTo>
                    <a:lnTo>
                      <a:pt x="357212" y="146715"/>
                    </a:lnTo>
                    <a:lnTo>
                      <a:pt x="385355" y="146715"/>
                    </a:lnTo>
                    <a:close/>
                    <a:moveTo>
                      <a:pt x="296761" y="92592"/>
                    </a:moveTo>
                    <a:lnTo>
                      <a:pt x="267950" y="92592"/>
                    </a:lnTo>
                    <a:lnTo>
                      <a:pt x="281772" y="30142"/>
                    </a:lnTo>
                    <a:lnTo>
                      <a:pt x="282106" y="30142"/>
                    </a:lnTo>
                    <a:lnTo>
                      <a:pt x="296761" y="92592"/>
                    </a:lnTo>
                    <a:close/>
                    <a:moveTo>
                      <a:pt x="253795" y="146715"/>
                    </a:moveTo>
                    <a:lnTo>
                      <a:pt x="261955" y="114741"/>
                    </a:lnTo>
                    <a:lnTo>
                      <a:pt x="303089" y="114741"/>
                    </a:lnTo>
                    <a:lnTo>
                      <a:pt x="311082" y="146715"/>
                    </a:lnTo>
                    <a:lnTo>
                      <a:pt x="342890" y="146715"/>
                    </a:lnTo>
                    <a:lnTo>
                      <a:pt x="303755" y="2498"/>
                    </a:lnTo>
                    <a:lnTo>
                      <a:pt x="263954" y="2498"/>
                    </a:lnTo>
                    <a:lnTo>
                      <a:pt x="223986" y="146715"/>
                    </a:lnTo>
                    <a:lnTo>
                      <a:pt x="253795" y="146715"/>
                    </a:lnTo>
                    <a:close/>
                    <a:moveTo>
                      <a:pt x="144050" y="60285"/>
                    </a:moveTo>
                    <a:lnTo>
                      <a:pt x="144050" y="2498"/>
                    </a:lnTo>
                    <a:lnTo>
                      <a:pt x="113908" y="2498"/>
                    </a:lnTo>
                    <a:lnTo>
                      <a:pt x="113908" y="146715"/>
                    </a:lnTo>
                    <a:lnTo>
                      <a:pt x="144050" y="146715"/>
                    </a:lnTo>
                    <a:lnTo>
                      <a:pt x="144050" y="82433"/>
                    </a:lnTo>
                    <a:lnTo>
                      <a:pt x="178689" y="82433"/>
                    </a:lnTo>
                    <a:lnTo>
                      <a:pt x="178689" y="146715"/>
                    </a:lnTo>
                    <a:lnTo>
                      <a:pt x="208831" y="146715"/>
                    </a:lnTo>
                    <a:lnTo>
                      <a:pt x="208831" y="2498"/>
                    </a:lnTo>
                    <a:lnTo>
                      <a:pt x="178689" y="2498"/>
                    </a:lnTo>
                    <a:lnTo>
                      <a:pt x="178689" y="60285"/>
                    </a:lnTo>
                    <a:lnTo>
                      <a:pt x="144050" y="60285"/>
                    </a:lnTo>
                    <a:close/>
                    <a:moveTo>
                      <a:pt x="50126" y="149213"/>
                    </a:moveTo>
                    <a:cubicBezTo>
                      <a:pt x="78270" y="149213"/>
                      <a:pt x="93591" y="136889"/>
                      <a:pt x="93591" y="98254"/>
                    </a:cubicBezTo>
                    <a:lnTo>
                      <a:pt x="63782" y="98254"/>
                    </a:lnTo>
                    <a:cubicBezTo>
                      <a:pt x="63449" y="109578"/>
                      <a:pt x="63948" y="127564"/>
                      <a:pt x="49960" y="127564"/>
                    </a:cubicBezTo>
                    <a:cubicBezTo>
                      <a:pt x="32973" y="127564"/>
                      <a:pt x="30809" y="111577"/>
                      <a:pt x="30809" y="74606"/>
                    </a:cubicBezTo>
                    <a:cubicBezTo>
                      <a:pt x="30809" y="37636"/>
                      <a:pt x="32973" y="21649"/>
                      <a:pt x="49960" y="21649"/>
                    </a:cubicBezTo>
                    <a:cubicBezTo>
                      <a:pt x="58952" y="21649"/>
                      <a:pt x="62283" y="28810"/>
                      <a:pt x="62283" y="47961"/>
                    </a:cubicBezTo>
                    <a:lnTo>
                      <a:pt x="91759" y="47961"/>
                    </a:lnTo>
                    <a:cubicBezTo>
                      <a:pt x="92925" y="16986"/>
                      <a:pt x="80602" y="0"/>
                      <a:pt x="49793" y="0"/>
                    </a:cubicBezTo>
                    <a:cubicBezTo>
                      <a:pt x="0" y="0"/>
                      <a:pt x="0" y="36304"/>
                      <a:pt x="0" y="74606"/>
                    </a:cubicBezTo>
                    <a:cubicBezTo>
                      <a:pt x="0" y="112909"/>
                      <a:pt x="0" y="149046"/>
                      <a:pt x="49793" y="149046"/>
                    </a:cubicBezTo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C12DF569-4BB1-1023-C168-1FCAFAA3CF1C}"/>
                  </a:ext>
                </a:extLst>
              </p:cNvPr>
              <p:cNvSpPr/>
              <p:nvPr/>
            </p:nvSpPr>
            <p:spPr>
              <a:xfrm>
                <a:off x="6729428" y="5060402"/>
                <a:ext cx="813010" cy="149212"/>
              </a:xfrm>
              <a:custGeom>
                <a:avLst/>
                <a:gdLst>
                  <a:gd name="connsiteX0" fmla="*/ 813010 w 813010"/>
                  <a:gd name="connsiteY0" fmla="*/ 146882 h 149212"/>
                  <a:gd name="connsiteX1" fmla="*/ 813010 w 813010"/>
                  <a:gd name="connsiteY1" fmla="*/ 124733 h 149212"/>
                  <a:gd name="connsiteX2" fmla="*/ 762884 w 813010"/>
                  <a:gd name="connsiteY2" fmla="*/ 124733 h 149212"/>
                  <a:gd name="connsiteX3" fmla="*/ 762884 w 813010"/>
                  <a:gd name="connsiteY3" fmla="*/ 82600 h 149212"/>
                  <a:gd name="connsiteX4" fmla="*/ 807681 w 813010"/>
                  <a:gd name="connsiteY4" fmla="*/ 82600 h 149212"/>
                  <a:gd name="connsiteX5" fmla="*/ 807681 w 813010"/>
                  <a:gd name="connsiteY5" fmla="*/ 60451 h 149212"/>
                  <a:gd name="connsiteX6" fmla="*/ 762884 w 813010"/>
                  <a:gd name="connsiteY6" fmla="*/ 60451 h 149212"/>
                  <a:gd name="connsiteX7" fmla="*/ 762884 w 813010"/>
                  <a:gd name="connsiteY7" fmla="*/ 24813 h 149212"/>
                  <a:gd name="connsiteX8" fmla="*/ 811512 w 813010"/>
                  <a:gd name="connsiteY8" fmla="*/ 24813 h 149212"/>
                  <a:gd name="connsiteX9" fmla="*/ 811512 w 813010"/>
                  <a:gd name="connsiteY9" fmla="*/ 2665 h 149212"/>
                  <a:gd name="connsiteX10" fmla="*/ 732742 w 813010"/>
                  <a:gd name="connsiteY10" fmla="*/ 2665 h 149212"/>
                  <a:gd name="connsiteX11" fmla="*/ 732742 w 813010"/>
                  <a:gd name="connsiteY11" fmla="*/ 146882 h 149212"/>
                  <a:gd name="connsiteX12" fmla="*/ 813010 w 813010"/>
                  <a:gd name="connsiteY12" fmla="*/ 146882 h 149212"/>
                  <a:gd name="connsiteX13" fmla="*/ 669959 w 813010"/>
                  <a:gd name="connsiteY13" fmla="*/ 149213 h 149212"/>
                  <a:gd name="connsiteX14" fmla="*/ 713591 w 813010"/>
                  <a:gd name="connsiteY14" fmla="*/ 98254 h 149212"/>
                  <a:gd name="connsiteX15" fmla="*/ 683781 w 813010"/>
                  <a:gd name="connsiteY15" fmla="*/ 98254 h 149212"/>
                  <a:gd name="connsiteX16" fmla="*/ 669959 w 813010"/>
                  <a:gd name="connsiteY16" fmla="*/ 127564 h 149212"/>
                  <a:gd name="connsiteX17" fmla="*/ 650808 w 813010"/>
                  <a:gd name="connsiteY17" fmla="*/ 74607 h 149212"/>
                  <a:gd name="connsiteX18" fmla="*/ 669959 w 813010"/>
                  <a:gd name="connsiteY18" fmla="*/ 21649 h 149212"/>
                  <a:gd name="connsiteX19" fmla="*/ 682282 w 813010"/>
                  <a:gd name="connsiteY19" fmla="*/ 47961 h 149212"/>
                  <a:gd name="connsiteX20" fmla="*/ 711759 w 813010"/>
                  <a:gd name="connsiteY20" fmla="*/ 47961 h 149212"/>
                  <a:gd name="connsiteX21" fmla="*/ 669793 w 813010"/>
                  <a:gd name="connsiteY21" fmla="*/ 0 h 149212"/>
                  <a:gd name="connsiteX22" fmla="*/ 620000 w 813010"/>
                  <a:gd name="connsiteY22" fmla="*/ 74607 h 149212"/>
                  <a:gd name="connsiteX23" fmla="*/ 669793 w 813010"/>
                  <a:gd name="connsiteY23" fmla="*/ 149047 h 149212"/>
                  <a:gd name="connsiteX24" fmla="*/ 561047 w 813010"/>
                  <a:gd name="connsiteY24" fmla="*/ 92425 h 149212"/>
                  <a:gd name="connsiteX25" fmla="*/ 532237 w 813010"/>
                  <a:gd name="connsiteY25" fmla="*/ 92425 h 149212"/>
                  <a:gd name="connsiteX26" fmla="*/ 546059 w 813010"/>
                  <a:gd name="connsiteY26" fmla="*/ 30143 h 149212"/>
                  <a:gd name="connsiteX27" fmla="*/ 546392 w 813010"/>
                  <a:gd name="connsiteY27" fmla="*/ 30143 h 149212"/>
                  <a:gd name="connsiteX28" fmla="*/ 561047 w 813010"/>
                  <a:gd name="connsiteY28" fmla="*/ 92425 h 149212"/>
                  <a:gd name="connsiteX29" fmla="*/ 518082 w 813010"/>
                  <a:gd name="connsiteY29" fmla="*/ 146548 h 149212"/>
                  <a:gd name="connsiteX30" fmla="*/ 526242 w 813010"/>
                  <a:gd name="connsiteY30" fmla="*/ 114574 h 149212"/>
                  <a:gd name="connsiteX31" fmla="*/ 567375 w 813010"/>
                  <a:gd name="connsiteY31" fmla="*/ 114574 h 149212"/>
                  <a:gd name="connsiteX32" fmla="*/ 575369 w 813010"/>
                  <a:gd name="connsiteY32" fmla="*/ 146548 h 149212"/>
                  <a:gd name="connsiteX33" fmla="*/ 607177 w 813010"/>
                  <a:gd name="connsiteY33" fmla="*/ 146548 h 149212"/>
                  <a:gd name="connsiteX34" fmla="*/ 568041 w 813010"/>
                  <a:gd name="connsiteY34" fmla="*/ 2331 h 149212"/>
                  <a:gd name="connsiteX35" fmla="*/ 528240 w 813010"/>
                  <a:gd name="connsiteY35" fmla="*/ 2331 h 149212"/>
                  <a:gd name="connsiteX36" fmla="*/ 488273 w 813010"/>
                  <a:gd name="connsiteY36" fmla="*/ 146548 h 149212"/>
                  <a:gd name="connsiteX37" fmla="*/ 518082 w 813010"/>
                  <a:gd name="connsiteY37" fmla="*/ 146548 h 149212"/>
                  <a:gd name="connsiteX38" fmla="*/ 417829 w 813010"/>
                  <a:gd name="connsiteY38" fmla="*/ 86763 h 149212"/>
                  <a:gd name="connsiteX39" fmla="*/ 425656 w 813010"/>
                  <a:gd name="connsiteY39" fmla="*/ 86763 h 149212"/>
                  <a:gd name="connsiteX40" fmla="*/ 447305 w 813010"/>
                  <a:gd name="connsiteY40" fmla="*/ 118571 h 149212"/>
                  <a:gd name="connsiteX41" fmla="*/ 450470 w 813010"/>
                  <a:gd name="connsiteY41" fmla="*/ 146548 h 149212"/>
                  <a:gd name="connsiteX42" fmla="*/ 479946 w 813010"/>
                  <a:gd name="connsiteY42" fmla="*/ 146548 h 149212"/>
                  <a:gd name="connsiteX43" fmla="*/ 476615 w 813010"/>
                  <a:gd name="connsiteY43" fmla="*/ 104249 h 149212"/>
                  <a:gd name="connsiteX44" fmla="*/ 450470 w 813010"/>
                  <a:gd name="connsiteY44" fmla="*/ 75939 h 149212"/>
                  <a:gd name="connsiteX45" fmla="*/ 450470 w 813010"/>
                  <a:gd name="connsiteY45" fmla="*/ 75606 h 149212"/>
                  <a:gd name="connsiteX46" fmla="*/ 477281 w 813010"/>
                  <a:gd name="connsiteY46" fmla="*/ 40301 h 149212"/>
                  <a:gd name="connsiteX47" fmla="*/ 443475 w 813010"/>
                  <a:gd name="connsiteY47" fmla="*/ 2498 h 149212"/>
                  <a:gd name="connsiteX48" fmla="*/ 387687 w 813010"/>
                  <a:gd name="connsiteY48" fmla="*/ 2498 h 149212"/>
                  <a:gd name="connsiteX49" fmla="*/ 387687 w 813010"/>
                  <a:gd name="connsiteY49" fmla="*/ 146715 h 149212"/>
                  <a:gd name="connsiteX50" fmla="*/ 417829 w 813010"/>
                  <a:gd name="connsiteY50" fmla="*/ 146715 h 149212"/>
                  <a:gd name="connsiteX51" fmla="*/ 417829 w 813010"/>
                  <a:gd name="connsiteY51" fmla="*/ 86930 h 149212"/>
                  <a:gd name="connsiteX52" fmla="*/ 417829 w 813010"/>
                  <a:gd name="connsiteY52" fmla="*/ 24480 h 149212"/>
                  <a:gd name="connsiteX53" fmla="*/ 431152 w 813010"/>
                  <a:gd name="connsiteY53" fmla="*/ 24480 h 149212"/>
                  <a:gd name="connsiteX54" fmla="*/ 446473 w 813010"/>
                  <a:gd name="connsiteY54" fmla="*/ 43465 h 149212"/>
                  <a:gd name="connsiteX55" fmla="*/ 431152 w 813010"/>
                  <a:gd name="connsiteY55" fmla="*/ 64615 h 149212"/>
                  <a:gd name="connsiteX56" fmla="*/ 417829 w 813010"/>
                  <a:gd name="connsiteY56" fmla="*/ 64615 h 149212"/>
                  <a:gd name="connsiteX57" fmla="*/ 417829 w 813010"/>
                  <a:gd name="connsiteY57" fmla="*/ 24480 h 149212"/>
                  <a:gd name="connsiteX58" fmla="*/ 319908 w 813010"/>
                  <a:gd name="connsiteY58" fmla="*/ 146548 h 149212"/>
                  <a:gd name="connsiteX59" fmla="*/ 364539 w 813010"/>
                  <a:gd name="connsiteY59" fmla="*/ 108413 h 149212"/>
                  <a:gd name="connsiteX60" fmla="*/ 337561 w 813010"/>
                  <a:gd name="connsiteY60" fmla="*/ 71776 h 149212"/>
                  <a:gd name="connsiteX61" fmla="*/ 337561 w 813010"/>
                  <a:gd name="connsiteY61" fmla="*/ 71442 h 149212"/>
                  <a:gd name="connsiteX62" fmla="*/ 362208 w 813010"/>
                  <a:gd name="connsiteY62" fmla="*/ 39635 h 149212"/>
                  <a:gd name="connsiteX63" fmla="*/ 320242 w 813010"/>
                  <a:gd name="connsiteY63" fmla="*/ 2331 h 149212"/>
                  <a:gd name="connsiteX64" fmla="*/ 266618 w 813010"/>
                  <a:gd name="connsiteY64" fmla="*/ 2331 h 149212"/>
                  <a:gd name="connsiteX65" fmla="*/ 266618 w 813010"/>
                  <a:gd name="connsiteY65" fmla="*/ 146548 h 149212"/>
                  <a:gd name="connsiteX66" fmla="*/ 319908 w 813010"/>
                  <a:gd name="connsiteY66" fmla="*/ 146548 h 149212"/>
                  <a:gd name="connsiteX67" fmla="*/ 296761 w 813010"/>
                  <a:gd name="connsiteY67" fmla="*/ 24480 h 149212"/>
                  <a:gd name="connsiteX68" fmla="*/ 315412 w 813010"/>
                  <a:gd name="connsiteY68" fmla="*/ 24480 h 149212"/>
                  <a:gd name="connsiteX69" fmla="*/ 332732 w 813010"/>
                  <a:gd name="connsiteY69" fmla="*/ 42799 h 149212"/>
                  <a:gd name="connsiteX70" fmla="*/ 316911 w 813010"/>
                  <a:gd name="connsiteY70" fmla="*/ 61118 h 149212"/>
                  <a:gd name="connsiteX71" fmla="*/ 296761 w 813010"/>
                  <a:gd name="connsiteY71" fmla="*/ 61118 h 149212"/>
                  <a:gd name="connsiteX72" fmla="*/ 296761 w 813010"/>
                  <a:gd name="connsiteY72" fmla="*/ 24314 h 149212"/>
                  <a:gd name="connsiteX73" fmla="*/ 296761 w 813010"/>
                  <a:gd name="connsiteY73" fmla="*/ 83433 h 149212"/>
                  <a:gd name="connsiteX74" fmla="*/ 314413 w 813010"/>
                  <a:gd name="connsiteY74" fmla="*/ 83433 h 149212"/>
                  <a:gd name="connsiteX75" fmla="*/ 334397 w 813010"/>
                  <a:gd name="connsiteY75" fmla="*/ 104083 h 149212"/>
                  <a:gd name="connsiteX76" fmla="*/ 313580 w 813010"/>
                  <a:gd name="connsiteY76" fmla="*/ 124400 h 149212"/>
                  <a:gd name="connsiteX77" fmla="*/ 296761 w 813010"/>
                  <a:gd name="connsiteY77" fmla="*/ 124400 h 149212"/>
                  <a:gd name="connsiteX78" fmla="*/ 296761 w 813010"/>
                  <a:gd name="connsiteY78" fmla="*/ 83433 h 149212"/>
                  <a:gd name="connsiteX79" fmla="*/ 128563 w 813010"/>
                  <a:gd name="connsiteY79" fmla="*/ 146548 h 149212"/>
                  <a:gd name="connsiteX80" fmla="*/ 128563 w 813010"/>
                  <a:gd name="connsiteY80" fmla="*/ 35305 h 149212"/>
                  <a:gd name="connsiteX81" fmla="*/ 128896 w 813010"/>
                  <a:gd name="connsiteY81" fmla="*/ 35305 h 149212"/>
                  <a:gd name="connsiteX82" fmla="*/ 155208 w 813010"/>
                  <a:gd name="connsiteY82" fmla="*/ 146548 h 149212"/>
                  <a:gd name="connsiteX83" fmla="*/ 184018 w 813010"/>
                  <a:gd name="connsiteY83" fmla="*/ 146548 h 149212"/>
                  <a:gd name="connsiteX84" fmla="*/ 211829 w 813010"/>
                  <a:gd name="connsiteY84" fmla="*/ 35305 h 149212"/>
                  <a:gd name="connsiteX85" fmla="*/ 212162 w 813010"/>
                  <a:gd name="connsiteY85" fmla="*/ 35305 h 149212"/>
                  <a:gd name="connsiteX86" fmla="*/ 212162 w 813010"/>
                  <a:gd name="connsiteY86" fmla="*/ 146548 h 149212"/>
                  <a:gd name="connsiteX87" fmla="*/ 241472 w 813010"/>
                  <a:gd name="connsiteY87" fmla="*/ 146548 h 149212"/>
                  <a:gd name="connsiteX88" fmla="*/ 241472 w 813010"/>
                  <a:gd name="connsiteY88" fmla="*/ 2331 h 149212"/>
                  <a:gd name="connsiteX89" fmla="*/ 194510 w 813010"/>
                  <a:gd name="connsiteY89" fmla="*/ 2331 h 149212"/>
                  <a:gd name="connsiteX90" fmla="*/ 170529 w 813010"/>
                  <a:gd name="connsiteY90" fmla="*/ 100419 h 149212"/>
                  <a:gd name="connsiteX91" fmla="*/ 170196 w 813010"/>
                  <a:gd name="connsiteY91" fmla="*/ 100419 h 149212"/>
                  <a:gd name="connsiteX92" fmla="*/ 147548 w 813010"/>
                  <a:gd name="connsiteY92" fmla="*/ 2331 h 149212"/>
                  <a:gd name="connsiteX93" fmla="*/ 98920 w 813010"/>
                  <a:gd name="connsiteY93" fmla="*/ 2331 h 149212"/>
                  <a:gd name="connsiteX94" fmla="*/ 98920 w 813010"/>
                  <a:gd name="connsiteY94" fmla="*/ 146548 h 149212"/>
                  <a:gd name="connsiteX95" fmla="*/ 128230 w 813010"/>
                  <a:gd name="connsiteY95" fmla="*/ 146548 h 149212"/>
                  <a:gd name="connsiteX96" fmla="*/ 80269 w 813010"/>
                  <a:gd name="connsiteY96" fmla="*/ 146548 h 149212"/>
                  <a:gd name="connsiteX97" fmla="*/ 80269 w 813010"/>
                  <a:gd name="connsiteY97" fmla="*/ 124400 h 149212"/>
                  <a:gd name="connsiteX98" fmla="*/ 30142 w 813010"/>
                  <a:gd name="connsiteY98" fmla="*/ 124400 h 149212"/>
                  <a:gd name="connsiteX99" fmla="*/ 30142 w 813010"/>
                  <a:gd name="connsiteY99" fmla="*/ 82267 h 149212"/>
                  <a:gd name="connsiteX100" fmla="*/ 74939 w 813010"/>
                  <a:gd name="connsiteY100" fmla="*/ 82267 h 149212"/>
                  <a:gd name="connsiteX101" fmla="*/ 74939 w 813010"/>
                  <a:gd name="connsiteY101" fmla="*/ 60118 h 149212"/>
                  <a:gd name="connsiteX102" fmla="*/ 30142 w 813010"/>
                  <a:gd name="connsiteY102" fmla="*/ 60118 h 149212"/>
                  <a:gd name="connsiteX103" fmla="*/ 30142 w 813010"/>
                  <a:gd name="connsiteY103" fmla="*/ 24480 h 149212"/>
                  <a:gd name="connsiteX104" fmla="*/ 78770 w 813010"/>
                  <a:gd name="connsiteY104" fmla="*/ 24480 h 149212"/>
                  <a:gd name="connsiteX105" fmla="*/ 78770 w 813010"/>
                  <a:gd name="connsiteY105" fmla="*/ 2331 h 149212"/>
                  <a:gd name="connsiteX106" fmla="*/ 0 w 813010"/>
                  <a:gd name="connsiteY106" fmla="*/ 2331 h 149212"/>
                  <a:gd name="connsiteX107" fmla="*/ 0 w 813010"/>
                  <a:gd name="connsiteY107" fmla="*/ 146548 h 149212"/>
                  <a:gd name="connsiteX108" fmla="*/ 80269 w 813010"/>
                  <a:gd name="connsiteY108" fmla="*/ 146548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813010" h="149212">
                    <a:moveTo>
                      <a:pt x="813010" y="146882"/>
                    </a:moveTo>
                    <a:lnTo>
                      <a:pt x="813010" y="124733"/>
                    </a:lnTo>
                    <a:lnTo>
                      <a:pt x="762884" y="124733"/>
                    </a:lnTo>
                    <a:lnTo>
                      <a:pt x="762884" y="82600"/>
                    </a:lnTo>
                    <a:lnTo>
                      <a:pt x="807681" y="82600"/>
                    </a:lnTo>
                    <a:lnTo>
                      <a:pt x="807681" y="60451"/>
                    </a:lnTo>
                    <a:lnTo>
                      <a:pt x="762884" y="60451"/>
                    </a:lnTo>
                    <a:lnTo>
                      <a:pt x="762884" y="24813"/>
                    </a:lnTo>
                    <a:lnTo>
                      <a:pt x="811512" y="24813"/>
                    </a:lnTo>
                    <a:lnTo>
                      <a:pt x="811512" y="2665"/>
                    </a:lnTo>
                    <a:lnTo>
                      <a:pt x="732742" y="2665"/>
                    </a:lnTo>
                    <a:lnTo>
                      <a:pt x="732742" y="146882"/>
                    </a:lnTo>
                    <a:lnTo>
                      <a:pt x="813010" y="146882"/>
                    </a:lnTo>
                    <a:close/>
                    <a:moveTo>
                      <a:pt x="669959" y="149213"/>
                    </a:moveTo>
                    <a:cubicBezTo>
                      <a:pt x="698103" y="149213"/>
                      <a:pt x="713591" y="136889"/>
                      <a:pt x="713591" y="98254"/>
                    </a:cubicBezTo>
                    <a:lnTo>
                      <a:pt x="683781" y="98254"/>
                    </a:lnTo>
                    <a:cubicBezTo>
                      <a:pt x="683448" y="109578"/>
                      <a:pt x="683948" y="127564"/>
                      <a:pt x="669959" y="127564"/>
                    </a:cubicBezTo>
                    <a:cubicBezTo>
                      <a:pt x="652973" y="127564"/>
                      <a:pt x="650808" y="111577"/>
                      <a:pt x="650808" y="74607"/>
                    </a:cubicBezTo>
                    <a:cubicBezTo>
                      <a:pt x="650808" y="37636"/>
                      <a:pt x="652973" y="21649"/>
                      <a:pt x="669959" y="21649"/>
                    </a:cubicBezTo>
                    <a:cubicBezTo>
                      <a:pt x="678952" y="21649"/>
                      <a:pt x="682282" y="28810"/>
                      <a:pt x="682282" y="47961"/>
                    </a:cubicBezTo>
                    <a:lnTo>
                      <a:pt x="711759" y="47961"/>
                    </a:lnTo>
                    <a:cubicBezTo>
                      <a:pt x="712924" y="16986"/>
                      <a:pt x="700601" y="0"/>
                      <a:pt x="669793" y="0"/>
                    </a:cubicBezTo>
                    <a:cubicBezTo>
                      <a:pt x="620000" y="0"/>
                      <a:pt x="620000" y="36304"/>
                      <a:pt x="620000" y="74607"/>
                    </a:cubicBezTo>
                    <a:cubicBezTo>
                      <a:pt x="620000" y="112909"/>
                      <a:pt x="620000" y="149047"/>
                      <a:pt x="669793" y="149047"/>
                    </a:cubicBezTo>
                    <a:moveTo>
                      <a:pt x="561047" y="92425"/>
                    </a:moveTo>
                    <a:lnTo>
                      <a:pt x="532237" y="92425"/>
                    </a:lnTo>
                    <a:lnTo>
                      <a:pt x="546059" y="30143"/>
                    </a:lnTo>
                    <a:lnTo>
                      <a:pt x="546392" y="30143"/>
                    </a:lnTo>
                    <a:lnTo>
                      <a:pt x="561047" y="92425"/>
                    </a:lnTo>
                    <a:close/>
                    <a:moveTo>
                      <a:pt x="518082" y="146548"/>
                    </a:moveTo>
                    <a:lnTo>
                      <a:pt x="526242" y="114574"/>
                    </a:lnTo>
                    <a:lnTo>
                      <a:pt x="567375" y="114574"/>
                    </a:lnTo>
                    <a:lnTo>
                      <a:pt x="575369" y="146548"/>
                    </a:lnTo>
                    <a:lnTo>
                      <a:pt x="607177" y="146548"/>
                    </a:lnTo>
                    <a:lnTo>
                      <a:pt x="568041" y="2331"/>
                    </a:lnTo>
                    <a:lnTo>
                      <a:pt x="528240" y="2331"/>
                    </a:lnTo>
                    <a:lnTo>
                      <a:pt x="488273" y="146548"/>
                    </a:lnTo>
                    <a:lnTo>
                      <a:pt x="518082" y="146548"/>
                    </a:lnTo>
                    <a:close/>
                    <a:moveTo>
                      <a:pt x="417829" y="86763"/>
                    </a:moveTo>
                    <a:lnTo>
                      <a:pt x="425656" y="86763"/>
                    </a:lnTo>
                    <a:cubicBezTo>
                      <a:pt x="448804" y="86763"/>
                      <a:pt x="447305" y="101418"/>
                      <a:pt x="447305" y="118571"/>
                    </a:cubicBezTo>
                    <a:cubicBezTo>
                      <a:pt x="447305" y="127897"/>
                      <a:pt x="446473" y="137722"/>
                      <a:pt x="450470" y="146548"/>
                    </a:cubicBezTo>
                    <a:lnTo>
                      <a:pt x="479946" y="146548"/>
                    </a:lnTo>
                    <a:cubicBezTo>
                      <a:pt x="477115" y="140553"/>
                      <a:pt x="476615" y="113409"/>
                      <a:pt x="476615" y="104249"/>
                    </a:cubicBezTo>
                    <a:cubicBezTo>
                      <a:pt x="476615" y="78270"/>
                      <a:pt x="456964" y="76771"/>
                      <a:pt x="450470" y="75939"/>
                    </a:cubicBezTo>
                    <a:lnTo>
                      <a:pt x="450470" y="75606"/>
                    </a:lnTo>
                    <a:cubicBezTo>
                      <a:pt x="469954" y="72442"/>
                      <a:pt x="477281" y="58619"/>
                      <a:pt x="477281" y="40301"/>
                    </a:cubicBezTo>
                    <a:cubicBezTo>
                      <a:pt x="477281" y="15654"/>
                      <a:pt x="464125" y="2498"/>
                      <a:pt x="443475" y="2498"/>
                    </a:cubicBezTo>
                    <a:lnTo>
                      <a:pt x="387687" y="2498"/>
                    </a:lnTo>
                    <a:lnTo>
                      <a:pt x="387687" y="146715"/>
                    </a:lnTo>
                    <a:lnTo>
                      <a:pt x="417829" y="146715"/>
                    </a:lnTo>
                    <a:lnTo>
                      <a:pt x="417829" y="86930"/>
                    </a:lnTo>
                    <a:close/>
                    <a:moveTo>
                      <a:pt x="417829" y="24480"/>
                    </a:moveTo>
                    <a:lnTo>
                      <a:pt x="431152" y="24480"/>
                    </a:lnTo>
                    <a:cubicBezTo>
                      <a:pt x="440811" y="24480"/>
                      <a:pt x="446473" y="29643"/>
                      <a:pt x="446473" y="43465"/>
                    </a:cubicBezTo>
                    <a:cubicBezTo>
                      <a:pt x="446473" y="52624"/>
                      <a:pt x="443142" y="64615"/>
                      <a:pt x="431152" y="64615"/>
                    </a:cubicBezTo>
                    <a:lnTo>
                      <a:pt x="417829" y="64615"/>
                    </a:lnTo>
                    <a:lnTo>
                      <a:pt x="417829" y="24480"/>
                    </a:lnTo>
                    <a:close/>
                    <a:moveTo>
                      <a:pt x="319908" y="146548"/>
                    </a:moveTo>
                    <a:cubicBezTo>
                      <a:pt x="332732" y="146548"/>
                      <a:pt x="364539" y="144883"/>
                      <a:pt x="364539" y="108413"/>
                    </a:cubicBezTo>
                    <a:cubicBezTo>
                      <a:pt x="364539" y="88595"/>
                      <a:pt x="358877" y="74773"/>
                      <a:pt x="337561" y="71776"/>
                    </a:cubicBezTo>
                    <a:lnTo>
                      <a:pt x="337561" y="71442"/>
                    </a:lnTo>
                    <a:cubicBezTo>
                      <a:pt x="353881" y="68278"/>
                      <a:pt x="362208" y="56288"/>
                      <a:pt x="362208" y="39635"/>
                    </a:cubicBezTo>
                    <a:cubicBezTo>
                      <a:pt x="362208" y="8826"/>
                      <a:pt x="343223" y="2331"/>
                      <a:pt x="320242" y="2331"/>
                    </a:cubicBezTo>
                    <a:lnTo>
                      <a:pt x="266618" y="2331"/>
                    </a:lnTo>
                    <a:lnTo>
                      <a:pt x="266618" y="146548"/>
                    </a:lnTo>
                    <a:lnTo>
                      <a:pt x="319908" y="146548"/>
                    </a:lnTo>
                    <a:close/>
                    <a:moveTo>
                      <a:pt x="296761" y="24480"/>
                    </a:moveTo>
                    <a:lnTo>
                      <a:pt x="315412" y="24480"/>
                    </a:lnTo>
                    <a:cubicBezTo>
                      <a:pt x="325571" y="24480"/>
                      <a:pt x="332732" y="32307"/>
                      <a:pt x="332732" y="42799"/>
                    </a:cubicBezTo>
                    <a:cubicBezTo>
                      <a:pt x="332732" y="56788"/>
                      <a:pt x="323572" y="61118"/>
                      <a:pt x="316911" y="61118"/>
                    </a:cubicBezTo>
                    <a:lnTo>
                      <a:pt x="296761" y="61118"/>
                    </a:lnTo>
                    <a:lnTo>
                      <a:pt x="296761" y="24314"/>
                    </a:lnTo>
                    <a:close/>
                    <a:moveTo>
                      <a:pt x="296761" y="83433"/>
                    </a:moveTo>
                    <a:lnTo>
                      <a:pt x="314413" y="83433"/>
                    </a:lnTo>
                    <a:cubicBezTo>
                      <a:pt x="329567" y="83433"/>
                      <a:pt x="334397" y="91260"/>
                      <a:pt x="334397" y="104083"/>
                    </a:cubicBezTo>
                    <a:cubicBezTo>
                      <a:pt x="334397" y="124233"/>
                      <a:pt x="320075" y="124400"/>
                      <a:pt x="313580" y="124400"/>
                    </a:cubicBezTo>
                    <a:lnTo>
                      <a:pt x="296761" y="124400"/>
                    </a:lnTo>
                    <a:lnTo>
                      <a:pt x="296761" y="83433"/>
                    </a:lnTo>
                    <a:close/>
                    <a:moveTo>
                      <a:pt x="128563" y="146548"/>
                    </a:moveTo>
                    <a:lnTo>
                      <a:pt x="128563" y="35305"/>
                    </a:lnTo>
                    <a:lnTo>
                      <a:pt x="128896" y="35305"/>
                    </a:lnTo>
                    <a:lnTo>
                      <a:pt x="155208" y="146548"/>
                    </a:lnTo>
                    <a:lnTo>
                      <a:pt x="184018" y="146548"/>
                    </a:lnTo>
                    <a:lnTo>
                      <a:pt x="211829" y="35305"/>
                    </a:lnTo>
                    <a:lnTo>
                      <a:pt x="212162" y="35305"/>
                    </a:lnTo>
                    <a:lnTo>
                      <a:pt x="212162" y="146548"/>
                    </a:lnTo>
                    <a:lnTo>
                      <a:pt x="241472" y="146548"/>
                    </a:lnTo>
                    <a:lnTo>
                      <a:pt x="241472" y="2331"/>
                    </a:lnTo>
                    <a:lnTo>
                      <a:pt x="194510" y="2331"/>
                    </a:lnTo>
                    <a:lnTo>
                      <a:pt x="170529" y="100419"/>
                    </a:lnTo>
                    <a:lnTo>
                      <a:pt x="170196" y="100419"/>
                    </a:lnTo>
                    <a:lnTo>
                      <a:pt x="147548" y="2331"/>
                    </a:lnTo>
                    <a:lnTo>
                      <a:pt x="98920" y="2331"/>
                    </a:lnTo>
                    <a:lnTo>
                      <a:pt x="98920" y="146548"/>
                    </a:lnTo>
                    <a:lnTo>
                      <a:pt x="128230" y="146548"/>
                    </a:lnTo>
                    <a:close/>
                    <a:moveTo>
                      <a:pt x="80269" y="146548"/>
                    </a:moveTo>
                    <a:lnTo>
                      <a:pt x="80269" y="124400"/>
                    </a:lnTo>
                    <a:lnTo>
                      <a:pt x="30142" y="124400"/>
                    </a:lnTo>
                    <a:lnTo>
                      <a:pt x="30142" y="82267"/>
                    </a:lnTo>
                    <a:lnTo>
                      <a:pt x="74939" y="82267"/>
                    </a:lnTo>
                    <a:lnTo>
                      <a:pt x="74939" y="60118"/>
                    </a:lnTo>
                    <a:lnTo>
                      <a:pt x="30142" y="60118"/>
                    </a:lnTo>
                    <a:lnTo>
                      <a:pt x="30142" y="24480"/>
                    </a:lnTo>
                    <a:lnTo>
                      <a:pt x="78770" y="24480"/>
                    </a:lnTo>
                    <a:lnTo>
                      <a:pt x="78770" y="2331"/>
                    </a:lnTo>
                    <a:lnTo>
                      <a:pt x="0" y="2331"/>
                    </a:lnTo>
                    <a:lnTo>
                      <a:pt x="0" y="146548"/>
                    </a:lnTo>
                    <a:lnTo>
                      <a:pt x="80269" y="146548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12EF03A4-15D4-9AAA-BEA5-E7A7AEFFE120}"/>
                  </a:ext>
                </a:extLst>
              </p:cNvPr>
              <p:cNvSpPr/>
              <p:nvPr/>
            </p:nvSpPr>
            <p:spPr>
              <a:xfrm>
                <a:off x="6716772" y="4927282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16A5582-1B0E-D1E5-C0E9-5F03053E955C}"/>
                  </a:ext>
                </a:extLst>
              </p:cNvPr>
              <p:cNvGrpSpPr/>
              <p:nvPr/>
            </p:nvGrpSpPr>
            <p:grpSpPr>
              <a:xfrm>
                <a:off x="6751744" y="4424855"/>
                <a:ext cx="413499" cy="389352"/>
                <a:chOff x="6014752" y="4192839"/>
                <a:chExt cx="413499" cy="389352"/>
              </a:xfrm>
            </p:grpSpPr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61A5690-70D1-B2A7-B446-706702C3E667}"/>
                    </a:ext>
                  </a:extLst>
                </p:cNvPr>
                <p:cNvSpPr/>
                <p:nvPr/>
              </p:nvSpPr>
              <p:spPr>
                <a:xfrm>
                  <a:off x="6014752" y="4192839"/>
                  <a:ext cx="413499" cy="389352"/>
                </a:xfrm>
                <a:custGeom>
                  <a:avLst/>
                  <a:gdLst>
                    <a:gd name="connsiteX0" fmla="*/ 211163 w 413499"/>
                    <a:gd name="connsiteY0" fmla="*/ 0 h 389352"/>
                    <a:gd name="connsiteX1" fmla="*/ 413499 w 413499"/>
                    <a:gd name="connsiteY1" fmla="*/ 389352 h 389352"/>
                    <a:gd name="connsiteX2" fmla="*/ 0 w 413499"/>
                    <a:gd name="connsiteY2" fmla="*/ 389352 h 389352"/>
                    <a:gd name="connsiteX3" fmla="*/ 211163 w 413499"/>
                    <a:gd name="connsiteY3" fmla="*/ 0 h 389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3499" h="389352">
                      <a:moveTo>
                        <a:pt x="211163" y="0"/>
                      </a:moveTo>
                      <a:lnTo>
                        <a:pt x="413499" y="389352"/>
                      </a:lnTo>
                      <a:lnTo>
                        <a:pt x="0" y="389352"/>
                      </a:lnTo>
                      <a:lnTo>
                        <a:pt x="21116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94199F00-D317-3F1D-3565-7C59CDE57E35}"/>
                    </a:ext>
                  </a:extLst>
                </p:cNvPr>
                <p:cNvSpPr/>
                <p:nvPr/>
              </p:nvSpPr>
              <p:spPr>
                <a:xfrm>
                  <a:off x="6014752" y="4192839"/>
                  <a:ext cx="413499" cy="389352"/>
                </a:xfrm>
                <a:custGeom>
                  <a:avLst/>
                  <a:gdLst>
                    <a:gd name="connsiteX0" fmla="*/ 211163 w 413499"/>
                    <a:gd name="connsiteY0" fmla="*/ 0 h 389352"/>
                    <a:gd name="connsiteX1" fmla="*/ 413499 w 413499"/>
                    <a:gd name="connsiteY1" fmla="*/ 389352 h 389352"/>
                    <a:gd name="connsiteX2" fmla="*/ 0 w 413499"/>
                    <a:gd name="connsiteY2" fmla="*/ 389352 h 389352"/>
                    <a:gd name="connsiteX3" fmla="*/ 211163 w 413499"/>
                    <a:gd name="connsiteY3" fmla="*/ 0 h 389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13499" h="389352">
                      <a:moveTo>
                        <a:pt x="211163" y="0"/>
                      </a:moveTo>
                      <a:lnTo>
                        <a:pt x="413499" y="389352"/>
                      </a:lnTo>
                      <a:lnTo>
                        <a:pt x="0" y="389352"/>
                      </a:lnTo>
                      <a:lnTo>
                        <a:pt x="211163" y="0"/>
                      </a:lnTo>
                      <a:close/>
                    </a:path>
                  </a:pathLst>
                </a:custGeom>
                <a:noFill/>
                <a:ln w="41605" cap="flat">
                  <a:solidFill>
                    <a:srgbClr val="0092D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98B38301-95AD-A289-5175-1A3C09A6864E}"/>
                </a:ext>
              </a:extLst>
            </p:cNvPr>
            <p:cNvSpPr txBox="1">
              <a:spLocks/>
            </p:cNvSpPr>
            <p:nvPr/>
          </p:nvSpPr>
          <p:spPr>
            <a:xfrm>
              <a:off x="6618129" y="5438971"/>
              <a:ext cx="2427454" cy="116229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We embrace change with a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spirit of possibility, curiosity and adaptability. We lead the market because we anticipate our customers’ needs.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9CEDDB9-596C-5D46-5FDC-95C5E95E758C}"/>
              </a:ext>
            </a:extLst>
          </p:cNvPr>
          <p:cNvGrpSpPr/>
          <p:nvPr userDrawn="1"/>
        </p:nvGrpSpPr>
        <p:grpSpPr>
          <a:xfrm>
            <a:off x="9354595" y="4380390"/>
            <a:ext cx="2427454" cy="2278457"/>
            <a:chOff x="9354595" y="4380390"/>
            <a:chExt cx="2427454" cy="227845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CBAA937-4336-82AD-1C75-ADAE90D09C1D}"/>
                </a:ext>
              </a:extLst>
            </p:cNvPr>
            <p:cNvGrpSpPr/>
            <p:nvPr/>
          </p:nvGrpSpPr>
          <p:grpSpPr>
            <a:xfrm>
              <a:off x="9448754" y="4380390"/>
              <a:ext cx="2213178" cy="1028919"/>
              <a:chOff x="9448754" y="4380390"/>
              <a:chExt cx="2213178" cy="1028919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40038C08-3205-CAE1-BD39-2B0B479CDAA7}"/>
                  </a:ext>
                </a:extLst>
              </p:cNvPr>
              <p:cNvSpPr/>
              <p:nvPr/>
            </p:nvSpPr>
            <p:spPr>
              <a:xfrm>
                <a:off x="9460210" y="5259431"/>
                <a:ext cx="2191896" cy="149878"/>
              </a:xfrm>
              <a:custGeom>
                <a:avLst/>
                <a:gdLst>
                  <a:gd name="connsiteX0" fmla="*/ 2191897 w 2191896"/>
                  <a:gd name="connsiteY0" fmla="*/ 146715 h 149878"/>
                  <a:gd name="connsiteX1" fmla="*/ 2191897 w 2191896"/>
                  <a:gd name="connsiteY1" fmla="*/ 124566 h 149878"/>
                  <a:gd name="connsiteX2" fmla="*/ 2141771 w 2191896"/>
                  <a:gd name="connsiteY2" fmla="*/ 124566 h 149878"/>
                  <a:gd name="connsiteX3" fmla="*/ 2141771 w 2191896"/>
                  <a:gd name="connsiteY3" fmla="*/ 82433 h 149878"/>
                  <a:gd name="connsiteX4" fmla="*/ 2186568 w 2191896"/>
                  <a:gd name="connsiteY4" fmla="*/ 82433 h 149878"/>
                  <a:gd name="connsiteX5" fmla="*/ 2186568 w 2191896"/>
                  <a:gd name="connsiteY5" fmla="*/ 60285 h 149878"/>
                  <a:gd name="connsiteX6" fmla="*/ 2141771 w 2191896"/>
                  <a:gd name="connsiteY6" fmla="*/ 60285 h 149878"/>
                  <a:gd name="connsiteX7" fmla="*/ 2141771 w 2191896"/>
                  <a:gd name="connsiteY7" fmla="*/ 24647 h 149878"/>
                  <a:gd name="connsiteX8" fmla="*/ 2190398 w 2191896"/>
                  <a:gd name="connsiteY8" fmla="*/ 24647 h 149878"/>
                  <a:gd name="connsiteX9" fmla="*/ 2190398 w 2191896"/>
                  <a:gd name="connsiteY9" fmla="*/ 2498 h 149878"/>
                  <a:gd name="connsiteX10" fmla="*/ 2111629 w 2191896"/>
                  <a:gd name="connsiteY10" fmla="*/ 2498 h 149878"/>
                  <a:gd name="connsiteX11" fmla="*/ 2111629 w 2191896"/>
                  <a:gd name="connsiteY11" fmla="*/ 146715 h 149878"/>
                  <a:gd name="connsiteX12" fmla="*/ 2191897 w 2191896"/>
                  <a:gd name="connsiteY12" fmla="*/ 146715 h 149878"/>
                  <a:gd name="connsiteX13" fmla="*/ 2024365 w 2191896"/>
                  <a:gd name="connsiteY13" fmla="*/ 146715 h 149878"/>
                  <a:gd name="connsiteX14" fmla="*/ 2059670 w 2191896"/>
                  <a:gd name="connsiteY14" fmla="*/ 146715 h 149878"/>
                  <a:gd name="connsiteX15" fmla="*/ 2097806 w 2191896"/>
                  <a:gd name="connsiteY15" fmla="*/ 2498 h 149878"/>
                  <a:gd name="connsiteX16" fmla="*/ 2067997 w 2191896"/>
                  <a:gd name="connsiteY16" fmla="*/ 2498 h 149878"/>
                  <a:gd name="connsiteX17" fmla="*/ 2042851 w 2191896"/>
                  <a:gd name="connsiteY17" fmla="*/ 107413 h 149878"/>
                  <a:gd name="connsiteX18" fmla="*/ 2042517 w 2191896"/>
                  <a:gd name="connsiteY18" fmla="*/ 107413 h 149878"/>
                  <a:gd name="connsiteX19" fmla="*/ 2020202 w 2191896"/>
                  <a:gd name="connsiteY19" fmla="*/ 2498 h 149878"/>
                  <a:gd name="connsiteX20" fmla="*/ 1988894 w 2191896"/>
                  <a:gd name="connsiteY20" fmla="*/ 2498 h 149878"/>
                  <a:gd name="connsiteX21" fmla="*/ 2024532 w 2191896"/>
                  <a:gd name="connsiteY21" fmla="*/ 146715 h 149878"/>
                  <a:gd name="connsiteX22" fmla="*/ 1975072 w 2191896"/>
                  <a:gd name="connsiteY22" fmla="*/ 2498 h 149878"/>
                  <a:gd name="connsiteX23" fmla="*/ 1944930 w 2191896"/>
                  <a:gd name="connsiteY23" fmla="*/ 2498 h 149878"/>
                  <a:gd name="connsiteX24" fmla="*/ 1944930 w 2191896"/>
                  <a:gd name="connsiteY24" fmla="*/ 146715 h 149878"/>
                  <a:gd name="connsiteX25" fmla="*/ 1975072 w 2191896"/>
                  <a:gd name="connsiteY25" fmla="*/ 146715 h 149878"/>
                  <a:gd name="connsiteX26" fmla="*/ 1975072 w 2191896"/>
                  <a:gd name="connsiteY26" fmla="*/ 2498 h 149878"/>
                  <a:gd name="connsiteX27" fmla="*/ 1833686 w 2191896"/>
                  <a:gd name="connsiteY27" fmla="*/ 2498 h 149878"/>
                  <a:gd name="connsiteX28" fmla="*/ 1833686 w 2191896"/>
                  <a:gd name="connsiteY28" fmla="*/ 26479 h 149878"/>
                  <a:gd name="connsiteX29" fmla="*/ 1867326 w 2191896"/>
                  <a:gd name="connsiteY29" fmla="*/ 26479 h 149878"/>
                  <a:gd name="connsiteX30" fmla="*/ 1867326 w 2191896"/>
                  <a:gd name="connsiteY30" fmla="*/ 146715 h 149878"/>
                  <a:gd name="connsiteX31" fmla="*/ 1897468 w 2191896"/>
                  <a:gd name="connsiteY31" fmla="*/ 146715 h 149878"/>
                  <a:gd name="connsiteX32" fmla="*/ 1897468 w 2191896"/>
                  <a:gd name="connsiteY32" fmla="*/ 26479 h 149878"/>
                  <a:gd name="connsiteX33" fmla="*/ 1931107 w 2191896"/>
                  <a:gd name="connsiteY33" fmla="*/ 26479 h 149878"/>
                  <a:gd name="connsiteX34" fmla="*/ 1931107 w 2191896"/>
                  <a:gd name="connsiteY34" fmla="*/ 2498 h 149878"/>
                  <a:gd name="connsiteX35" fmla="*/ 1833852 w 2191896"/>
                  <a:gd name="connsiteY35" fmla="*/ 2498 h 149878"/>
                  <a:gd name="connsiteX36" fmla="*/ 1782394 w 2191896"/>
                  <a:gd name="connsiteY36" fmla="*/ 149213 h 149878"/>
                  <a:gd name="connsiteX37" fmla="*/ 1826025 w 2191896"/>
                  <a:gd name="connsiteY37" fmla="*/ 98254 h 149878"/>
                  <a:gd name="connsiteX38" fmla="*/ 1796217 w 2191896"/>
                  <a:gd name="connsiteY38" fmla="*/ 98254 h 149878"/>
                  <a:gd name="connsiteX39" fmla="*/ 1782394 w 2191896"/>
                  <a:gd name="connsiteY39" fmla="*/ 127564 h 149878"/>
                  <a:gd name="connsiteX40" fmla="*/ 1763243 w 2191896"/>
                  <a:gd name="connsiteY40" fmla="*/ 74606 h 149878"/>
                  <a:gd name="connsiteX41" fmla="*/ 1782394 w 2191896"/>
                  <a:gd name="connsiteY41" fmla="*/ 21649 h 149878"/>
                  <a:gd name="connsiteX42" fmla="*/ 1794718 w 2191896"/>
                  <a:gd name="connsiteY42" fmla="*/ 47961 h 149878"/>
                  <a:gd name="connsiteX43" fmla="*/ 1824194 w 2191896"/>
                  <a:gd name="connsiteY43" fmla="*/ 47961 h 149878"/>
                  <a:gd name="connsiteX44" fmla="*/ 1782228 w 2191896"/>
                  <a:gd name="connsiteY44" fmla="*/ 0 h 149878"/>
                  <a:gd name="connsiteX45" fmla="*/ 1732434 w 2191896"/>
                  <a:gd name="connsiteY45" fmla="*/ 74440 h 149878"/>
                  <a:gd name="connsiteX46" fmla="*/ 1782228 w 2191896"/>
                  <a:gd name="connsiteY46" fmla="*/ 149046 h 149878"/>
                  <a:gd name="connsiteX47" fmla="*/ 1714282 w 2191896"/>
                  <a:gd name="connsiteY47" fmla="*/ 146715 h 149878"/>
                  <a:gd name="connsiteX48" fmla="*/ 1714282 w 2191896"/>
                  <a:gd name="connsiteY48" fmla="*/ 124566 h 149878"/>
                  <a:gd name="connsiteX49" fmla="*/ 1664156 w 2191896"/>
                  <a:gd name="connsiteY49" fmla="*/ 124566 h 149878"/>
                  <a:gd name="connsiteX50" fmla="*/ 1664156 w 2191896"/>
                  <a:gd name="connsiteY50" fmla="*/ 82433 h 149878"/>
                  <a:gd name="connsiteX51" fmla="*/ 1708953 w 2191896"/>
                  <a:gd name="connsiteY51" fmla="*/ 82433 h 149878"/>
                  <a:gd name="connsiteX52" fmla="*/ 1708953 w 2191896"/>
                  <a:gd name="connsiteY52" fmla="*/ 60285 h 149878"/>
                  <a:gd name="connsiteX53" fmla="*/ 1664156 w 2191896"/>
                  <a:gd name="connsiteY53" fmla="*/ 60285 h 149878"/>
                  <a:gd name="connsiteX54" fmla="*/ 1664156 w 2191896"/>
                  <a:gd name="connsiteY54" fmla="*/ 24647 h 149878"/>
                  <a:gd name="connsiteX55" fmla="*/ 1712784 w 2191896"/>
                  <a:gd name="connsiteY55" fmla="*/ 24647 h 149878"/>
                  <a:gd name="connsiteX56" fmla="*/ 1712784 w 2191896"/>
                  <a:gd name="connsiteY56" fmla="*/ 2498 h 149878"/>
                  <a:gd name="connsiteX57" fmla="*/ 1634014 w 2191896"/>
                  <a:gd name="connsiteY57" fmla="*/ 2498 h 149878"/>
                  <a:gd name="connsiteX58" fmla="*/ 1634014 w 2191896"/>
                  <a:gd name="connsiteY58" fmla="*/ 146715 h 149878"/>
                  <a:gd name="connsiteX59" fmla="*/ 1714282 w 2191896"/>
                  <a:gd name="connsiteY59" fmla="*/ 146715 h 149878"/>
                  <a:gd name="connsiteX60" fmla="*/ 1523103 w 2191896"/>
                  <a:gd name="connsiteY60" fmla="*/ 146715 h 149878"/>
                  <a:gd name="connsiteX61" fmla="*/ 1553246 w 2191896"/>
                  <a:gd name="connsiteY61" fmla="*/ 146715 h 149878"/>
                  <a:gd name="connsiteX62" fmla="*/ 1553246 w 2191896"/>
                  <a:gd name="connsiteY62" fmla="*/ 87929 h 149878"/>
                  <a:gd name="connsiteX63" fmla="*/ 1575728 w 2191896"/>
                  <a:gd name="connsiteY63" fmla="*/ 87929 h 149878"/>
                  <a:gd name="connsiteX64" fmla="*/ 1615862 w 2191896"/>
                  <a:gd name="connsiteY64" fmla="*/ 45630 h 149878"/>
                  <a:gd name="connsiteX65" fmla="*/ 1577560 w 2191896"/>
                  <a:gd name="connsiteY65" fmla="*/ 2498 h 149878"/>
                  <a:gd name="connsiteX66" fmla="*/ 1523270 w 2191896"/>
                  <a:gd name="connsiteY66" fmla="*/ 2498 h 149878"/>
                  <a:gd name="connsiteX67" fmla="*/ 1523270 w 2191896"/>
                  <a:gd name="connsiteY67" fmla="*/ 146715 h 149878"/>
                  <a:gd name="connsiteX68" fmla="*/ 1553246 w 2191896"/>
                  <a:gd name="connsiteY68" fmla="*/ 24647 h 149878"/>
                  <a:gd name="connsiteX69" fmla="*/ 1568400 w 2191896"/>
                  <a:gd name="connsiteY69" fmla="*/ 24647 h 149878"/>
                  <a:gd name="connsiteX70" fmla="*/ 1585220 w 2191896"/>
                  <a:gd name="connsiteY70" fmla="*/ 46463 h 149878"/>
                  <a:gd name="connsiteX71" fmla="*/ 1570066 w 2191896"/>
                  <a:gd name="connsiteY71" fmla="*/ 65947 h 149878"/>
                  <a:gd name="connsiteX72" fmla="*/ 1553246 w 2191896"/>
                  <a:gd name="connsiteY72" fmla="*/ 65947 h 149878"/>
                  <a:gd name="connsiteX73" fmla="*/ 1553246 w 2191896"/>
                  <a:gd name="connsiteY73" fmla="*/ 24813 h 149878"/>
                  <a:gd name="connsiteX74" fmla="*/ 1501288 w 2191896"/>
                  <a:gd name="connsiteY74" fmla="*/ 107413 h 149878"/>
                  <a:gd name="connsiteX75" fmla="*/ 1440504 w 2191896"/>
                  <a:gd name="connsiteY75" fmla="*/ 37137 h 149878"/>
                  <a:gd name="connsiteX76" fmla="*/ 1456158 w 2191896"/>
                  <a:gd name="connsiteY76" fmla="*/ 21816 h 149878"/>
                  <a:gd name="connsiteX77" fmla="*/ 1470146 w 2191896"/>
                  <a:gd name="connsiteY77" fmla="*/ 43632 h 149878"/>
                  <a:gd name="connsiteX78" fmla="*/ 1499456 w 2191896"/>
                  <a:gd name="connsiteY78" fmla="*/ 43632 h 149878"/>
                  <a:gd name="connsiteX79" fmla="*/ 1457490 w 2191896"/>
                  <a:gd name="connsiteY79" fmla="*/ 333 h 149878"/>
                  <a:gd name="connsiteX80" fmla="*/ 1409862 w 2191896"/>
                  <a:gd name="connsiteY80" fmla="*/ 40967 h 149878"/>
                  <a:gd name="connsiteX81" fmla="*/ 1470646 w 2191896"/>
                  <a:gd name="connsiteY81" fmla="*/ 111577 h 149878"/>
                  <a:gd name="connsiteX82" fmla="*/ 1455491 w 2191896"/>
                  <a:gd name="connsiteY82" fmla="*/ 127897 h 149878"/>
                  <a:gd name="connsiteX83" fmla="*/ 1438339 w 2191896"/>
                  <a:gd name="connsiteY83" fmla="*/ 102584 h 149878"/>
                  <a:gd name="connsiteX84" fmla="*/ 1408196 w 2191896"/>
                  <a:gd name="connsiteY84" fmla="*/ 102584 h 149878"/>
                  <a:gd name="connsiteX85" fmla="*/ 1450995 w 2191896"/>
                  <a:gd name="connsiteY85" fmla="*/ 149546 h 149878"/>
                  <a:gd name="connsiteX86" fmla="*/ 1501288 w 2191896"/>
                  <a:gd name="connsiteY86" fmla="*/ 107746 h 149878"/>
                  <a:gd name="connsiteX87" fmla="*/ 1330259 w 2191896"/>
                  <a:gd name="connsiteY87" fmla="*/ 87263 h 149878"/>
                  <a:gd name="connsiteX88" fmla="*/ 1338086 w 2191896"/>
                  <a:gd name="connsiteY88" fmla="*/ 87263 h 149878"/>
                  <a:gd name="connsiteX89" fmla="*/ 1359735 w 2191896"/>
                  <a:gd name="connsiteY89" fmla="*/ 119071 h 149878"/>
                  <a:gd name="connsiteX90" fmla="*/ 1362899 w 2191896"/>
                  <a:gd name="connsiteY90" fmla="*/ 147048 h 149878"/>
                  <a:gd name="connsiteX91" fmla="*/ 1392376 w 2191896"/>
                  <a:gd name="connsiteY91" fmla="*/ 147048 h 149878"/>
                  <a:gd name="connsiteX92" fmla="*/ 1389045 w 2191896"/>
                  <a:gd name="connsiteY92" fmla="*/ 104749 h 149878"/>
                  <a:gd name="connsiteX93" fmla="*/ 1362899 w 2191896"/>
                  <a:gd name="connsiteY93" fmla="*/ 76438 h 149878"/>
                  <a:gd name="connsiteX94" fmla="*/ 1362899 w 2191896"/>
                  <a:gd name="connsiteY94" fmla="*/ 76105 h 149878"/>
                  <a:gd name="connsiteX95" fmla="*/ 1389711 w 2191896"/>
                  <a:gd name="connsiteY95" fmla="*/ 40800 h 149878"/>
                  <a:gd name="connsiteX96" fmla="*/ 1355905 w 2191896"/>
                  <a:gd name="connsiteY96" fmla="*/ 2998 h 149878"/>
                  <a:gd name="connsiteX97" fmla="*/ 1300117 w 2191896"/>
                  <a:gd name="connsiteY97" fmla="*/ 2998 h 149878"/>
                  <a:gd name="connsiteX98" fmla="*/ 1300117 w 2191896"/>
                  <a:gd name="connsiteY98" fmla="*/ 147214 h 149878"/>
                  <a:gd name="connsiteX99" fmla="*/ 1330259 w 2191896"/>
                  <a:gd name="connsiteY99" fmla="*/ 147214 h 149878"/>
                  <a:gd name="connsiteX100" fmla="*/ 1330259 w 2191896"/>
                  <a:gd name="connsiteY100" fmla="*/ 87429 h 149878"/>
                  <a:gd name="connsiteX101" fmla="*/ 1330259 w 2191896"/>
                  <a:gd name="connsiteY101" fmla="*/ 24980 h 149878"/>
                  <a:gd name="connsiteX102" fmla="*/ 1343582 w 2191896"/>
                  <a:gd name="connsiteY102" fmla="*/ 24980 h 149878"/>
                  <a:gd name="connsiteX103" fmla="*/ 1359070 w 2191896"/>
                  <a:gd name="connsiteY103" fmla="*/ 43964 h 149878"/>
                  <a:gd name="connsiteX104" fmla="*/ 1343582 w 2191896"/>
                  <a:gd name="connsiteY104" fmla="*/ 65114 h 149878"/>
                  <a:gd name="connsiteX105" fmla="*/ 1330259 w 2191896"/>
                  <a:gd name="connsiteY105" fmla="*/ 65114 h 149878"/>
                  <a:gd name="connsiteX106" fmla="*/ 1330259 w 2191896"/>
                  <a:gd name="connsiteY106" fmla="*/ 24980 h 149878"/>
                  <a:gd name="connsiteX107" fmla="*/ 1281132 w 2191896"/>
                  <a:gd name="connsiteY107" fmla="*/ 147048 h 149878"/>
                  <a:gd name="connsiteX108" fmla="*/ 1281132 w 2191896"/>
                  <a:gd name="connsiteY108" fmla="*/ 124899 h 149878"/>
                  <a:gd name="connsiteX109" fmla="*/ 1231006 w 2191896"/>
                  <a:gd name="connsiteY109" fmla="*/ 124899 h 149878"/>
                  <a:gd name="connsiteX110" fmla="*/ 1231006 w 2191896"/>
                  <a:gd name="connsiteY110" fmla="*/ 82767 h 149878"/>
                  <a:gd name="connsiteX111" fmla="*/ 1275803 w 2191896"/>
                  <a:gd name="connsiteY111" fmla="*/ 82767 h 149878"/>
                  <a:gd name="connsiteX112" fmla="*/ 1275803 w 2191896"/>
                  <a:gd name="connsiteY112" fmla="*/ 60618 h 149878"/>
                  <a:gd name="connsiteX113" fmla="*/ 1231006 w 2191896"/>
                  <a:gd name="connsiteY113" fmla="*/ 60618 h 149878"/>
                  <a:gd name="connsiteX114" fmla="*/ 1231006 w 2191896"/>
                  <a:gd name="connsiteY114" fmla="*/ 24980 h 149878"/>
                  <a:gd name="connsiteX115" fmla="*/ 1279633 w 2191896"/>
                  <a:gd name="connsiteY115" fmla="*/ 24980 h 149878"/>
                  <a:gd name="connsiteX116" fmla="*/ 1279633 w 2191896"/>
                  <a:gd name="connsiteY116" fmla="*/ 2831 h 149878"/>
                  <a:gd name="connsiteX117" fmla="*/ 1200864 w 2191896"/>
                  <a:gd name="connsiteY117" fmla="*/ 2831 h 149878"/>
                  <a:gd name="connsiteX118" fmla="*/ 1200864 w 2191896"/>
                  <a:gd name="connsiteY118" fmla="*/ 147048 h 149878"/>
                  <a:gd name="connsiteX119" fmla="*/ 1281132 w 2191896"/>
                  <a:gd name="connsiteY119" fmla="*/ 147048 h 149878"/>
                  <a:gd name="connsiteX120" fmla="*/ 1089953 w 2191896"/>
                  <a:gd name="connsiteY120" fmla="*/ 147048 h 149878"/>
                  <a:gd name="connsiteX121" fmla="*/ 1120096 w 2191896"/>
                  <a:gd name="connsiteY121" fmla="*/ 147048 h 149878"/>
                  <a:gd name="connsiteX122" fmla="*/ 1120096 w 2191896"/>
                  <a:gd name="connsiteY122" fmla="*/ 88262 h 149878"/>
                  <a:gd name="connsiteX123" fmla="*/ 1142578 w 2191896"/>
                  <a:gd name="connsiteY123" fmla="*/ 88262 h 149878"/>
                  <a:gd name="connsiteX124" fmla="*/ 1182712 w 2191896"/>
                  <a:gd name="connsiteY124" fmla="*/ 45963 h 149878"/>
                  <a:gd name="connsiteX125" fmla="*/ 1144409 w 2191896"/>
                  <a:gd name="connsiteY125" fmla="*/ 2831 h 149878"/>
                  <a:gd name="connsiteX126" fmla="*/ 1090120 w 2191896"/>
                  <a:gd name="connsiteY126" fmla="*/ 2831 h 149878"/>
                  <a:gd name="connsiteX127" fmla="*/ 1090120 w 2191896"/>
                  <a:gd name="connsiteY127" fmla="*/ 147048 h 149878"/>
                  <a:gd name="connsiteX128" fmla="*/ 1120096 w 2191896"/>
                  <a:gd name="connsiteY128" fmla="*/ 24980 h 149878"/>
                  <a:gd name="connsiteX129" fmla="*/ 1135250 w 2191896"/>
                  <a:gd name="connsiteY129" fmla="*/ 24980 h 149878"/>
                  <a:gd name="connsiteX130" fmla="*/ 1152070 w 2191896"/>
                  <a:gd name="connsiteY130" fmla="*/ 46796 h 149878"/>
                  <a:gd name="connsiteX131" fmla="*/ 1136916 w 2191896"/>
                  <a:gd name="connsiteY131" fmla="*/ 66280 h 149878"/>
                  <a:gd name="connsiteX132" fmla="*/ 1120096 w 2191896"/>
                  <a:gd name="connsiteY132" fmla="*/ 66280 h 149878"/>
                  <a:gd name="connsiteX133" fmla="*/ 1120096 w 2191896"/>
                  <a:gd name="connsiteY133" fmla="*/ 25147 h 149878"/>
                  <a:gd name="connsiteX134" fmla="*/ 934412 w 2191896"/>
                  <a:gd name="connsiteY134" fmla="*/ 147048 h 149878"/>
                  <a:gd name="connsiteX135" fmla="*/ 964555 w 2191896"/>
                  <a:gd name="connsiteY135" fmla="*/ 147048 h 149878"/>
                  <a:gd name="connsiteX136" fmla="*/ 964555 w 2191896"/>
                  <a:gd name="connsiteY136" fmla="*/ 88262 h 149878"/>
                  <a:gd name="connsiteX137" fmla="*/ 987037 w 2191896"/>
                  <a:gd name="connsiteY137" fmla="*/ 88262 h 149878"/>
                  <a:gd name="connsiteX138" fmla="*/ 1027170 w 2191896"/>
                  <a:gd name="connsiteY138" fmla="*/ 45963 h 149878"/>
                  <a:gd name="connsiteX139" fmla="*/ 988868 w 2191896"/>
                  <a:gd name="connsiteY139" fmla="*/ 2831 h 149878"/>
                  <a:gd name="connsiteX140" fmla="*/ 934579 w 2191896"/>
                  <a:gd name="connsiteY140" fmla="*/ 2831 h 149878"/>
                  <a:gd name="connsiteX141" fmla="*/ 934579 w 2191896"/>
                  <a:gd name="connsiteY141" fmla="*/ 147048 h 149878"/>
                  <a:gd name="connsiteX142" fmla="*/ 964555 w 2191896"/>
                  <a:gd name="connsiteY142" fmla="*/ 24980 h 149878"/>
                  <a:gd name="connsiteX143" fmla="*/ 979709 w 2191896"/>
                  <a:gd name="connsiteY143" fmla="*/ 24980 h 149878"/>
                  <a:gd name="connsiteX144" fmla="*/ 996529 w 2191896"/>
                  <a:gd name="connsiteY144" fmla="*/ 46796 h 149878"/>
                  <a:gd name="connsiteX145" fmla="*/ 981374 w 2191896"/>
                  <a:gd name="connsiteY145" fmla="*/ 66280 h 149878"/>
                  <a:gd name="connsiteX146" fmla="*/ 964555 w 2191896"/>
                  <a:gd name="connsiteY146" fmla="*/ 66280 h 149878"/>
                  <a:gd name="connsiteX147" fmla="*/ 964555 w 2191896"/>
                  <a:gd name="connsiteY147" fmla="*/ 25147 h 149878"/>
                  <a:gd name="connsiteX148" fmla="*/ 908766 w 2191896"/>
                  <a:gd name="connsiteY148" fmla="*/ 2831 h 149878"/>
                  <a:gd name="connsiteX149" fmla="*/ 878624 w 2191896"/>
                  <a:gd name="connsiteY149" fmla="*/ 2831 h 149878"/>
                  <a:gd name="connsiteX150" fmla="*/ 878624 w 2191896"/>
                  <a:gd name="connsiteY150" fmla="*/ 147048 h 149878"/>
                  <a:gd name="connsiteX151" fmla="*/ 908766 w 2191896"/>
                  <a:gd name="connsiteY151" fmla="*/ 147048 h 149878"/>
                  <a:gd name="connsiteX152" fmla="*/ 908766 w 2191896"/>
                  <a:gd name="connsiteY152" fmla="*/ 2831 h 149878"/>
                  <a:gd name="connsiteX153" fmla="*/ 787698 w 2191896"/>
                  <a:gd name="connsiteY153" fmla="*/ 60618 h 149878"/>
                  <a:gd name="connsiteX154" fmla="*/ 787698 w 2191896"/>
                  <a:gd name="connsiteY154" fmla="*/ 2831 h 149878"/>
                  <a:gd name="connsiteX155" fmla="*/ 757555 w 2191896"/>
                  <a:gd name="connsiteY155" fmla="*/ 2831 h 149878"/>
                  <a:gd name="connsiteX156" fmla="*/ 757555 w 2191896"/>
                  <a:gd name="connsiteY156" fmla="*/ 147048 h 149878"/>
                  <a:gd name="connsiteX157" fmla="*/ 787698 w 2191896"/>
                  <a:gd name="connsiteY157" fmla="*/ 147048 h 149878"/>
                  <a:gd name="connsiteX158" fmla="*/ 787698 w 2191896"/>
                  <a:gd name="connsiteY158" fmla="*/ 82767 h 149878"/>
                  <a:gd name="connsiteX159" fmla="*/ 822336 w 2191896"/>
                  <a:gd name="connsiteY159" fmla="*/ 82767 h 149878"/>
                  <a:gd name="connsiteX160" fmla="*/ 822336 w 2191896"/>
                  <a:gd name="connsiteY160" fmla="*/ 147048 h 149878"/>
                  <a:gd name="connsiteX161" fmla="*/ 852478 w 2191896"/>
                  <a:gd name="connsiteY161" fmla="*/ 147048 h 149878"/>
                  <a:gd name="connsiteX162" fmla="*/ 852478 w 2191896"/>
                  <a:gd name="connsiteY162" fmla="*/ 2831 h 149878"/>
                  <a:gd name="connsiteX163" fmla="*/ 822336 w 2191896"/>
                  <a:gd name="connsiteY163" fmla="*/ 2831 h 149878"/>
                  <a:gd name="connsiteX164" fmla="*/ 822336 w 2191896"/>
                  <a:gd name="connsiteY164" fmla="*/ 60618 h 149878"/>
                  <a:gd name="connsiteX165" fmla="*/ 787698 w 2191896"/>
                  <a:gd name="connsiteY165" fmla="*/ 60618 h 149878"/>
                  <a:gd name="connsiteX166" fmla="*/ 734907 w 2191896"/>
                  <a:gd name="connsiteY166" fmla="*/ 107746 h 149878"/>
                  <a:gd name="connsiteX167" fmla="*/ 674123 w 2191896"/>
                  <a:gd name="connsiteY167" fmla="*/ 37470 h 149878"/>
                  <a:gd name="connsiteX168" fmla="*/ 689777 w 2191896"/>
                  <a:gd name="connsiteY168" fmla="*/ 22149 h 149878"/>
                  <a:gd name="connsiteX169" fmla="*/ 703765 w 2191896"/>
                  <a:gd name="connsiteY169" fmla="*/ 43964 h 149878"/>
                  <a:gd name="connsiteX170" fmla="*/ 733075 w 2191896"/>
                  <a:gd name="connsiteY170" fmla="*/ 43964 h 149878"/>
                  <a:gd name="connsiteX171" fmla="*/ 691109 w 2191896"/>
                  <a:gd name="connsiteY171" fmla="*/ 666 h 149878"/>
                  <a:gd name="connsiteX172" fmla="*/ 643481 w 2191896"/>
                  <a:gd name="connsiteY172" fmla="*/ 41300 h 149878"/>
                  <a:gd name="connsiteX173" fmla="*/ 704265 w 2191896"/>
                  <a:gd name="connsiteY173" fmla="*/ 111910 h 149878"/>
                  <a:gd name="connsiteX174" fmla="*/ 689110 w 2191896"/>
                  <a:gd name="connsiteY174" fmla="*/ 128230 h 149878"/>
                  <a:gd name="connsiteX175" fmla="*/ 671958 w 2191896"/>
                  <a:gd name="connsiteY175" fmla="*/ 102917 h 149878"/>
                  <a:gd name="connsiteX176" fmla="*/ 641815 w 2191896"/>
                  <a:gd name="connsiteY176" fmla="*/ 102917 h 149878"/>
                  <a:gd name="connsiteX177" fmla="*/ 684614 w 2191896"/>
                  <a:gd name="connsiteY177" fmla="*/ 149879 h 149878"/>
                  <a:gd name="connsiteX178" fmla="*/ 734907 w 2191896"/>
                  <a:gd name="connsiteY178" fmla="*/ 108079 h 149878"/>
                  <a:gd name="connsiteX179" fmla="*/ 563878 w 2191896"/>
                  <a:gd name="connsiteY179" fmla="*/ 87596 h 149878"/>
                  <a:gd name="connsiteX180" fmla="*/ 571705 w 2191896"/>
                  <a:gd name="connsiteY180" fmla="*/ 87596 h 149878"/>
                  <a:gd name="connsiteX181" fmla="*/ 593354 w 2191896"/>
                  <a:gd name="connsiteY181" fmla="*/ 119404 h 149878"/>
                  <a:gd name="connsiteX182" fmla="*/ 596518 w 2191896"/>
                  <a:gd name="connsiteY182" fmla="*/ 147381 h 149878"/>
                  <a:gd name="connsiteX183" fmla="*/ 625994 w 2191896"/>
                  <a:gd name="connsiteY183" fmla="*/ 147381 h 149878"/>
                  <a:gd name="connsiteX184" fmla="*/ 622664 w 2191896"/>
                  <a:gd name="connsiteY184" fmla="*/ 105082 h 149878"/>
                  <a:gd name="connsiteX185" fmla="*/ 596518 w 2191896"/>
                  <a:gd name="connsiteY185" fmla="*/ 76771 h 149878"/>
                  <a:gd name="connsiteX186" fmla="*/ 596518 w 2191896"/>
                  <a:gd name="connsiteY186" fmla="*/ 76438 h 149878"/>
                  <a:gd name="connsiteX187" fmla="*/ 623330 w 2191896"/>
                  <a:gd name="connsiteY187" fmla="*/ 41133 h 149878"/>
                  <a:gd name="connsiteX188" fmla="*/ 589524 w 2191896"/>
                  <a:gd name="connsiteY188" fmla="*/ 3331 h 149878"/>
                  <a:gd name="connsiteX189" fmla="*/ 533736 w 2191896"/>
                  <a:gd name="connsiteY189" fmla="*/ 3331 h 149878"/>
                  <a:gd name="connsiteX190" fmla="*/ 533736 w 2191896"/>
                  <a:gd name="connsiteY190" fmla="*/ 147548 h 149878"/>
                  <a:gd name="connsiteX191" fmla="*/ 563878 w 2191896"/>
                  <a:gd name="connsiteY191" fmla="*/ 147548 h 149878"/>
                  <a:gd name="connsiteX192" fmla="*/ 563878 w 2191896"/>
                  <a:gd name="connsiteY192" fmla="*/ 87763 h 149878"/>
                  <a:gd name="connsiteX193" fmla="*/ 563878 w 2191896"/>
                  <a:gd name="connsiteY193" fmla="*/ 25313 h 149878"/>
                  <a:gd name="connsiteX194" fmla="*/ 577201 w 2191896"/>
                  <a:gd name="connsiteY194" fmla="*/ 25313 h 149878"/>
                  <a:gd name="connsiteX195" fmla="*/ 592522 w 2191896"/>
                  <a:gd name="connsiteY195" fmla="*/ 44298 h 149878"/>
                  <a:gd name="connsiteX196" fmla="*/ 577201 w 2191896"/>
                  <a:gd name="connsiteY196" fmla="*/ 65447 h 149878"/>
                  <a:gd name="connsiteX197" fmla="*/ 563878 w 2191896"/>
                  <a:gd name="connsiteY197" fmla="*/ 65447 h 149878"/>
                  <a:gd name="connsiteX198" fmla="*/ 563878 w 2191896"/>
                  <a:gd name="connsiteY198" fmla="*/ 25313 h 149878"/>
                  <a:gd name="connsiteX199" fmla="*/ 514751 w 2191896"/>
                  <a:gd name="connsiteY199" fmla="*/ 147381 h 149878"/>
                  <a:gd name="connsiteX200" fmla="*/ 514751 w 2191896"/>
                  <a:gd name="connsiteY200" fmla="*/ 125232 h 149878"/>
                  <a:gd name="connsiteX201" fmla="*/ 464625 w 2191896"/>
                  <a:gd name="connsiteY201" fmla="*/ 125232 h 149878"/>
                  <a:gd name="connsiteX202" fmla="*/ 464625 w 2191896"/>
                  <a:gd name="connsiteY202" fmla="*/ 83100 h 149878"/>
                  <a:gd name="connsiteX203" fmla="*/ 509422 w 2191896"/>
                  <a:gd name="connsiteY203" fmla="*/ 83100 h 149878"/>
                  <a:gd name="connsiteX204" fmla="*/ 509422 w 2191896"/>
                  <a:gd name="connsiteY204" fmla="*/ 60951 h 149878"/>
                  <a:gd name="connsiteX205" fmla="*/ 464625 w 2191896"/>
                  <a:gd name="connsiteY205" fmla="*/ 60951 h 149878"/>
                  <a:gd name="connsiteX206" fmla="*/ 464625 w 2191896"/>
                  <a:gd name="connsiteY206" fmla="*/ 25313 h 149878"/>
                  <a:gd name="connsiteX207" fmla="*/ 513252 w 2191896"/>
                  <a:gd name="connsiteY207" fmla="*/ 25313 h 149878"/>
                  <a:gd name="connsiteX208" fmla="*/ 513252 w 2191896"/>
                  <a:gd name="connsiteY208" fmla="*/ 3164 h 149878"/>
                  <a:gd name="connsiteX209" fmla="*/ 434482 w 2191896"/>
                  <a:gd name="connsiteY209" fmla="*/ 3164 h 149878"/>
                  <a:gd name="connsiteX210" fmla="*/ 434482 w 2191896"/>
                  <a:gd name="connsiteY210" fmla="*/ 147381 h 149878"/>
                  <a:gd name="connsiteX211" fmla="*/ 514751 w 2191896"/>
                  <a:gd name="connsiteY211" fmla="*/ 147381 h 149878"/>
                  <a:gd name="connsiteX212" fmla="*/ 329567 w 2191896"/>
                  <a:gd name="connsiteY212" fmla="*/ 147381 h 149878"/>
                  <a:gd name="connsiteX213" fmla="*/ 329567 w 2191896"/>
                  <a:gd name="connsiteY213" fmla="*/ 41966 h 149878"/>
                  <a:gd name="connsiteX214" fmla="*/ 329900 w 2191896"/>
                  <a:gd name="connsiteY214" fmla="*/ 41966 h 149878"/>
                  <a:gd name="connsiteX215" fmla="*/ 369202 w 2191896"/>
                  <a:gd name="connsiteY215" fmla="*/ 147381 h 149878"/>
                  <a:gd name="connsiteX216" fmla="*/ 409003 w 2191896"/>
                  <a:gd name="connsiteY216" fmla="*/ 147381 h 149878"/>
                  <a:gd name="connsiteX217" fmla="*/ 409003 w 2191896"/>
                  <a:gd name="connsiteY217" fmla="*/ 3164 h 149878"/>
                  <a:gd name="connsiteX218" fmla="*/ 380859 w 2191896"/>
                  <a:gd name="connsiteY218" fmla="*/ 3164 h 149878"/>
                  <a:gd name="connsiteX219" fmla="*/ 380859 w 2191896"/>
                  <a:gd name="connsiteY219" fmla="*/ 103083 h 149878"/>
                  <a:gd name="connsiteX220" fmla="*/ 380526 w 2191896"/>
                  <a:gd name="connsiteY220" fmla="*/ 103083 h 149878"/>
                  <a:gd name="connsiteX221" fmla="*/ 342057 w 2191896"/>
                  <a:gd name="connsiteY221" fmla="*/ 3164 h 149878"/>
                  <a:gd name="connsiteX222" fmla="*/ 301257 w 2191896"/>
                  <a:gd name="connsiteY222" fmla="*/ 3164 h 149878"/>
                  <a:gd name="connsiteX223" fmla="*/ 301257 w 2191896"/>
                  <a:gd name="connsiteY223" fmla="*/ 147381 h 149878"/>
                  <a:gd name="connsiteX224" fmla="*/ 329401 w 2191896"/>
                  <a:gd name="connsiteY224" fmla="*/ 147381 h 149878"/>
                  <a:gd name="connsiteX225" fmla="*/ 142718 w 2191896"/>
                  <a:gd name="connsiteY225" fmla="*/ 147381 h 149878"/>
                  <a:gd name="connsiteX226" fmla="*/ 175525 w 2191896"/>
                  <a:gd name="connsiteY226" fmla="*/ 147381 h 149878"/>
                  <a:gd name="connsiteX227" fmla="*/ 200505 w 2191896"/>
                  <a:gd name="connsiteY227" fmla="*/ 41966 h 149878"/>
                  <a:gd name="connsiteX228" fmla="*/ 200838 w 2191896"/>
                  <a:gd name="connsiteY228" fmla="*/ 41966 h 149878"/>
                  <a:gd name="connsiteX229" fmla="*/ 223486 w 2191896"/>
                  <a:gd name="connsiteY229" fmla="*/ 147381 h 149878"/>
                  <a:gd name="connsiteX230" fmla="*/ 256793 w 2191896"/>
                  <a:gd name="connsiteY230" fmla="*/ 147381 h 149878"/>
                  <a:gd name="connsiteX231" fmla="*/ 288767 w 2191896"/>
                  <a:gd name="connsiteY231" fmla="*/ 3164 h 149878"/>
                  <a:gd name="connsiteX232" fmla="*/ 259124 w 2191896"/>
                  <a:gd name="connsiteY232" fmla="*/ 3164 h 149878"/>
                  <a:gd name="connsiteX233" fmla="*/ 241139 w 2191896"/>
                  <a:gd name="connsiteY233" fmla="*/ 104416 h 149878"/>
                  <a:gd name="connsiteX234" fmla="*/ 240805 w 2191896"/>
                  <a:gd name="connsiteY234" fmla="*/ 104416 h 149878"/>
                  <a:gd name="connsiteX235" fmla="*/ 219156 w 2191896"/>
                  <a:gd name="connsiteY235" fmla="*/ 3164 h 149878"/>
                  <a:gd name="connsiteX236" fmla="*/ 183519 w 2191896"/>
                  <a:gd name="connsiteY236" fmla="*/ 3164 h 149878"/>
                  <a:gd name="connsiteX237" fmla="*/ 160703 w 2191896"/>
                  <a:gd name="connsiteY237" fmla="*/ 104416 h 149878"/>
                  <a:gd name="connsiteX238" fmla="*/ 160371 w 2191896"/>
                  <a:gd name="connsiteY238" fmla="*/ 104416 h 149878"/>
                  <a:gd name="connsiteX239" fmla="*/ 141552 w 2191896"/>
                  <a:gd name="connsiteY239" fmla="*/ 3164 h 149878"/>
                  <a:gd name="connsiteX240" fmla="*/ 110578 w 2191896"/>
                  <a:gd name="connsiteY240" fmla="*/ 3164 h 149878"/>
                  <a:gd name="connsiteX241" fmla="*/ 142552 w 2191896"/>
                  <a:gd name="connsiteY241" fmla="*/ 147381 h 149878"/>
                  <a:gd name="connsiteX242" fmla="*/ 49793 w 2191896"/>
                  <a:gd name="connsiteY242" fmla="*/ 149713 h 149878"/>
                  <a:gd name="connsiteX243" fmla="*/ 99586 w 2191896"/>
                  <a:gd name="connsiteY243" fmla="*/ 75106 h 149878"/>
                  <a:gd name="connsiteX244" fmla="*/ 49793 w 2191896"/>
                  <a:gd name="connsiteY244" fmla="*/ 666 h 149878"/>
                  <a:gd name="connsiteX245" fmla="*/ 0 w 2191896"/>
                  <a:gd name="connsiteY245" fmla="*/ 75106 h 149878"/>
                  <a:gd name="connsiteX246" fmla="*/ 49793 w 2191896"/>
                  <a:gd name="connsiteY246" fmla="*/ 149713 h 149878"/>
                  <a:gd name="connsiteX247" fmla="*/ 49793 w 2191896"/>
                  <a:gd name="connsiteY247" fmla="*/ 128230 h 149878"/>
                  <a:gd name="connsiteX248" fmla="*/ 30642 w 2191896"/>
                  <a:gd name="connsiteY248" fmla="*/ 75273 h 149878"/>
                  <a:gd name="connsiteX249" fmla="*/ 49793 w 2191896"/>
                  <a:gd name="connsiteY249" fmla="*/ 22315 h 149878"/>
                  <a:gd name="connsiteX250" fmla="*/ 68945 w 2191896"/>
                  <a:gd name="connsiteY250" fmla="*/ 75273 h 149878"/>
                  <a:gd name="connsiteX251" fmla="*/ 49793 w 2191896"/>
                  <a:gd name="connsiteY251" fmla="*/ 128230 h 149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</a:cxnLst>
                <a:rect l="l" t="t" r="r" b="b"/>
                <a:pathLst>
                  <a:path w="2191896" h="149878">
                    <a:moveTo>
                      <a:pt x="2191897" y="146715"/>
                    </a:moveTo>
                    <a:lnTo>
                      <a:pt x="2191897" y="124566"/>
                    </a:lnTo>
                    <a:lnTo>
                      <a:pt x="2141771" y="124566"/>
                    </a:lnTo>
                    <a:lnTo>
                      <a:pt x="2141771" y="82433"/>
                    </a:lnTo>
                    <a:lnTo>
                      <a:pt x="2186568" y="82433"/>
                    </a:lnTo>
                    <a:lnTo>
                      <a:pt x="2186568" y="60285"/>
                    </a:lnTo>
                    <a:lnTo>
                      <a:pt x="2141771" y="60285"/>
                    </a:lnTo>
                    <a:lnTo>
                      <a:pt x="2141771" y="24647"/>
                    </a:lnTo>
                    <a:lnTo>
                      <a:pt x="2190398" y="24647"/>
                    </a:lnTo>
                    <a:lnTo>
                      <a:pt x="2190398" y="2498"/>
                    </a:lnTo>
                    <a:lnTo>
                      <a:pt x="2111629" y="2498"/>
                    </a:lnTo>
                    <a:lnTo>
                      <a:pt x="2111629" y="146715"/>
                    </a:lnTo>
                    <a:lnTo>
                      <a:pt x="2191897" y="146715"/>
                    </a:lnTo>
                    <a:close/>
                    <a:moveTo>
                      <a:pt x="2024365" y="146715"/>
                    </a:moveTo>
                    <a:lnTo>
                      <a:pt x="2059670" y="146715"/>
                    </a:lnTo>
                    <a:lnTo>
                      <a:pt x="2097806" y="2498"/>
                    </a:lnTo>
                    <a:lnTo>
                      <a:pt x="2067997" y="2498"/>
                    </a:lnTo>
                    <a:lnTo>
                      <a:pt x="2042851" y="107413"/>
                    </a:lnTo>
                    <a:lnTo>
                      <a:pt x="2042517" y="107413"/>
                    </a:lnTo>
                    <a:lnTo>
                      <a:pt x="2020202" y="2498"/>
                    </a:lnTo>
                    <a:lnTo>
                      <a:pt x="1988894" y="2498"/>
                    </a:lnTo>
                    <a:lnTo>
                      <a:pt x="2024532" y="146715"/>
                    </a:lnTo>
                    <a:close/>
                    <a:moveTo>
                      <a:pt x="1975072" y="2498"/>
                    </a:moveTo>
                    <a:lnTo>
                      <a:pt x="1944930" y="2498"/>
                    </a:lnTo>
                    <a:lnTo>
                      <a:pt x="1944930" y="146715"/>
                    </a:lnTo>
                    <a:lnTo>
                      <a:pt x="1975072" y="146715"/>
                    </a:lnTo>
                    <a:lnTo>
                      <a:pt x="1975072" y="2498"/>
                    </a:lnTo>
                    <a:close/>
                    <a:moveTo>
                      <a:pt x="1833686" y="2498"/>
                    </a:moveTo>
                    <a:lnTo>
                      <a:pt x="1833686" y="26479"/>
                    </a:lnTo>
                    <a:lnTo>
                      <a:pt x="1867326" y="26479"/>
                    </a:lnTo>
                    <a:lnTo>
                      <a:pt x="1867326" y="146715"/>
                    </a:lnTo>
                    <a:lnTo>
                      <a:pt x="1897468" y="146715"/>
                    </a:lnTo>
                    <a:lnTo>
                      <a:pt x="1897468" y="26479"/>
                    </a:lnTo>
                    <a:lnTo>
                      <a:pt x="1931107" y="26479"/>
                    </a:lnTo>
                    <a:lnTo>
                      <a:pt x="1931107" y="2498"/>
                    </a:lnTo>
                    <a:lnTo>
                      <a:pt x="1833852" y="2498"/>
                    </a:lnTo>
                    <a:close/>
                    <a:moveTo>
                      <a:pt x="1782394" y="149213"/>
                    </a:moveTo>
                    <a:cubicBezTo>
                      <a:pt x="1810538" y="149213"/>
                      <a:pt x="1826025" y="136889"/>
                      <a:pt x="1826025" y="98254"/>
                    </a:cubicBezTo>
                    <a:lnTo>
                      <a:pt x="1796217" y="98254"/>
                    </a:lnTo>
                    <a:cubicBezTo>
                      <a:pt x="1795883" y="109578"/>
                      <a:pt x="1796383" y="127564"/>
                      <a:pt x="1782394" y="127564"/>
                    </a:cubicBezTo>
                    <a:cubicBezTo>
                      <a:pt x="1765408" y="127564"/>
                      <a:pt x="1763243" y="111577"/>
                      <a:pt x="1763243" y="74606"/>
                    </a:cubicBezTo>
                    <a:cubicBezTo>
                      <a:pt x="1763243" y="37636"/>
                      <a:pt x="1765408" y="21649"/>
                      <a:pt x="1782394" y="21649"/>
                    </a:cubicBezTo>
                    <a:cubicBezTo>
                      <a:pt x="1791387" y="21649"/>
                      <a:pt x="1794718" y="28810"/>
                      <a:pt x="1794718" y="47961"/>
                    </a:cubicBezTo>
                    <a:lnTo>
                      <a:pt x="1824194" y="47961"/>
                    </a:lnTo>
                    <a:cubicBezTo>
                      <a:pt x="1825360" y="16986"/>
                      <a:pt x="1813036" y="0"/>
                      <a:pt x="1782228" y="0"/>
                    </a:cubicBezTo>
                    <a:cubicBezTo>
                      <a:pt x="1732434" y="0"/>
                      <a:pt x="1732434" y="36304"/>
                      <a:pt x="1732434" y="74440"/>
                    </a:cubicBezTo>
                    <a:cubicBezTo>
                      <a:pt x="1732434" y="112576"/>
                      <a:pt x="1732434" y="149046"/>
                      <a:pt x="1782228" y="149046"/>
                    </a:cubicBezTo>
                    <a:moveTo>
                      <a:pt x="1714282" y="146715"/>
                    </a:moveTo>
                    <a:lnTo>
                      <a:pt x="1714282" y="124566"/>
                    </a:lnTo>
                    <a:lnTo>
                      <a:pt x="1664156" y="124566"/>
                    </a:lnTo>
                    <a:lnTo>
                      <a:pt x="1664156" y="82433"/>
                    </a:lnTo>
                    <a:lnTo>
                      <a:pt x="1708953" y="82433"/>
                    </a:lnTo>
                    <a:lnTo>
                      <a:pt x="1708953" y="60285"/>
                    </a:lnTo>
                    <a:lnTo>
                      <a:pt x="1664156" y="60285"/>
                    </a:lnTo>
                    <a:lnTo>
                      <a:pt x="1664156" y="24647"/>
                    </a:lnTo>
                    <a:lnTo>
                      <a:pt x="1712784" y="24647"/>
                    </a:lnTo>
                    <a:lnTo>
                      <a:pt x="1712784" y="2498"/>
                    </a:lnTo>
                    <a:lnTo>
                      <a:pt x="1634014" y="2498"/>
                    </a:lnTo>
                    <a:lnTo>
                      <a:pt x="1634014" y="146715"/>
                    </a:lnTo>
                    <a:lnTo>
                      <a:pt x="1714282" y="146715"/>
                    </a:lnTo>
                    <a:close/>
                    <a:moveTo>
                      <a:pt x="1523103" y="146715"/>
                    </a:moveTo>
                    <a:lnTo>
                      <a:pt x="1553246" y="146715"/>
                    </a:lnTo>
                    <a:lnTo>
                      <a:pt x="1553246" y="87929"/>
                    </a:lnTo>
                    <a:lnTo>
                      <a:pt x="1575728" y="87929"/>
                    </a:lnTo>
                    <a:cubicBezTo>
                      <a:pt x="1611033" y="87929"/>
                      <a:pt x="1615862" y="61950"/>
                      <a:pt x="1615862" y="45630"/>
                    </a:cubicBezTo>
                    <a:cubicBezTo>
                      <a:pt x="1615862" y="19318"/>
                      <a:pt x="1605037" y="2498"/>
                      <a:pt x="1577560" y="2498"/>
                    </a:cubicBezTo>
                    <a:lnTo>
                      <a:pt x="1523270" y="2498"/>
                    </a:lnTo>
                    <a:lnTo>
                      <a:pt x="1523270" y="146715"/>
                    </a:lnTo>
                    <a:close/>
                    <a:moveTo>
                      <a:pt x="1553246" y="24647"/>
                    </a:moveTo>
                    <a:lnTo>
                      <a:pt x="1568400" y="24647"/>
                    </a:lnTo>
                    <a:cubicBezTo>
                      <a:pt x="1582056" y="24647"/>
                      <a:pt x="1585220" y="34639"/>
                      <a:pt x="1585220" y="46463"/>
                    </a:cubicBezTo>
                    <a:cubicBezTo>
                      <a:pt x="1585220" y="56122"/>
                      <a:pt x="1579058" y="65947"/>
                      <a:pt x="1570066" y="65947"/>
                    </a:cubicBezTo>
                    <a:lnTo>
                      <a:pt x="1553246" y="65947"/>
                    </a:lnTo>
                    <a:lnTo>
                      <a:pt x="1553246" y="24813"/>
                    </a:lnTo>
                    <a:close/>
                    <a:moveTo>
                      <a:pt x="1501288" y="107413"/>
                    </a:moveTo>
                    <a:cubicBezTo>
                      <a:pt x="1501288" y="62116"/>
                      <a:pt x="1440504" y="64448"/>
                      <a:pt x="1440504" y="37137"/>
                    </a:cubicBezTo>
                    <a:cubicBezTo>
                      <a:pt x="1440504" y="27145"/>
                      <a:pt x="1446332" y="21816"/>
                      <a:pt x="1456158" y="21816"/>
                    </a:cubicBezTo>
                    <a:cubicBezTo>
                      <a:pt x="1468315" y="21816"/>
                      <a:pt x="1470146" y="32807"/>
                      <a:pt x="1470146" y="43632"/>
                    </a:cubicBezTo>
                    <a:lnTo>
                      <a:pt x="1499456" y="43632"/>
                    </a:lnTo>
                    <a:cubicBezTo>
                      <a:pt x="1501454" y="13489"/>
                      <a:pt x="1486799" y="333"/>
                      <a:pt x="1457490" y="333"/>
                    </a:cubicBezTo>
                    <a:cubicBezTo>
                      <a:pt x="1420686" y="333"/>
                      <a:pt x="1409862" y="18319"/>
                      <a:pt x="1409862" y="40967"/>
                    </a:cubicBezTo>
                    <a:cubicBezTo>
                      <a:pt x="1409862" y="83932"/>
                      <a:pt x="1470646" y="85598"/>
                      <a:pt x="1470646" y="111577"/>
                    </a:cubicBezTo>
                    <a:cubicBezTo>
                      <a:pt x="1470646" y="121402"/>
                      <a:pt x="1465650" y="127897"/>
                      <a:pt x="1455491" y="127897"/>
                    </a:cubicBezTo>
                    <a:cubicBezTo>
                      <a:pt x="1438838" y="127897"/>
                      <a:pt x="1438339" y="116239"/>
                      <a:pt x="1438339" y="102584"/>
                    </a:cubicBezTo>
                    <a:lnTo>
                      <a:pt x="1408196" y="102584"/>
                    </a:lnTo>
                    <a:cubicBezTo>
                      <a:pt x="1406531" y="127564"/>
                      <a:pt x="1413525" y="149546"/>
                      <a:pt x="1450995" y="149546"/>
                    </a:cubicBezTo>
                    <a:cubicBezTo>
                      <a:pt x="1473977" y="149546"/>
                      <a:pt x="1501288" y="145216"/>
                      <a:pt x="1501288" y="107746"/>
                    </a:cubicBezTo>
                    <a:moveTo>
                      <a:pt x="1330259" y="87263"/>
                    </a:moveTo>
                    <a:lnTo>
                      <a:pt x="1338086" y="87263"/>
                    </a:lnTo>
                    <a:cubicBezTo>
                      <a:pt x="1361235" y="87263"/>
                      <a:pt x="1359735" y="101918"/>
                      <a:pt x="1359735" y="119071"/>
                    </a:cubicBezTo>
                    <a:cubicBezTo>
                      <a:pt x="1359735" y="128396"/>
                      <a:pt x="1358903" y="138222"/>
                      <a:pt x="1362899" y="147048"/>
                    </a:cubicBezTo>
                    <a:lnTo>
                      <a:pt x="1392376" y="147048"/>
                    </a:lnTo>
                    <a:cubicBezTo>
                      <a:pt x="1389545" y="141053"/>
                      <a:pt x="1389045" y="113908"/>
                      <a:pt x="1389045" y="104749"/>
                    </a:cubicBezTo>
                    <a:cubicBezTo>
                      <a:pt x="1389045" y="78770"/>
                      <a:pt x="1369561" y="77271"/>
                      <a:pt x="1362899" y="76438"/>
                    </a:cubicBezTo>
                    <a:lnTo>
                      <a:pt x="1362899" y="76105"/>
                    </a:lnTo>
                    <a:cubicBezTo>
                      <a:pt x="1382384" y="72941"/>
                      <a:pt x="1389711" y="59119"/>
                      <a:pt x="1389711" y="40800"/>
                    </a:cubicBezTo>
                    <a:cubicBezTo>
                      <a:pt x="1389711" y="16154"/>
                      <a:pt x="1376555" y="2998"/>
                      <a:pt x="1355905" y="2998"/>
                    </a:cubicBezTo>
                    <a:lnTo>
                      <a:pt x="1300117" y="2998"/>
                    </a:lnTo>
                    <a:lnTo>
                      <a:pt x="1300117" y="147214"/>
                    </a:lnTo>
                    <a:lnTo>
                      <a:pt x="1330259" y="147214"/>
                    </a:lnTo>
                    <a:lnTo>
                      <a:pt x="1330259" y="87429"/>
                    </a:lnTo>
                    <a:close/>
                    <a:moveTo>
                      <a:pt x="1330259" y="24980"/>
                    </a:moveTo>
                    <a:lnTo>
                      <a:pt x="1343582" y="24980"/>
                    </a:lnTo>
                    <a:cubicBezTo>
                      <a:pt x="1353241" y="24980"/>
                      <a:pt x="1359070" y="30142"/>
                      <a:pt x="1359070" y="43964"/>
                    </a:cubicBezTo>
                    <a:cubicBezTo>
                      <a:pt x="1359070" y="53124"/>
                      <a:pt x="1355739" y="65114"/>
                      <a:pt x="1343582" y="65114"/>
                    </a:cubicBezTo>
                    <a:lnTo>
                      <a:pt x="1330259" y="65114"/>
                    </a:lnTo>
                    <a:lnTo>
                      <a:pt x="1330259" y="24980"/>
                    </a:lnTo>
                    <a:close/>
                    <a:moveTo>
                      <a:pt x="1281132" y="147048"/>
                    </a:moveTo>
                    <a:lnTo>
                      <a:pt x="1281132" y="124899"/>
                    </a:lnTo>
                    <a:lnTo>
                      <a:pt x="1231006" y="124899"/>
                    </a:lnTo>
                    <a:lnTo>
                      <a:pt x="1231006" y="82767"/>
                    </a:lnTo>
                    <a:lnTo>
                      <a:pt x="1275803" y="82767"/>
                    </a:lnTo>
                    <a:lnTo>
                      <a:pt x="1275803" y="60618"/>
                    </a:lnTo>
                    <a:lnTo>
                      <a:pt x="1231006" y="60618"/>
                    </a:lnTo>
                    <a:lnTo>
                      <a:pt x="1231006" y="24980"/>
                    </a:lnTo>
                    <a:lnTo>
                      <a:pt x="1279633" y="24980"/>
                    </a:lnTo>
                    <a:lnTo>
                      <a:pt x="1279633" y="2831"/>
                    </a:lnTo>
                    <a:lnTo>
                      <a:pt x="1200864" y="2831"/>
                    </a:lnTo>
                    <a:lnTo>
                      <a:pt x="1200864" y="147048"/>
                    </a:lnTo>
                    <a:lnTo>
                      <a:pt x="1281132" y="147048"/>
                    </a:lnTo>
                    <a:close/>
                    <a:moveTo>
                      <a:pt x="1089953" y="147048"/>
                    </a:moveTo>
                    <a:lnTo>
                      <a:pt x="1120096" y="147048"/>
                    </a:lnTo>
                    <a:lnTo>
                      <a:pt x="1120096" y="88262"/>
                    </a:lnTo>
                    <a:lnTo>
                      <a:pt x="1142578" y="88262"/>
                    </a:lnTo>
                    <a:cubicBezTo>
                      <a:pt x="1177882" y="88262"/>
                      <a:pt x="1182712" y="62283"/>
                      <a:pt x="1182712" y="45963"/>
                    </a:cubicBezTo>
                    <a:cubicBezTo>
                      <a:pt x="1182712" y="19651"/>
                      <a:pt x="1171887" y="2831"/>
                      <a:pt x="1144409" y="2831"/>
                    </a:cubicBezTo>
                    <a:lnTo>
                      <a:pt x="1090120" y="2831"/>
                    </a:lnTo>
                    <a:lnTo>
                      <a:pt x="1090120" y="147048"/>
                    </a:lnTo>
                    <a:close/>
                    <a:moveTo>
                      <a:pt x="1120096" y="24980"/>
                    </a:moveTo>
                    <a:lnTo>
                      <a:pt x="1135250" y="24980"/>
                    </a:lnTo>
                    <a:cubicBezTo>
                      <a:pt x="1148906" y="24980"/>
                      <a:pt x="1152070" y="34972"/>
                      <a:pt x="1152070" y="46796"/>
                    </a:cubicBezTo>
                    <a:cubicBezTo>
                      <a:pt x="1152070" y="56454"/>
                      <a:pt x="1145908" y="66280"/>
                      <a:pt x="1136916" y="66280"/>
                    </a:cubicBezTo>
                    <a:lnTo>
                      <a:pt x="1120096" y="66280"/>
                    </a:lnTo>
                    <a:lnTo>
                      <a:pt x="1120096" y="25147"/>
                    </a:lnTo>
                    <a:close/>
                    <a:moveTo>
                      <a:pt x="934412" y="147048"/>
                    </a:moveTo>
                    <a:lnTo>
                      <a:pt x="964555" y="147048"/>
                    </a:lnTo>
                    <a:lnTo>
                      <a:pt x="964555" y="88262"/>
                    </a:lnTo>
                    <a:lnTo>
                      <a:pt x="987037" y="88262"/>
                    </a:lnTo>
                    <a:cubicBezTo>
                      <a:pt x="1022341" y="88262"/>
                      <a:pt x="1027170" y="62283"/>
                      <a:pt x="1027170" y="45963"/>
                    </a:cubicBezTo>
                    <a:cubicBezTo>
                      <a:pt x="1027170" y="19651"/>
                      <a:pt x="1016346" y="2831"/>
                      <a:pt x="988868" y="2831"/>
                    </a:cubicBezTo>
                    <a:lnTo>
                      <a:pt x="934579" y="2831"/>
                    </a:lnTo>
                    <a:lnTo>
                      <a:pt x="934579" y="147048"/>
                    </a:lnTo>
                    <a:close/>
                    <a:moveTo>
                      <a:pt x="964555" y="24980"/>
                    </a:moveTo>
                    <a:lnTo>
                      <a:pt x="979709" y="24980"/>
                    </a:lnTo>
                    <a:cubicBezTo>
                      <a:pt x="993364" y="24980"/>
                      <a:pt x="996529" y="34972"/>
                      <a:pt x="996529" y="46796"/>
                    </a:cubicBezTo>
                    <a:cubicBezTo>
                      <a:pt x="996529" y="56454"/>
                      <a:pt x="990367" y="66280"/>
                      <a:pt x="981374" y="66280"/>
                    </a:cubicBezTo>
                    <a:lnTo>
                      <a:pt x="964555" y="66280"/>
                    </a:lnTo>
                    <a:lnTo>
                      <a:pt x="964555" y="25147"/>
                    </a:lnTo>
                    <a:close/>
                    <a:moveTo>
                      <a:pt x="908766" y="2831"/>
                    </a:moveTo>
                    <a:lnTo>
                      <a:pt x="878624" y="2831"/>
                    </a:lnTo>
                    <a:lnTo>
                      <a:pt x="878624" y="147048"/>
                    </a:lnTo>
                    <a:lnTo>
                      <a:pt x="908766" y="147048"/>
                    </a:lnTo>
                    <a:lnTo>
                      <a:pt x="908766" y="2831"/>
                    </a:lnTo>
                    <a:close/>
                    <a:moveTo>
                      <a:pt x="787698" y="60618"/>
                    </a:moveTo>
                    <a:lnTo>
                      <a:pt x="787698" y="2831"/>
                    </a:lnTo>
                    <a:lnTo>
                      <a:pt x="757555" y="2831"/>
                    </a:lnTo>
                    <a:lnTo>
                      <a:pt x="757555" y="147048"/>
                    </a:lnTo>
                    <a:lnTo>
                      <a:pt x="787698" y="147048"/>
                    </a:lnTo>
                    <a:lnTo>
                      <a:pt x="787698" y="82767"/>
                    </a:lnTo>
                    <a:lnTo>
                      <a:pt x="822336" y="82767"/>
                    </a:lnTo>
                    <a:lnTo>
                      <a:pt x="822336" y="147048"/>
                    </a:lnTo>
                    <a:lnTo>
                      <a:pt x="852478" y="147048"/>
                    </a:lnTo>
                    <a:lnTo>
                      <a:pt x="852478" y="2831"/>
                    </a:lnTo>
                    <a:lnTo>
                      <a:pt x="822336" y="2831"/>
                    </a:lnTo>
                    <a:lnTo>
                      <a:pt x="822336" y="60618"/>
                    </a:lnTo>
                    <a:lnTo>
                      <a:pt x="787698" y="60618"/>
                    </a:lnTo>
                    <a:close/>
                    <a:moveTo>
                      <a:pt x="734907" y="107746"/>
                    </a:moveTo>
                    <a:cubicBezTo>
                      <a:pt x="734907" y="62450"/>
                      <a:pt x="674123" y="64781"/>
                      <a:pt x="674123" y="37470"/>
                    </a:cubicBezTo>
                    <a:cubicBezTo>
                      <a:pt x="674123" y="27478"/>
                      <a:pt x="679951" y="22149"/>
                      <a:pt x="689777" y="22149"/>
                    </a:cubicBezTo>
                    <a:cubicBezTo>
                      <a:pt x="701933" y="22149"/>
                      <a:pt x="703765" y="33140"/>
                      <a:pt x="703765" y="43964"/>
                    </a:cubicBezTo>
                    <a:lnTo>
                      <a:pt x="733075" y="43964"/>
                    </a:lnTo>
                    <a:cubicBezTo>
                      <a:pt x="735073" y="13822"/>
                      <a:pt x="720418" y="666"/>
                      <a:pt x="691109" y="666"/>
                    </a:cubicBezTo>
                    <a:cubicBezTo>
                      <a:pt x="654305" y="666"/>
                      <a:pt x="643481" y="18652"/>
                      <a:pt x="643481" y="41300"/>
                    </a:cubicBezTo>
                    <a:cubicBezTo>
                      <a:pt x="643481" y="84265"/>
                      <a:pt x="704265" y="85931"/>
                      <a:pt x="704265" y="111910"/>
                    </a:cubicBezTo>
                    <a:cubicBezTo>
                      <a:pt x="704265" y="121735"/>
                      <a:pt x="699269" y="128230"/>
                      <a:pt x="689110" y="128230"/>
                    </a:cubicBezTo>
                    <a:cubicBezTo>
                      <a:pt x="672457" y="128230"/>
                      <a:pt x="671958" y="116573"/>
                      <a:pt x="671958" y="102917"/>
                    </a:cubicBezTo>
                    <a:lnTo>
                      <a:pt x="641815" y="102917"/>
                    </a:lnTo>
                    <a:cubicBezTo>
                      <a:pt x="640150" y="127897"/>
                      <a:pt x="647144" y="149879"/>
                      <a:pt x="684614" y="149879"/>
                    </a:cubicBezTo>
                    <a:cubicBezTo>
                      <a:pt x="707596" y="149879"/>
                      <a:pt x="734907" y="145549"/>
                      <a:pt x="734907" y="108079"/>
                    </a:cubicBezTo>
                    <a:moveTo>
                      <a:pt x="563878" y="87596"/>
                    </a:moveTo>
                    <a:lnTo>
                      <a:pt x="571705" y="87596"/>
                    </a:lnTo>
                    <a:cubicBezTo>
                      <a:pt x="594853" y="87596"/>
                      <a:pt x="593354" y="102251"/>
                      <a:pt x="593354" y="119404"/>
                    </a:cubicBezTo>
                    <a:cubicBezTo>
                      <a:pt x="593354" y="128729"/>
                      <a:pt x="592522" y="138555"/>
                      <a:pt x="596518" y="147381"/>
                    </a:cubicBezTo>
                    <a:lnTo>
                      <a:pt x="625994" y="147381"/>
                    </a:lnTo>
                    <a:cubicBezTo>
                      <a:pt x="623164" y="141386"/>
                      <a:pt x="622664" y="114241"/>
                      <a:pt x="622664" y="105082"/>
                    </a:cubicBezTo>
                    <a:cubicBezTo>
                      <a:pt x="622664" y="79103"/>
                      <a:pt x="603180" y="77604"/>
                      <a:pt x="596518" y="76771"/>
                    </a:cubicBezTo>
                    <a:lnTo>
                      <a:pt x="596518" y="76438"/>
                    </a:lnTo>
                    <a:cubicBezTo>
                      <a:pt x="616003" y="73274"/>
                      <a:pt x="623330" y="59452"/>
                      <a:pt x="623330" y="41133"/>
                    </a:cubicBezTo>
                    <a:cubicBezTo>
                      <a:pt x="623330" y="16487"/>
                      <a:pt x="610174" y="3331"/>
                      <a:pt x="589524" y="3331"/>
                    </a:cubicBezTo>
                    <a:lnTo>
                      <a:pt x="533736" y="3331"/>
                    </a:lnTo>
                    <a:lnTo>
                      <a:pt x="533736" y="147548"/>
                    </a:lnTo>
                    <a:lnTo>
                      <a:pt x="563878" y="147548"/>
                    </a:lnTo>
                    <a:lnTo>
                      <a:pt x="563878" y="87763"/>
                    </a:lnTo>
                    <a:close/>
                    <a:moveTo>
                      <a:pt x="563878" y="25313"/>
                    </a:moveTo>
                    <a:lnTo>
                      <a:pt x="577201" y="25313"/>
                    </a:lnTo>
                    <a:cubicBezTo>
                      <a:pt x="586860" y="25313"/>
                      <a:pt x="592522" y="30475"/>
                      <a:pt x="592522" y="44298"/>
                    </a:cubicBezTo>
                    <a:cubicBezTo>
                      <a:pt x="592522" y="53457"/>
                      <a:pt x="589191" y="65447"/>
                      <a:pt x="577201" y="65447"/>
                    </a:cubicBezTo>
                    <a:lnTo>
                      <a:pt x="563878" y="65447"/>
                    </a:lnTo>
                    <a:lnTo>
                      <a:pt x="563878" y="25313"/>
                    </a:lnTo>
                    <a:close/>
                    <a:moveTo>
                      <a:pt x="514751" y="147381"/>
                    </a:moveTo>
                    <a:lnTo>
                      <a:pt x="514751" y="125232"/>
                    </a:lnTo>
                    <a:lnTo>
                      <a:pt x="464625" y="125232"/>
                    </a:lnTo>
                    <a:lnTo>
                      <a:pt x="464625" y="83100"/>
                    </a:lnTo>
                    <a:lnTo>
                      <a:pt x="509422" y="83100"/>
                    </a:lnTo>
                    <a:lnTo>
                      <a:pt x="509422" y="60951"/>
                    </a:lnTo>
                    <a:lnTo>
                      <a:pt x="464625" y="60951"/>
                    </a:lnTo>
                    <a:lnTo>
                      <a:pt x="464625" y="25313"/>
                    </a:lnTo>
                    <a:lnTo>
                      <a:pt x="513252" y="25313"/>
                    </a:lnTo>
                    <a:lnTo>
                      <a:pt x="513252" y="3164"/>
                    </a:lnTo>
                    <a:lnTo>
                      <a:pt x="434482" y="3164"/>
                    </a:lnTo>
                    <a:lnTo>
                      <a:pt x="434482" y="147381"/>
                    </a:lnTo>
                    <a:lnTo>
                      <a:pt x="514751" y="147381"/>
                    </a:lnTo>
                    <a:close/>
                    <a:moveTo>
                      <a:pt x="329567" y="147381"/>
                    </a:moveTo>
                    <a:lnTo>
                      <a:pt x="329567" y="41966"/>
                    </a:lnTo>
                    <a:lnTo>
                      <a:pt x="329900" y="41966"/>
                    </a:lnTo>
                    <a:lnTo>
                      <a:pt x="369202" y="147381"/>
                    </a:lnTo>
                    <a:lnTo>
                      <a:pt x="409003" y="147381"/>
                    </a:lnTo>
                    <a:lnTo>
                      <a:pt x="409003" y="3164"/>
                    </a:lnTo>
                    <a:lnTo>
                      <a:pt x="380859" y="3164"/>
                    </a:lnTo>
                    <a:lnTo>
                      <a:pt x="380859" y="103083"/>
                    </a:lnTo>
                    <a:lnTo>
                      <a:pt x="380526" y="103083"/>
                    </a:lnTo>
                    <a:lnTo>
                      <a:pt x="342057" y="3164"/>
                    </a:lnTo>
                    <a:lnTo>
                      <a:pt x="301257" y="3164"/>
                    </a:lnTo>
                    <a:lnTo>
                      <a:pt x="301257" y="147381"/>
                    </a:lnTo>
                    <a:lnTo>
                      <a:pt x="329401" y="147381"/>
                    </a:lnTo>
                    <a:close/>
                    <a:moveTo>
                      <a:pt x="142718" y="147381"/>
                    </a:moveTo>
                    <a:lnTo>
                      <a:pt x="175525" y="147381"/>
                    </a:lnTo>
                    <a:lnTo>
                      <a:pt x="200505" y="41966"/>
                    </a:lnTo>
                    <a:lnTo>
                      <a:pt x="200838" y="41966"/>
                    </a:lnTo>
                    <a:lnTo>
                      <a:pt x="223486" y="147381"/>
                    </a:lnTo>
                    <a:lnTo>
                      <a:pt x="256793" y="147381"/>
                    </a:lnTo>
                    <a:lnTo>
                      <a:pt x="288767" y="3164"/>
                    </a:lnTo>
                    <a:lnTo>
                      <a:pt x="259124" y="3164"/>
                    </a:lnTo>
                    <a:lnTo>
                      <a:pt x="241139" y="104416"/>
                    </a:lnTo>
                    <a:lnTo>
                      <a:pt x="240805" y="104416"/>
                    </a:lnTo>
                    <a:lnTo>
                      <a:pt x="219156" y="3164"/>
                    </a:lnTo>
                    <a:lnTo>
                      <a:pt x="183519" y="3164"/>
                    </a:lnTo>
                    <a:lnTo>
                      <a:pt x="160703" y="104416"/>
                    </a:lnTo>
                    <a:lnTo>
                      <a:pt x="160371" y="104416"/>
                    </a:lnTo>
                    <a:lnTo>
                      <a:pt x="141552" y="3164"/>
                    </a:lnTo>
                    <a:lnTo>
                      <a:pt x="110578" y="3164"/>
                    </a:lnTo>
                    <a:lnTo>
                      <a:pt x="142552" y="147381"/>
                    </a:lnTo>
                    <a:close/>
                    <a:moveTo>
                      <a:pt x="49793" y="149713"/>
                    </a:moveTo>
                    <a:cubicBezTo>
                      <a:pt x="99586" y="149713"/>
                      <a:pt x="99586" y="112909"/>
                      <a:pt x="99586" y="75106"/>
                    </a:cubicBezTo>
                    <a:cubicBezTo>
                      <a:pt x="99586" y="37303"/>
                      <a:pt x="99586" y="666"/>
                      <a:pt x="49793" y="666"/>
                    </a:cubicBezTo>
                    <a:cubicBezTo>
                      <a:pt x="0" y="666"/>
                      <a:pt x="0" y="36970"/>
                      <a:pt x="0" y="75106"/>
                    </a:cubicBezTo>
                    <a:cubicBezTo>
                      <a:pt x="0" y="113242"/>
                      <a:pt x="0" y="149713"/>
                      <a:pt x="49793" y="149713"/>
                    </a:cubicBezTo>
                    <a:moveTo>
                      <a:pt x="49793" y="128230"/>
                    </a:moveTo>
                    <a:cubicBezTo>
                      <a:pt x="32807" y="128230"/>
                      <a:pt x="30642" y="112243"/>
                      <a:pt x="30642" y="75273"/>
                    </a:cubicBezTo>
                    <a:cubicBezTo>
                      <a:pt x="30642" y="38302"/>
                      <a:pt x="32807" y="22315"/>
                      <a:pt x="49793" y="22315"/>
                    </a:cubicBezTo>
                    <a:cubicBezTo>
                      <a:pt x="66780" y="22315"/>
                      <a:pt x="68945" y="38302"/>
                      <a:pt x="68945" y="75273"/>
                    </a:cubicBezTo>
                    <a:cubicBezTo>
                      <a:pt x="68945" y="112243"/>
                      <a:pt x="66780" y="128230"/>
                      <a:pt x="49793" y="128230"/>
                    </a:cubicBezTo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CCA9CE72-1295-296E-0B28-9E0D8E6E9DCB}"/>
                  </a:ext>
                </a:extLst>
              </p:cNvPr>
              <p:cNvSpPr/>
              <p:nvPr/>
            </p:nvSpPr>
            <p:spPr>
              <a:xfrm>
                <a:off x="9461709" y="5060902"/>
                <a:ext cx="1441052" cy="149212"/>
              </a:xfrm>
              <a:custGeom>
                <a:avLst/>
                <a:gdLst>
                  <a:gd name="connsiteX0" fmla="*/ 1343748 w 1441052"/>
                  <a:gd name="connsiteY0" fmla="*/ 146382 h 149212"/>
                  <a:gd name="connsiteX1" fmla="*/ 1392876 w 1441052"/>
                  <a:gd name="connsiteY1" fmla="*/ 146382 h 149212"/>
                  <a:gd name="connsiteX2" fmla="*/ 1441003 w 1441052"/>
                  <a:gd name="connsiteY2" fmla="*/ 73441 h 149212"/>
                  <a:gd name="connsiteX3" fmla="*/ 1394041 w 1441052"/>
                  <a:gd name="connsiteY3" fmla="*/ 2165 h 149212"/>
                  <a:gd name="connsiteX4" fmla="*/ 1343748 w 1441052"/>
                  <a:gd name="connsiteY4" fmla="*/ 2165 h 149212"/>
                  <a:gd name="connsiteX5" fmla="*/ 1343748 w 1441052"/>
                  <a:gd name="connsiteY5" fmla="*/ 146382 h 149212"/>
                  <a:gd name="connsiteX6" fmla="*/ 1373891 w 1441052"/>
                  <a:gd name="connsiteY6" fmla="*/ 24314 h 149212"/>
                  <a:gd name="connsiteX7" fmla="*/ 1389545 w 1441052"/>
                  <a:gd name="connsiteY7" fmla="*/ 24314 h 149212"/>
                  <a:gd name="connsiteX8" fmla="*/ 1410528 w 1441052"/>
                  <a:gd name="connsiteY8" fmla="*/ 74273 h 149212"/>
                  <a:gd name="connsiteX9" fmla="*/ 1388546 w 1441052"/>
                  <a:gd name="connsiteY9" fmla="*/ 124233 h 149212"/>
                  <a:gd name="connsiteX10" fmla="*/ 1373891 w 1441052"/>
                  <a:gd name="connsiteY10" fmla="*/ 124233 h 149212"/>
                  <a:gd name="connsiteX11" fmla="*/ 1373891 w 1441052"/>
                  <a:gd name="connsiteY11" fmla="*/ 24314 h 149212"/>
                  <a:gd name="connsiteX12" fmla="*/ 1238167 w 1441052"/>
                  <a:gd name="connsiteY12" fmla="*/ 146382 h 149212"/>
                  <a:gd name="connsiteX13" fmla="*/ 1238167 w 1441052"/>
                  <a:gd name="connsiteY13" fmla="*/ 40967 h 149212"/>
                  <a:gd name="connsiteX14" fmla="*/ 1238500 w 1441052"/>
                  <a:gd name="connsiteY14" fmla="*/ 40967 h 149212"/>
                  <a:gd name="connsiteX15" fmla="*/ 1277968 w 1441052"/>
                  <a:gd name="connsiteY15" fmla="*/ 146382 h 149212"/>
                  <a:gd name="connsiteX16" fmla="*/ 1317769 w 1441052"/>
                  <a:gd name="connsiteY16" fmla="*/ 146382 h 149212"/>
                  <a:gd name="connsiteX17" fmla="*/ 1317769 w 1441052"/>
                  <a:gd name="connsiteY17" fmla="*/ 2165 h 149212"/>
                  <a:gd name="connsiteX18" fmla="*/ 1289625 w 1441052"/>
                  <a:gd name="connsiteY18" fmla="*/ 2165 h 149212"/>
                  <a:gd name="connsiteX19" fmla="*/ 1289625 w 1441052"/>
                  <a:gd name="connsiteY19" fmla="*/ 102084 h 149212"/>
                  <a:gd name="connsiteX20" fmla="*/ 1289293 w 1441052"/>
                  <a:gd name="connsiteY20" fmla="*/ 102084 h 149212"/>
                  <a:gd name="connsiteX21" fmla="*/ 1250824 w 1441052"/>
                  <a:gd name="connsiteY21" fmla="*/ 2165 h 149212"/>
                  <a:gd name="connsiteX22" fmla="*/ 1210023 w 1441052"/>
                  <a:gd name="connsiteY22" fmla="*/ 2165 h 149212"/>
                  <a:gd name="connsiteX23" fmla="*/ 1210023 w 1441052"/>
                  <a:gd name="connsiteY23" fmla="*/ 146382 h 149212"/>
                  <a:gd name="connsiteX24" fmla="*/ 1238167 w 1441052"/>
                  <a:gd name="connsiteY24" fmla="*/ 146382 h 149212"/>
                  <a:gd name="connsiteX25" fmla="*/ 1149406 w 1441052"/>
                  <a:gd name="connsiteY25" fmla="*/ 92259 h 149212"/>
                  <a:gd name="connsiteX26" fmla="*/ 1120595 w 1441052"/>
                  <a:gd name="connsiteY26" fmla="*/ 92259 h 149212"/>
                  <a:gd name="connsiteX27" fmla="*/ 1134417 w 1441052"/>
                  <a:gd name="connsiteY27" fmla="*/ 29976 h 149212"/>
                  <a:gd name="connsiteX28" fmla="*/ 1134751 w 1441052"/>
                  <a:gd name="connsiteY28" fmla="*/ 29976 h 149212"/>
                  <a:gd name="connsiteX29" fmla="*/ 1149406 w 1441052"/>
                  <a:gd name="connsiteY29" fmla="*/ 92259 h 149212"/>
                  <a:gd name="connsiteX30" fmla="*/ 1106440 w 1441052"/>
                  <a:gd name="connsiteY30" fmla="*/ 146382 h 149212"/>
                  <a:gd name="connsiteX31" fmla="*/ 1114600 w 1441052"/>
                  <a:gd name="connsiteY31" fmla="*/ 114408 h 149212"/>
                  <a:gd name="connsiteX32" fmla="*/ 1155734 w 1441052"/>
                  <a:gd name="connsiteY32" fmla="*/ 114408 h 149212"/>
                  <a:gd name="connsiteX33" fmla="*/ 1163727 w 1441052"/>
                  <a:gd name="connsiteY33" fmla="*/ 146382 h 149212"/>
                  <a:gd name="connsiteX34" fmla="*/ 1195535 w 1441052"/>
                  <a:gd name="connsiteY34" fmla="*/ 146382 h 149212"/>
                  <a:gd name="connsiteX35" fmla="*/ 1156400 w 1441052"/>
                  <a:gd name="connsiteY35" fmla="*/ 2165 h 149212"/>
                  <a:gd name="connsiteX36" fmla="*/ 1116599 w 1441052"/>
                  <a:gd name="connsiteY36" fmla="*/ 2165 h 149212"/>
                  <a:gd name="connsiteX37" fmla="*/ 1076631 w 1441052"/>
                  <a:gd name="connsiteY37" fmla="*/ 146382 h 149212"/>
                  <a:gd name="connsiteX38" fmla="*/ 1106440 w 1441052"/>
                  <a:gd name="connsiteY38" fmla="*/ 146382 h 149212"/>
                  <a:gd name="connsiteX39" fmla="*/ 932414 w 1441052"/>
                  <a:gd name="connsiteY39" fmla="*/ 146382 h 149212"/>
                  <a:gd name="connsiteX40" fmla="*/ 962556 w 1441052"/>
                  <a:gd name="connsiteY40" fmla="*/ 146382 h 149212"/>
                  <a:gd name="connsiteX41" fmla="*/ 962556 w 1441052"/>
                  <a:gd name="connsiteY41" fmla="*/ 87596 h 149212"/>
                  <a:gd name="connsiteX42" fmla="*/ 985038 w 1441052"/>
                  <a:gd name="connsiteY42" fmla="*/ 87596 h 149212"/>
                  <a:gd name="connsiteX43" fmla="*/ 1025172 w 1441052"/>
                  <a:gd name="connsiteY43" fmla="*/ 45297 h 149212"/>
                  <a:gd name="connsiteX44" fmla="*/ 986870 w 1441052"/>
                  <a:gd name="connsiteY44" fmla="*/ 2165 h 149212"/>
                  <a:gd name="connsiteX45" fmla="*/ 932580 w 1441052"/>
                  <a:gd name="connsiteY45" fmla="*/ 2165 h 149212"/>
                  <a:gd name="connsiteX46" fmla="*/ 932580 w 1441052"/>
                  <a:gd name="connsiteY46" fmla="*/ 146382 h 149212"/>
                  <a:gd name="connsiteX47" fmla="*/ 962556 w 1441052"/>
                  <a:gd name="connsiteY47" fmla="*/ 24314 h 149212"/>
                  <a:gd name="connsiteX48" fmla="*/ 977711 w 1441052"/>
                  <a:gd name="connsiteY48" fmla="*/ 24314 h 149212"/>
                  <a:gd name="connsiteX49" fmla="*/ 994530 w 1441052"/>
                  <a:gd name="connsiteY49" fmla="*/ 46129 h 149212"/>
                  <a:gd name="connsiteX50" fmla="*/ 979376 w 1441052"/>
                  <a:gd name="connsiteY50" fmla="*/ 65447 h 149212"/>
                  <a:gd name="connsiteX51" fmla="*/ 962556 w 1441052"/>
                  <a:gd name="connsiteY51" fmla="*/ 65447 h 149212"/>
                  <a:gd name="connsiteX52" fmla="*/ 962556 w 1441052"/>
                  <a:gd name="connsiteY52" fmla="*/ 24314 h 149212"/>
                  <a:gd name="connsiteX53" fmla="*/ 906768 w 1441052"/>
                  <a:gd name="connsiteY53" fmla="*/ 2165 h 149212"/>
                  <a:gd name="connsiteX54" fmla="*/ 876626 w 1441052"/>
                  <a:gd name="connsiteY54" fmla="*/ 2165 h 149212"/>
                  <a:gd name="connsiteX55" fmla="*/ 876626 w 1441052"/>
                  <a:gd name="connsiteY55" fmla="*/ 146382 h 149212"/>
                  <a:gd name="connsiteX56" fmla="*/ 906768 w 1441052"/>
                  <a:gd name="connsiteY56" fmla="*/ 146382 h 149212"/>
                  <a:gd name="connsiteX57" fmla="*/ 906768 w 1441052"/>
                  <a:gd name="connsiteY57" fmla="*/ 2165 h 149212"/>
                  <a:gd name="connsiteX58" fmla="*/ 785699 w 1441052"/>
                  <a:gd name="connsiteY58" fmla="*/ 59951 h 149212"/>
                  <a:gd name="connsiteX59" fmla="*/ 785699 w 1441052"/>
                  <a:gd name="connsiteY59" fmla="*/ 2165 h 149212"/>
                  <a:gd name="connsiteX60" fmla="*/ 755557 w 1441052"/>
                  <a:gd name="connsiteY60" fmla="*/ 2165 h 149212"/>
                  <a:gd name="connsiteX61" fmla="*/ 755557 w 1441052"/>
                  <a:gd name="connsiteY61" fmla="*/ 146382 h 149212"/>
                  <a:gd name="connsiteX62" fmla="*/ 785699 w 1441052"/>
                  <a:gd name="connsiteY62" fmla="*/ 146382 h 149212"/>
                  <a:gd name="connsiteX63" fmla="*/ 785699 w 1441052"/>
                  <a:gd name="connsiteY63" fmla="*/ 82100 h 149212"/>
                  <a:gd name="connsiteX64" fmla="*/ 820338 w 1441052"/>
                  <a:gd name="connsiteY64" fmla="*/ 82100 h 149212"/>
                  <a:gd name="connsiteX65" fmla="*/ 820338 w 1441052"/>
                  <a:gd name="connsiteY65" fmla="*/ 146382 h 149212"/>
                  <a:gd name="connsiteX66" fmla="*/ 850480 w 1441052"/>
                  <a:gd name="connsiteY66" fmla="*/ 146382 h 149212"/>
                  <a:gd name="connsiteX67" fmla="*/ 850480 w 1441052"/>
                  <a:gd name="connsiteY67" fmla="*/ 2165 h 149212"/>
                  <a:gd name="connsiteX68" fmla="*/ 820338 w 1441052"/>
                  <a:gd name="connsiteY68" fmla="*/ 2165 h 149212"/>
                  <a:gd name="connsiteX69" fmla="*/ 820338 w 1441052"/>
                  <a:gd name="connsiteY69" fmla="*/ 59951 h 149212"/>
                  <a:gd name="connsiteX70" fmla="*/ 785699 w 1441052"/>
                  <a:gd name="connsiteY70" fmla="*/ 59951 h 149212"/>
                  <a:gd name="connsiteX71" fmla="*/ 732908 w 1441052"/>
                  <a:gd name="connsiteY71" fmla="*/ 107080 h 149212"/>
                  <a:gd name="connsiteX72" fmla="*/ 672124 w 1441052"/>
                  <a:gd name="connsiteY72" fmla="*/ 36803 h 149212"/>
                  <a:gd name="connsiteX73" fmla="*/ 687778 w 1441052"/>
                  <a:gd name="connsiteY73" fmla="*/ 21483 h 149212"/>
                  <a:gd name="connsiteX74" fmla="*/ 701767 w 1441052"/>
                  <a:gd name="connsiteY74" fmla="*/ 43298 h 149212"/>
                  <a:gd name="connsiteX75" fmla="*/ 731077 w 1441052"/>
                  <a:gd name="connsiteY75" fmla="*/ 43298 h 149212"/>
                  <a:gd name="connsiteX76" fmla="*/ 689110 w 1441052"/>
                  <a:gd name="connsiteY76" fmla="*/ 0 h 149212"/>
                  <a:gd name="connsiteX77" fmla="*/ 641649 w 1441052"/>
                  <a:gd name="connsiteY77" fmla="*/ 40634 h 149212"/>
                  <a:gd name="connsiteX78" fmla="*/ 702433 w 1441052"/>
                  <a:gd name="connsiteY78" fmla="*/ 111243 h 149212"/>
                  <a:gd name="connsiteX79" fmla="*/ 687279 w 1441052"/>
                  <a:gd name="connsiteY79" fmla="*/ 127563 h 149212"/>
                  <a:gd name="connsiteX80" fmla="*/ 670126 w 1441052"/>
                  <a:gd name="connsiteY80" fmla="*/ 102251 h 149212"/>
                  <a:gd name="connsiteX81" fmla="*/ 639984 w 1441052"/>
                  <a:gd name="connsiteY81" fmla="*/ 102251 h 149212"/>
                  <a:gd name="connsiteX82" fmla="*/ 682782 w 1441052"/>
                  <a:gd name="connsiteY82" fmla="*/ 149213 h 149212"/>
                  <a:gd name="connsiteX83" fmla="*/ 733075 w 1441052"/>
                  <a:gd name="connsiteY83" fmla="*/ 107413 h 149212"/>
                  <a:gd name="connsiteX84" fmla="*/ 562046 w 1441052"/>
                  <a:gd name="connsiteY84" fmla="*/ 87096 h 149212"/>
                  <a:gd name="connsiteX85" fmla="*/ 569873 w 1441052"/>
                  <a:gd name="connsiteY85" fmla="*/ 87096 h 149212"/>
                  <a:gd name="connsiteX86" fmla="*/ 591523 w 1441052"/>
                  <a:gd name="connsiteY86" fmla="*/ 118904 h 149212"/>
                  <a:gd name="connsiteX87" fmla="*/ 594687 w 1441052"/>
                  <a:gd name="connsiteY87" fmla="*/ 146881 h 149212"/>
                  <a:gd name="connsiteX88" fmla="*/ 624163 w 1441052"/>
                  <a:gd name="connsiteY88" fmla="*/ 146881 h 149212"/>
                  <a:gd name="connsiteX89" fmla="*/ 620832 w 1441052"/>
                  <a:gd name="connsiteY89" fmla="*/ 104582 h 149212"/>
                  <a:gd name="connsiteX90" fmla="*/ 594687 w 1441052"/>
                  <a:gd name="connsiteY90" fmla="*/ 76272 h 149212"/>
                  <a:gd name="connsiteX91" fmla="*/ 594687 w 1441052"/>
                  <a:gd name="connsiteY91" fmla="*/ 75939 h 149212"/>
                  <a:gd name="connsiteX92" fmla="*/ 621498 w 1441052"/>
                  <a:gd name="connsiteY92" fmla="*/ 40634 h 149212"/>
                  <a:gd name="connsiteX93" fmla="*/ 587692 w 1441052"/>
                  <a:gd name="connsiteY93" fmla="*/ 2831 h 149212"/>
                  <a:gd name="connsiteX94" fmla="*/ 531904 w 1441052"/>
                  <a:gd name="connsiteY94" fmla="*/ 2831 h 149212"/>
                  <a:gd name="connsiteX95" fmla="*/ 531904 w 1441052"/>
                  <a:gd name="connsiteY95" fmla="*/ 147048 h 149212"/>
                  <a:gd name="connsiteX96" fmla="*/ 562046 w 1441052"/>
                  <a:gd name="connsiteY96" fmla="*/ 147048 h 149212"/>
                  <a:gd name="connsiteX97" fmla="*/ 562046 w 1441052"/>
                  <a:gd name="connsiteY97" fmla="*/ 87263 h 149212"/>
                  <a:gd name="connsiteX98" fmla="*/ 562046 w 1441052"/>
                  <a:gd name="connsiteY98" fmla="*/ 24813 h 149212"/>
                  <a:gd name="connsiteX99" fmla="*/ 575369 w 1441052"/>
                  <a:gd name="connsiteY99" fmla="*/ 24813 h 149212"/>
                  <a:gd name="connsiteX100" fmla="*/ 590856 w 1441052"/>
                  <a:gd name="connsiteY100" fmla="*/ 43798 h 149212"/>
                  <a:gd name="connsiteX101" fmla="*/ 575369 w 1441052"/>
                  <a:gd name="connsiteY101" fmla="*/ 64947 h 149212"/>
                  <a:gd name="connsiteX102" fmla="*/ 562046 w 1441052"/>
                  <a:gd name="connsiteY102" fmla="*/ 64947 h 149212"/>
                  <a:gd name="connsiteX103" fmla="*/ 562046 w 1441052"/>
                  <a:gd name="connsiteY103" fmla="*/ 24813 h 149212"/>
                  <a:gd name="connsiteX104" fmla="*/ 512919 w 1441052"/>
                  <a:gd name="connsiteY104" fmla="*/ 146881 h 149212"/>
                  <a:gd name="connsiteX105" fmla="*/ 512919 w 1441052"/>
                  <a:gd name="connsiteY105" fmla="*/ 124732 h 149212"/>
                  <a:gd name="connsiteX106" fmla="*/ 462793 w 1441052"/>
                  <a:gd name="connsiteY106" fmla="*/ 124732 h 149212"/>
                  <a:gd name="connsiteX107" fmla="*/ 462793 w 1441052"/>
                  <a:gd name="connsiteY107" fmla="*/ 82600 h 149212"/>
                  <a:gd name="connsiteX108" fmla="*/ 507590 w 1441052"/>
                  <a:gd name="connsiteY108" fmla="*/ 82600 h 149212"/>
                  <a:gd name="connsiteX109" fmla="*/ 507590 w 1441052"/>
                  <a:gd name="connsiteY109" fmla="*/ 60451 h 149212"/>
                  <a:gd name="connsiteX110" fmla="*/ 462793 w 1441052"/>
                  <a:gd name="connsiteY110" fmla="*/ 60451 h 149212"/>
                  <a:gd name="connsiteX111" fmla="*/ 462793 w 1441052"/>
                  <a:gd name="connsiteY111" fmla="*/ 24813 h 149212"/>
                  <a:gd name="connsiteX112" fmla="*/ 511421 w 1441052"/>
                  <a:gd name="connsiteY112" fmla="*/ 24813 h 149212"/>
                  <a:gd name="connsiteX113" fmla="*/ 511421 w 1441052"/>
                  <a:gd name="connsiteY113" fmla="*/ 2664 h 149212"/>
                  <a:gd name="connsiteX114" fmla="*/ 432651 w 1441052"/>
                  <a:gd name="connsiteY114" fmla="*/ 2664 h 149212"/>
                  <a:gd name="connsiteX115" fmla="*/ 432651 w 1441052"/>
                  <a:gd name="connsiteY115" fmla="*/ 146881 h 149212"/>
                  <a:gd name="connsiteX116" fmla="*/ 512919 w 1441052"/>
                  <a:gd name="connsiteY116" fmla="*/ 146881 h 149212"/>
                  <a:gd name="connsiteX117" fmla="*/ 311083 w 1441052"/>
                  <a:gd name="connsiteY117" fmla="*/ 146881 h 149212"/>
                  <a:gd name="connsiteX118" fmla="*/ 360209 w 1441052"/>
                  <a:gd name="connsiteY118" fmla="*/ 146881 h 149212"/>
                  <a:gd name="connsiteX119" fmla="*/ 408337 w 1441052"/>
                  <a:gd name="connsiteY119" fmla="*/ 73940 h 149212"/>
                  <a:gd name="connsiteX120" fmla="*/ 361375 w 1441052"/>
                  <a:gd name="connsiteY120" fmla="*/ 2664 h 149212"/>
                  <a:gd name="connsiteX121" fmla="*/ 311083 w 1441052"/>
                  <a:gd name="connsiteY121" fmla="*/ 2664 h 149212"/>
                  <a:gd name="connsiteX122" fmla="*/ 311083 w 1441052"/>
                  <a:gd name="connsiteY122" fmla="*/ 146881 h 149212"/>
                  <a:gd name="connsiteX123" fmla="*/ 341225 w 1441052"/>
                  <a:gd name="connsiteY123" fmla="*/ 24813 h 149212"/>
                  <a:gd name="connsiteX124" fmla="*/ 356879 w 1441052"/>
                  <a:gd name="connsiteY124" fmla="*/ 24813 h 149212"/>
                  <a:gd name="connsiteX125" fmla="*/ 377862 w 1441052"/>
                  <a:gd name="connsiteY125" fmla="*/ 74773 h 149212"/>
                  <a:gd name="connsiteX126" fmla="*/ 355879 w 1441052"/>
                  <a:gd name="connsiteY126" fmla="*/ 124732 h 149212"/>
                  <a:gd name="connsiteX127" fmla="*/ 341225 w 1441052"/>
                  <a:gd name="connsiteY127" fmla="*/ 124732 h 149212"/>
                  <a:gd name="connsiteX128" fmla="*/ 341225 w 1441052"/>
                  <a:gd name="connsiteY128" fmla="*/ 24813 h 149212"/>
                  <a:gd name="connsiteX129" fmla="*/ 250132 w 1441052"/>
                  <a:gd name="connsiteY129" fmla="*/ 92758 h 149212"/>
                  <a:gd name="connsiteX130" fmla="*/ 221321 w 1441052"/>
                  <a:gd name="connsiteY130" fmla="*/ 92758 h 149212"/>
                  <a:gd name="connsiteX131" fmla="*/ 235143 w 1441052"/>
                  <a:gd name="connsiteY131" fmla="*/ 30475 h 149212"/>
                  <a:gd name="connsiteX132" fmla="*/ 235477 w 1441052"/>
                  <a:gd name="connsiteY132" fmla="*/ 30475 h 149212"/>
                  <a:gd name="connsiteX133" fmla="*/ 250132 w 1441052"/>
                  <a:gd name="connsiteY133" fmla="*/ 92758 h 149212"/>
                  <a:gd name="connsiteX134" fmla="*/ 207166 w 1441052"/>
                  <a:gd name="connsiteY134" fmla="*/ 146881 h 149212"/>
                  <a:gd name="connsiteX135" fmla="*/ 215327 w 1441052"/>
                  <a:gd name="connsiteY135" fmla="*/ 114907 h 149212"/>
                  <a:gd name="connsiteX136" fmla="*/ 256460 w 1441052"/>
                  <a:gd name="connsiteY136" fmla="*/ 114907 h 149212"/>
                  <a:gd name="connsiteX137" fmla="*/ 264453 w 1441052"/>
                  <a:gd name="connsiteY137" fmla="*/ 146881 h 149212"/>
                  <a:gd name="connsiteX138" fmla="*/ 296261 w 1441052"/>
                  <a:gd name="connsiteY138" fmla="*/ 146881 h 149212"/>
                  <a:gd name="connsiteX139" fmla="*/ 257126 w 1441052"/>
                  <a:gd name="connsiteY139" fmla="*/ 2664 h 149212"/>
                  <a:gd name="connsiteX140" fmla="*/ 217325 w 1441052"/>
                  <a:gd name="connsiteY140" fmla="*/ 2664 h 149212"/>
                  <a:gd name="connsiteX141" fmla="*/ 177357 w 1441052"/>
                  <a:gd name="connsiteY141" fmla="*/ 146881 h 149212"/>
                  <a:gd name="connsiteX142" fmla="*/ 207166 w 1441052"/>
                  <a:gd name="connsiteY142" fmla="*/ 146881 h 149212"/>
                  <a:gd name="connsiteX143" fmla="*/ 168864 w 1441052"/>
                  <a:gd name="connsiteY143" fmla="*/ 146881 h 149212"/>
                  <a:gd name="connsiteX144" fmla="*/ 168864 w 1441052"/>
                  <a:gd name="connsiteY144" fmla="*/ 124732 h 149212"/>
                  <a:gd name="connsiteX145" fmla="*/ 118738 w 1441052"/>
                  <a:gd name="connsiteY145" fmla="*/ 124732 h 149212"/>
                  <a:gd name="connsiteX146" fmla="*/ 118738 w 1441052"/>
                  <a:gd name="connsiteY146" fmla="*/ 82600 h 149212"/>
                  <a:gd name="connsiteX147" fmla="*/ 163535 w 1441052"/>
                  <a:gd name="connsiteY147" fmla="*/ 82600 h 149212"/>
                  <a:gd name="connsiteX148" fmla="*/ 163535 w 1441052"/>
                  <a:gd name="connsiteY148" fmla="*/ 60451 h 149212"/>
                  <a:gd name="connsiteX149" fmla="*/ 118738 w 1441052"/>
                  <a:gd name="connsiteY149" fmla="*/ 60451 h 149212"/>
                  <a:gd name="connsiteX150" fmla="*/ 118738 w 1441052"/>
                  <a:gd name="connsiteY150" fmla="*/ 24813 h 149212"/>
                  <a:gd name="connsiteX151" fmla="*/ 167365 w 1441052"/>
                  <a:gd name="connsiteY151" fmla="*/ 24813 h 149212"/>
                  <a:gd name="connsiteX152" fmla="*/ 167365 w 1441052"/>
                  <a:gd name="connsiteY152" fmla="*/ 2664 h 149212"/>
                  <a:gd name="connsiteX153" fmla="*/ 88595 w 1441052"/>
                  <a:gd name="connsiteY153" fmla="*/ 2664 h 149212"/>
                  <a:gd name="connsiteX154" fmla="*/ 88595 w 1441052"/>
                  <a:gd name="connsiteY154" fmla="*/ 146881 h 149212"/>
                  <a:gd name="connsiteX155" fmla="*/ 168864 w 1441052"/>
                  <a:gd name="connsiteY155" fmla="*/ 146881 h 149212"/>
                  <a:gd name="connsiteX156" fmla="*/ 75273 w 1441052"/>
                  <a:gd name="connsiteY156" fmla="*/ 146881 h 149212"/>
                  <a:gd name="connsiteX157" fmla="*/ 75273 w 1441052"/>
                  <a:gd name="connsiteY157" fmla="*/ 122901 h 149212"/>
                  <a:gd name="connsiteX158" fmla="*/ 30142 w 1441052"/>
                  <a:gd name="connsiteY158" fmla="*/ 122901 h 149212"/>
                  <a:gd name="connsiteX159" fmla="*/ 30142 w 1441052"/>
                  <a:gd name="connsiteY159" fmla="*/ 2664 h 149212"/>
                  <a:gd name="connsiteX160" fmla="*/ 0 w 1441052"/>
                  <a:gd name="connsiteY160" fmla="*/ 2664 h 149212"/>
                  <a:gd name="connsiteX161" fmla="*/ 0 w 1441052"/>
                  <a:gd name="connsiteY161" fmla="*/ 146881 h 149212"/>
                  <a:gd name="connsiteX162" fmla="*/ 75273 w 1441052"/>
                  <a:gd name="connsiteY162" fmla="*/ 146881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</a:cxnLst>
                <a:rect l="l" t="t" r="r" b="b"/>
                <a:pathLst>
                  <a:path w="1441052" h="149212">
                    <a:moveTo>
                      <a:pt x="1343748" y="146382"/>
                    </a:moveTo>
                    <a:lnTo>
                      <a:pt x="1392876" y="146382"/>
                    </a:lnTo>
                    <a:cubicBezTo>
                      <a:pt x="1444501" y="146382"/>
                      <a:pt x="1441003" y="95589"/>
                      <a:pt x="1441003" y="73441"/>
                    </a:cubicBezTo>
                    <a:cubicBezTo>
                      <a:pt x="1441003" y="28477"/>
                      <a:pt x="1433676" y="2165"/>
                      <a:pt x="1394041" y="2165"/>
                    </a:cubicBezTo>
                    <a:lnTo>
                      <a:pt x="1343748" y="2165"/>
                    </a:lnTo>
                    <a:lnTo>
                      <a:pt x="1343748" y="146382"/>
                    </a:lnTo>
                    <a:close/>
                    <a:moveTo>
                      <a:pt x="1373891" y="24314"/>
                    </a:moveTo>
                    <a:lnTo>
                      <a:pt x="1389545" y="24314"/>
                    </a:lnTo>
                    <a:cubicBezTo>
                      <a:pt x="1410528" y="24314"/>
                      <a:pt x="1410528" y="47628"/>
                      <a:pt x="1410528" y="74273"/>
                    </a:cubicBezTo>
                    <a:cubicBezTo>
                      <a:pt x="1410528" y="110411"/>
                      <a:pt x="1406864" y="124233"/>
                      <a:pt x="1388546" y="124233"/>
                    </a:cubicBezTo>
                    <a:lnTo>
                      <a:pt x="1373891" y="124233"/>
                    </a:lnTo>
                    <a:lnTo>
                      <a:pt x="1373891" y="24314"/>
                    </a:lnTo>
                    <a:close/>
                    <a:moveTo>
                      <a:pt x="1238167" y="146382"/>
                    </a:moveTo>
                    <a:lnTo>
                      <a:pt x="1238167" y="40967"/>
                    </a:lnTo>
                    <a:lnTo>
                      <a:pt x="1238500" y="40967"/>
                    </a:lnTo>
                    <a:lnTo>
                      <a:pt x="1277968" y="146382"/>
                    </a:lnTo>
                    <a:lnTo>
                      <a:pt x="1317769" y="146382"/>
                    </a:lnTo>
                    <a:lnTo>
                      <a:pt x="1317769" y="2165"/>
                    </a:lnTo>
                    <a:lnTo>
                      <a:pt x="1289625" y="2165"/>
                    </a:lnTo>
                    <a:lnTo>
                      <a:pt x="1289625" y="102084"/>
                    </a:lnTo>
                    <a:lnTo>
                      <a:pt x="1289293" y="102084"/>
                    </a:lnTo>
                    <a:lnTo>
                      <a:pt x="1250824" y="2165"/>
                    </a:lnTo>
                    <a:lnTo>
                      <a:pt x="1210023" y="2165"/>
                    </a:lnTo>
                    <a:lnTo>
                      <a:pt x="1210023" y="146382"/>
                    </a:lnTo>
                    <a:lnTo>
                      <a:pt x="1238167" y="146382"/>
                    </a:lnTo>
                    <a:close/>
                    <a:moveTo>
                      <a:pt x="1149406" y="92259"/>
                    </a:moveTo>
                    <a:lnTo>
                      <a:pt x="1120595" y="92259"/>
                    </a:lnTo>
                    <a:lnTo>
                      <a:pt x="1134417" y="29976"/>
                    </a:lnTo>
                    <a:lnTo>
                      <a:pt x="1134751" y="29976"/>
                    </a:lnTo>
                    <a:lnTo>
                      <a:pt x="1149406" y="92259"/>
                    </a:lnTo>
                    <a:close/>
                    <a:moveTo>
                      <a:pt x="1106440" y="146382"/>
                    </a:moveTo>
                    <a:lnTo>
                      <a:pt x="1114600" y="114408"/>
                    </a:lnTo>
                    <a:lnTo>
                      <a:pt x="1155734" y="114408"/>
                    </a:lnTo>
                    <a:lnTo>
                      <a:pt x="1163727" y="146382"/>
                    </a:lnTo>
                    <a:lnTo>
                      <a:pt x="1195535" y="146382"/>
                    </a:lnTo>
                    <a:lnTo>
                      <a:pt x="1156400" y="2165"/>
                    </a:lnTo>
                    <a:lnTo>
                      <a:pt x="1116599" y="2165"/>
                    </a:lnTo>
                    <a:lnTo>
                      <a:pt x="1076631" y="146382"/>
                    </a:lnTo>
                    <a:lnTo>
                      <a:pt x="1106440" y="146382"/>
                    </a:lnTo>
                    <a:close/>
                    <a:moveTo>
                      <a:pt x="932414" y="146382"/>
                    </a:moveTo>
                    <a:lnTo>
                      <a:pt x="962556" y="146382"/>
                    </a:lnTo>
                    <a:lnTo>
                      <a:pt x="962556" y="87596"/>
                    </a:lnTo>
                    <a:lnTo>
                      <a:pt x="985038" y="87596"/>
                    </a:lnTo>
                    <a:cubicBezTo>
                      <a:pt x="1020343" y="87596"/>
                      <a:pt x="1025172" y="61617"/>
                      <a:pt x="1025172" y="45297"/>
                    </a:cubicBezTo>
                    <a:cubicBezTo>
                      <a:pt x="1025172" y="18985"/>
                      <a:pt x="1014348" y="2165"/>
                      <a:pt x="986870" y="2165"/>
                    </a:cubicBezTo>
                    <a:lnTo>
                      <a:pt x="932580" y="2165"/>
                    </a:lnTo>
                    <a:lnTo>
                      <a:pt x="932580" y="146382"/>
                    </a:lnTo>
                    <a:close/>
                    <a:moveTo>
                      <a:pt x="962556" y="24314"/>
                    </a:moveTo>
                    <a:lnTo>
                      <a:pt x="977711" y="24314"/>
                    </a:lnTo>
                    <a:cubicBezTo>
                      <a:pt x="991366" y="24314"/>
                      <a:pt x="994530" y="34306"/>
                      <a:pt x="994530" y="46129"/>
                    </a:cubicBezTo>
                    <a:cubicBezTo>
                      <a:pt x="994530" y="55788"/>
                      <a:pt x="988369" y="65447"/>
                      <a:pt x="979376" y="65447"/>
                    </a:cubicBezTo>
                    <a:lnTo>
                      <a:pt x="962556" y="65447"/>
                    </a:lnTo>
                    <a:lnTo>
                      <a:pt x="962556" y="24314"/>
                    </a:lnTo>
                    <a:close/>
                    <a:moveTo>
                      <a:pt x="906768" y="2165"/>
                    </a:moveTo>
                    <a:lnTo>
                      <a:pt x="876626" y="2165"/>
                    </a:lnTo>
                    <a:lnTo>
                      <a:pt x="876626" y="146382"/>
                    </a:lnTo>
                    <a:lnTo>
                      <a:pt x="906768" y="146382"/>
                    </a:lnTo>
                    <a:lnTo>
                      <a:pt x="906768" y="2165"/>
                    </a:lnTo>
                    <a:close/>
                    <a:moveTo>
                      <a:pt x="785699" y="59951"/>
                    </a:moveTo>
                    <a:lnTo>
                      <a:pt x="785699" y="2165"/>
                    </a:lnTo>
                    <a:lnTo>
                      <a:pt x="755557" y="2165"/>
                    </a:lnTo>
                    <a:lnTo>
                      <a:pt x="755557" y="146382"/>
                    </a:lnTo>
                    <a:lnTo>
                      <a:pt x="785699" y="146382"/>
                    </a:lnTo>
                    <a:lnTo>
                      <a:pt x="785699" y="82100"/>
                    </a:lnTo>
                    <a:lnTo>
                      <a:pt x="820338" y="82100"/>
                    </a:lnTo>
                    <a:lnTo>
                      <a:pt x="820338" y="146382"/>
                    </a:lnTo>
                    <a:lnTo>
                      <a:pt x="850480" y="146382"/>
                    </a:lnTo>
                    <a:lnTo>
                      <a:pt x="850480" y="2165"/>
                    </a:lnTo>
                    <a:lnTo>
                      <a:pt x="820338" y="2165"/>
                    </a:lnTo>
                    <a:lnTo>
                      <a:pt x="820338" y="59951"/>
                    </a:lnTo>
                    <a:lnTo>
                      <a:pt x="785699" y="59951"/>
                    </a:lnTo>
                    <a:close/>
                    <a:moveTo>
                      <a:pt x="732908" y="107080"/>
                    </a:moveTo>
                    <a:cubicBezTo>
                      <a:pt x="732908" y="61783"/>
                      <a:pt x="672124" y="64115"/>
                      <a:pt x="672124" y="36803"/>
                    </a:cubicBezTo>
                    <a:cubicBezTo>
                      <a:pt x="672124" y="26811"/>
                      <a:pt x="677953" y="21483"/>
                      <a:pt x="687778" y="21483"/>
                    </a:cubicBezTo>
                    <a:cubicBezTo>
                      <a:pt x="699935" y="21483"/>
                      <a:pt x="701767" y="32474"/>
                      <a:pt x="701767" y="43298"/>
                    </a:cubicBezTo>
                    <a:lnTo>
                      <a:pt x="731077" y="43298"/>
                    </a:lnTo>
                    <a:cubicBezTo>
                      <a:pt x="733075" y="13156"/>
                      <a:pt x="718420" y="0"/>
                      <a:pt x="689110" y="0"/>
                    </a:cubicBezTo>
                    <a:cubicBezTo>
                      <a:pt x="652307" y="0"/>
                      <a:pt x="641649" y="17985"/>
                      <a:pt x="641649" y="40634"/>
                    </a:cubicBezTo>
                    <a:cubicBezTo>
                      <a:pt x="641649" y="83599"/>
                      <a:pt x="702433" y="85264"/>
                      <a:pt x="702433" y="111243"/>
                    </a:cubicBezTo>
                    <a:cubicBezTo>
                      <a:pt x="702433" y="121069"/>
                      <a:pt x="697437" y="127563"/>
                      <a:pt x="687279" y="127563"/>
                    </a:cubicBezTo>
                    <a:cubicBezTo>
                      <a:pt x="670625" y="127563"/>
                      <a:pt x="670126" y="115906"/>
                      <a:pt x="670126" y="102251"/>
                    </a:cubicBezTo>
                    <a:lnTo>
                      <a:pt x="639984" y="102251"/>
                    </a:lnTo>
                    <a:cubicBezTo>
                      <a:pt x="638318" y="127231"/>
                      <a:pt x="645312" y="149213"/>
                      <a:pt x="682782" y="149213"/>
                    </a:cubicBezTo>
                    <a:cubicBezTo>
                      <a:pt x="705764" y="149213"/>
                      <a:pt x="733075" y="144883"/>
                      <a:pt x="733075" y="107413"/>
                    </a:cubicBezTo>
                    <a:moveTo>
                      <a:pt x="562046" y="87096"/>
                    </a:moveTo>
                    <a:lnTo>
                      <a:pt x="569873" y="87096"/>
                    </a:lnTo>
                    <a:cubicBezTo>
                      <a:pt x="593021" y="87096"/>
                      <a:pt x="591523" y="101751"/>
                      <a:pt x="591523" y="118904"/>
                    </a:cubicBezTo>
                    <a:cubicBezTo>
                      <a:pt x="591523" y="128230"/>
                      <a:pt x="590690" y="138055"/>
                      <a:pt x="594687" y="146881"/>
                    </a:cubicBezTo>
                    <a:lnTo>
                      <a:pt x="624163" y="146881"/>
                    </a:lnTo>
                    <a:cubicBezTo>
                      <a:pt x="621332" y="140886"/>
                      <a:pt x="620832" y="113741"/>
                      <a:pt x="620832" y="104582"/>
                    </a:cubicBezTo>
                    <a:cubicBezTo>
                      <a:pt x="620832" y="78603"/>
                      <a:pt x="601348" y="77104"/>
                      <a:pt x="594687" y="76272"/>
                    </a:cubicBezTo>
                    <a:lnTo>
                      <a:pt x="594687" y="75939"/>
                    </a:lnTo>
                    <a:cubicBezTo>
                      <a:pt x="614171" y="72774"/>
                      <a:pt x="621498" y="58952"/>
                      <a:pt x="621498" y="40634"/>
                    </a:cubicBezTo>
                    <a:cubicBezTo>
                      <a:pt x="621498" y="15987"/>
                      <a:pt x="608342" y="2831"/>
                      <a:pt x="587692" y="2831"/>
                    </a:cubicBezTo>
                    <a:lnTo>
                      <a:pt x="531904" y="2831"/>
                    </a:lnTo>
                    <a:lnTo>
                      <a:pt x="531904" y="147048"/>
                    </a:lnTo>
                    <a:lnTo>
                      <a:pt x="562046" y="147048"/>
                    </a:lnTo>
                    <a:lnTo>
                      <a:pt x="562046" y="87263"/>
                    </a:lnTo>
                    <a:close/>
                    <a:moveTo>
                      <a:pt x="562046" y="24813"/>
                    </a:moveTo>
                    <a:lnTo>
                      <a:pt x="575369" y="24813"/>
                    </a:lnTo>
                    <a:cubicBezTo>
                      <a:pt x="585028" y="24813"/>
                      <a:pt x="590856" y="29976"/>
                      <a:pt x="590856" y="43798"/>
                    </a:cubicBezTo>
                    <a:cubicBezTo>
                      <a:pt x="590856" y="52957"/>
                      <a:pt x="587526" y="64947"/>
                      <a:pt x="575369" y="64947"/>
                    </a:cubicBezTo>
                    <a:lnTo>
                      <a:pt x="562046" y="64947"/>
                    </a:lnTo>
                    <a:lnTo>
                      <a:pt x="562046" y="24813"/>
                    </a:lnTo>
                    <a:close/>
                    <a:moveTo>
                      <a:pt x="512919" y="146881"/>
                    </a:moveTo>
                    <a:lnTo>
                      <a:pt x="512919" y="124732"/>
                    </a:lnTo>
                    <a:lnTo>
                      <a:pt x="462793" y="124732"/>
                    </a:lnTo>
                    <a:lnTo>
                      <a:pt x="462793" y="82600"/>
                    </a:lnTo>
                    <a:lnTo>
                      <a:pt x="507590" y="82600"/>
                    </a:lnTo>
                    <a:lnTo>
                      <a:pt x="507590" y="60451"/>
                    </a:lnTo>
                    <a:lnTo>
                      <a:pt x="462793" y="60451"/>
                    </a:lnTo>
                    <a:lnTo>
                      <a:pt x="462793" y="24813"/>
                    </a:lnTo>
                    <a:lnTo>
                      <a:pt x="511421" y="24813"/>
                    </a:lnTo>
                    <a:lnTo>
                      <a:pt x="511421" y="2664"/>
                    </a:lnTo>
                    <a:lnTo>
                      <a:pt x="432651" y="2664"/>
                    </a:lnTo>
                    <a:lnTo>
                      <a:pt x="432651" y="146881"/>
                    </a:lnTo>
                    <a:lnTo>
                      <a:pt x="512919" y="146881"/>
                    </a:lnTo>
                    <a:close/>
                    <a:moveTo>
                      <a:pt x="311083" y="146881"/>
                    </a:moveTo>
                    <a:lnTo>
                      <a:pt x="360209" y="146881"/>
                    </a:lnTo>
                    <a:cubicBezTo>
                      <a:pt x="411834" y="146881"/>
                      <a:pt x="408337" y="96089"/>
                      <a:pt x="408337" y="73940"/>
                    </a:cubicBezTo>
                    <a:cubicBezTo>
                      <a:pt x="408337" y="28976"/>
                      <a:pt x="401010" y="2664"/>
                      <a:pt x="361375" y="2664"/>
                    </a:cubicBezTo>
                    <a:lnTo>
                      <a:pt x="311083" y="2664"/>
                    </a:lnTo>
                    <a:lnTo>
                      <a:pt x="311083" y="146881"/>
                    </a:lnTo>
                    <a:close/>
                    <a:moveTo>
                      <a:pt x="341225" y="24813"/>
                    </a:moveTo>
                    <a:lnTo>
                      <a:pt x="356879" y="24813"/>
                    </a:lnTo>
                    <a:cubicBezTo>
                      <a:pt x="377862" y="24813"/>
                      <a:pt x="377862" y="48128"/>
                      <a:pt x="377862" y="74773"/>
                    </a:cubicBezTo>
                    <a:cubicBezTo>
                      <a:pt x="377862" y="110910"/>
                      <a:pt x="374198" y="124732"/>
                      <a:pt x="355879" y="124732"/>
                    </a:cubicBezTo>
                    <a:lnTo>
                      <a:pt x="341225" y="124732"/>
                    </a:lnTo>
                    <a:lnTo>
                      <a:pt x="341225" y="24813"/>
                    </a:lnTo>
                    <a:close/>
                    <a:moveTo>
                      <a:pt x="250132" y="92758"/>
                    </a:moveTo>
                    <a:lnTo>
                      <a:pt x="221321" y="92758"/>
                    </a:lnTo>
                    <a:lnTo>
                      <a:pt x="235143" y="30475"/>
                    </a:lnTo>
                    <a:lnTo>
                      <a:pt x="235477" y="30475"/>
                    </a:lnTo>
                    <a:lnTo>
                      <a:pt x="250132" y="92758"/>
                    </a:lnTo>
                    <a:close/>
                    <a:moveTo>
                      <a:pt x="207166" y="146881"/>
                    </a:moveTo>
                    <a:lnTo>
                      <a:pt x="215327" y="114907"/>
                    </a:lnTo>
                    <a:lnTo>
                      <a:pt x="256460" y="114907"/>
                    </a:lnTo>
                    <a:lnTo>
                      <a:pt x="264453" y="146881"/>
                    </a:lnTo>
                    <a:lnTo>
                      <a:pt x="296261" y="146881"/>
                    </a:lnTo>
                    <a:lnTo>
                      <a:pt x="257126" y="2664"/>
                    </a:lnTo>
                    <a:lnTo>
                      <a:pt x="217325" y="2664"/>
                    </a:lnTo>
                    <a:lnTo>
                      <a:pt x="177357" y="146881"/>
                    </a:lnTo>
                    <a:lnTo>
                      <a:pt x="207166" y="146881"/>
                    </a:lnTo>
                    <a:close/>
                    <a:moveTo>
                      <a:pt x="168864" y="146881"/>
                    </a:moveTo>
                    <a:lnTo>
                      <a:pt x="168864" y="124732"/>
                    </a:lnTo>
                    <a:lnTo>
                      <a:pt x="118738" y="124732"/>
                    </a:lnTo>
                    <a:lnTo>
                      <a:pt x="118738" y="82600"/>
                    </a:lnTo>
                    <a:lnTo>
                      <a:pt x="163535" y="82600"/>
                    </a:lnTo>
                    <a:lnTo>
                      <a:pt x="163535" y="60451"/>
                    </a:lnTo>
                    <a:lnTo>
                      <a:pt x="118738" y="60451"/>
                    </a:lnTo>
                    <a:lnTo>
                      <a:pt x="118738" y="24813"/>
                    </a:lnTo>
                    <a:lnTo>
                      <a:pt x="167365" y="24813"/>
                    </a:lnTo>
                    <a:lnTo>
                      <a:pt x="167365" y="2664"/>
                    </a:lnTo>
                    <a:lnTo>
                      <a:pt x="88595" y="2664"/>
                    </a:lnTo>
                    <a:lnTo>
                      <a:pt x="88595" y="146881"/>
                    </a:lnTo>
                    <a:lnTo>
                      <a:pt x="168864" y="146881"/>
                    </a:lnTo>
                    <a:close/>
                    <a:moveTo>
                      <a:pt x="75273" y="146881"/>
                    </a:moveTo>
                    <a:lnTo>
                      <a:pt x="75273" y="122901"/>
                    </a:lnTo>
                    <a:lnTo>
                      <a:pt x="30142" y="122901"/>
                    </a:lnTo>
                    <a:lnTo>
                      <a:pt x="30142" y="2664"/>
                    </a:lnTo>
                    <a:lnTo>
                      <a:pt x="0" y="2664"/>
                    </a:lnTo>
                    <a:lnTo>
                      <a:pt x="0" y="146881"/>
                    </a:lnTo>
                    <a:lnTo>
                      <a:pt x="75273" y="146881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BDA86E43-DF23-43A8-C993-321975612C9B}"/>
                  </a:ext>
                </a:extLst>
              </p:cNvPr>
              <p:cNvSpPr/>
              <p:nvPr/>
            </p:nvSpPr>
            <p:spPr>
              <a:xfrm>
                <a:off x="9448886" y="4927282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B0E29AE6-F83B-43CE-640D-AF96186F66C2}"/>
                  </a:ext>
                </a:extLst>
              </p:cNvPr>
              <p:cNvGrpSpPr/>
              <p:nvPr/>
            </p:nvGrpSpPr>
            <p:grpSpPr>
              <a:xfrm>
                <a:off x="9448754" y="4380390"/>
                <a:ext cx="439444" cy="454632"/>
                <a:chOff x="9148498" y="4148374"/>
                <a:chExt cx="439444" cy="454632"/>
              </a:xfrm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515F8B62-9287-B3EF-B4EE-2424273D1AE4}"/>
                    </a:ext>
                  </a:extLst>
                </p:cNvPr>
                <p:cNvSpPr/>
                <p:nvPr/>
              </p:nvSpPr>
              <p:spPr>
                <a:xfrm>
                  <a:off x="9278393" y="4148374"/>
                  <a:ext cx="179653" cy="454466"/>
                </a:xfrm>
                <a:custGeom>
                  <a:avLst/>
                  <a:gdLst>
                    <a:gd name="connsiteX0" fmla="*/ 4129 w 179653"/>
                    <a:gd name="connsiteY0" fmla="*/ 113575 h 454466"/>
                    <a:gd name="connsiteX1" fmla="*/ 6960 w 179653"/>
                    <a:gd name="connsiteY1" fmla="*/ 139554 h 454466"/>
                    <a:gd name="connsiteX2" fmla="*/ 32939 w 179653"/>
                    <a:gd name="connsiteY2" fmla="*/ 136723 h 454466"/>
                    <a:gd name="connsiteX3" fmla="*/ 72741 w 179653"/>
                    <a:gd name="connsiteY3" fmla="*/ 82434 h 454466"/>
                    <a:gd name="connsiteX4" fmla="*/ 72741 w 179653"/>
                    <a:gd name="connsiteY4" fmla="*/ 437314 h 454466"/>
                    <a:gd name="connsiteX5" fmla="*/ 89893 w 179653"/>
                    <a:gd name="connsiteY5" fmla="*/ 454467 h 454466"/>
                    <a:gd name="connsiteX6" fmla="*/ 107046 w 179653"/>
                    <a:gd name="connsiteY6" fmla="*/ 437314 h 454466"/>
                    <a:gd name="connsiteX7" fmla="*/ 107046 w 179653"/>
                    <a:gd name="connsiteY7" fmla="*/ 82434 h 454466"/>
                    <a:gd name="connsiteX8" fmla="*/ 146847 w 179653"/>
                    <a:gd name="connsiteY8" fmla="*/ 136723 h 454466"/>
                    <a:gd name="connsiteX9" fmla="*/ 172827 w 179653"/>
                    <a:gd name="connsiteY9" fmla="*/ 139554 h 454466"/>
                    <a:gd name="connsiteX10" fmla="*/ 179654 w 179653"/>
                    <a:gd name="connsiteY10" fmla="*/ 125066 h 454466"/>
                    <a:gd name="connsiteX11" fmla="*/ 175491 w 179653"/>
                    <a:gd name="connsiteY11" fmla="*/ 113409 h 454466"/>
                    <a:gd name="connsiteX12" fmla="*/ 89727 w 179653"/>
                    <a:gd name="connsiteY12" fmla="*/ 0 h 454466"/>
                    <a:gd name="connsiteX13" fmla="*/ 3963 w 179653"/>
                    <a:gd name="connsiteY13" fmla="*/ 113409 h 454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653" h="454466">
                      <a:moveTo>
                        <a:pt x="4129" y="113575"/>
                      </a:moveTo>
                      <a:cubicBezTo>
                        <a:pt x="-2366" y="121569"/>
                        <a:pt x="-1033" y="133226"/>
                        <a:pt x="6960" y="139554"/>
                      </a:cubicBezTo>
                      <a:cubicBezTo>
                        <a:pt x="14954" y="146049"/>
                        <a:pt x="26611" y="144717"/>
                        <a:pt x="32939" y="136723"/>
                      </a:cubicBezTo>
                      <a:lnTo>
                        <a:pt x="72741" y="82434"/>
                      </a:lnTo>
                      <a:lnTo>
                        <a:pt x="72741" y="437314"/>
                      </a:lnTo>
                      <a:cubicBezTo>
                        <a:pt x="72741" y="446806"/>
                        <a:pt x="80401" y="454467"/>
                        <a:pt x="89893" y="454467"/>
                      </a:cubicBezTo>
                      <a:cubicBezTo>
                        <a:pt x="99386" y="454467"/>
                        <a:pt x="107046" y="446806"/>
                        <a:pt x="107046" y="437314"/>
                      </a:cubicBezTo>
                      <a:lnTo>
                        <a:pt x="107046" y="82434"/>
                      </a:lnTo>
                      <a:lnTo>
                        <a:pt x="146847" y="136723"/>
                      </a:lnTo>
                      <a:cubicBezTo>
                        <a:pt x="153342" y="144717"/>
                        <a:pt x="165000" y="145882"/>
                        <a:pt x="172827" y="139554"/>
                      </a:cubicBezTo>
                      <a:cubicBezTo>
                        <a:pt x="177323" y="135890"/>
                        <a:pt x="179654" y="130561"/>
                        <a:pt x="179654" y="125066"/>
                      </a:cubicBezTo>
                      <a:cubicBezTo>
                        <a:pt x="179654" y="121069"/>
                        <a:pt x="178322" y="116906"/>
                        <a:pt x="175491" y="113409"/>
                      </a:cubicBezTo>
                      <a:lnTo>
                        <a:pt x="89727" y="0"/>
                      </a:lnTo>
                      <a:lnTo>
                        <a:pt x="3963" y="11340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EAEEB90C-70D3-E5CB-FC7F-E371E295FE0D}"/>
                    </a:ext>
                  </a:extLst>
                </p:cNvPr>
                <p:cNvSpPr/>
                <p:nvPr/>
              </p:nvSpPr>
              <p:spPr>
                <a:xfrm>
                  <a:off x="9148498" y="4358371"/>
                  <a:ext cx="179654" cy="244635"/>
                </a:xfrm>
                <a:custGeom>
                  <a:avLst/>
                  <a:gdLst>
                    <a:gd name="connsiteX0" fmla="*/ 4129 w 179654"/>
                    <a:gd name="connsiteY0" fmla="*/ 113575 h 244635"/>
                    <a:gd name="connsiteX1" fmla="*/ 6960 w 179654"/>
                    <a:gd name="connsiteY1" fmla="*/ 139554 h 244635"/>
                    <a:gd name="connsiteX2" fmla="*/ 32939 w 179654"/>
                    <a:gd name="connsiteY2" fmla="*/ 136723 h 244635"/>
                    <a:gd name="connsiteX3" fmla="*/ 72740 w 179654"/>
                    <a:gd name="connsiteY3" fmla="*/ 82434 h 244635"/>
                    <a:gd name="connsiteX4" fmla="*/ 72740 w 179654"/>
                    <a:gd name="connsiteY4" fmla="*/ 227483 h 244635"/>
                    <a:gd name="connsiteX5" fmla="*/ 89893 w 179654"/>
                    <a:gd name="connsiteY5" fmla="*/ 244636 h 244635"/>
                    <a:gd name="connsiteX6" fmla="*/ 107046 w 179654"/>
                    <a:gd name="connsiteY6" fmla="*/ 227483 h 244635"/>
                    <a:gd name="connsiteX7" fmla="*/ 107046 w 179654"/>
                    <a:gd name="connsiteY7" fmla="*/ 82434 h 244635"/>
                    <a:gd name="connsiteX8" fmla="*/ 146847 w 179654"/>
                    <a:gd name="connsiteY8" fmla="*/ 136723 h 244635"/>
                    <a:gd name="connsiteX9" fmla="*/ 172826 w 179654"/>
                    <a:gd name="connsiteY9" fmla="*/ 139554 h 244635"/>
                    <a:gd name="connsiteX10" fmla="*/ 179654 w 179654"/>
                    <a:gd name="connsiteY10" fmla="*/ 125066 h 244635"/>
                    <a:gd name="connsiteX11" fmla="*/ 175491 w 179654"/>
                    <a:gd name="connsiteY11" fmla="*/ 113409 h 244635"/>
                    <a:gd name="connsiteX12" fmla="*/ 89727 w 179654"/>
                    <a:gd name="connsiteY12" fmla="*/ 0 h 244635"/>
                    <a:gd name="connsiteX13" fmla="*/ 3963 w 179654"/>
                    <a:gd name="connsiteY13" fmla="*/ 113409 h 2446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654" h="244635">
                      <a:moveTo>
                        <a:pt x="4129" y="113575"/>
                      </a:moveTo>
                      <a:cubicBezTo>
                        <a:pt x="-2365" y="121569"/>
                        <a:pt x="-1033" y="133226"/>
                        <a:pt x="6960" y="139554"/>
                      </a:cubicBezTo>
                      <a:cubicBezTo>
                        <a:pt x="14954" y="146049"/>
                        <a:pt x="26611" y="144717"/>
                        <a:pt x="32939" y="136723"/>
                      </a:cubicBezTo>
                      <a:lnTo>
                        <a:pt x="72740" y="82434"/>
                      </a:lnTo>
                      <a:lnTo>
                        <a:pt x="72740" y="227483"/>
                      </a:lnTo>
                      <a:cubicBezTo>
                        <a:pt x="72740" y="236976"/>
                        <a:pt x="80401" y="244636"/>
                        <a:pt x="89893" y="244636"/>
                      </a:cubicBezTo>
                      <a:cubicBezTo>
                        <a:pt x="99386" y="244636"/>
                        <a:pt x="107046" y="236976"/>
                        <a:pt x="107046" y="227483"/>
                      </a:cubicBezTo>
                      <a:lnTo>
                        <a:pt x="107046" y="82434"/>
                      </a:lnTo>
                      <a:lnTo>
                        <a:pt x="146847" y="136723"/>
                      </a:lnTo>
                      <a:cubicBezTo>
                        <a:pt x="153342" y="144717"/>
                        <a:pt x="164999" y="145882"/>
                        <a:pt x="172826" y="139554"/>
                      </a:cubicBezTo>
                      <a:cubicBezTo>
                        <a:pt x="177323" y="135890"/>
                        <a:pt x="179654" y="130561"/>
                        <a:pt x="179654" y="125066"/>
                      </a:cubicBezTo>
                      <a:cubicBezTo>
                        <a:pt x="179654" y="121069"/>
                        <a:pt x="178322" y="116906"/>
                        <a:pt x="175491" y="113409"/>
                      </a:cubicBezTo>
                      <a:lnTo>
                        <a:pt x="89727" y="0"/>
                      </a:lnTo>
                      <a:lnTo>
                        <a:pt x="3963" y="11340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F9330E8B-3D27-1F96-E534-8EA7578815A2}"/>
                    </a:ext>
                  </a:extLst>
                </p:cNvPr>
                <p:cNvSpPr/>
                <p:nvPr/>
              </p:nvSpPr>
              <p:spPr>
                <a:xfrm>
                  <a:off x="9408288" y="4277437"/>
                  <a:ext cx="179654" cy="325404"/>
                </a:xfrm>
                <a:custGeom>
                  <a:avLst/>
                  <a:gdLst>
                    <a:gd name="connsiteX0" fmla="*/ 4129 w 179654"/>
                    <a:gd name="connsiteY0" fmla="*/ 113575 h 325404"/>
                    <a:gd name="connsiteX1" fmla="*/ 6960 w 179654"/>
                    <a:gd name="connsiteY1" fmla="*/ 139554 h 325404"/>
                    <a:gd name="connsiteX2" fmla="*/ 32939 w 179654"/>
                    <a:gd name="connsiteY2" fmla="*/ 136723 h 325404"/>
                    <a:gd name="connsiteX3" fmla="*/ 72740 w 179654"/>
                    <a:gd name="connsiteY3" fmla="*/ 82434 h 325404"/>
                    <a:gd name="connsiteX4" fmla="*/ 72740 w 179654"/>
                    <a:gd name="connsiteY4" fmla="*/ 308251 h 325404"/>
                    <a:gd name="connsiteX5" fmla="*/ 89893 w 179654"/>
                    <a:gd name="connsiteY5" fmla="*/ 325404 h 325404"/>
                    <a:gd name="connsiteX6" fmla="*/ 107046 w 179654"/>
                    <a:gd name="connsiteY6" fmla="*/ 308251 h 325404"/>
                    <a:gd name="connsiteX7" fmla="*/ 107046 w 179654"/>
                    <a:gd name="connsiteY7" fmla="*/ 82434 h 325404"/>
                    <a:gd name="connsiteX8" fmla="*/ 146847 w 179654"/>
                    <a:gd name="connsiteY8" fmla="*/ 136723 h 325404"/>
                    <a:gd name="connsiteX9" fmla="*/ 172826 w 179654"/>
                    <a:gd name="connsiteY9" fmla="*/ 139554 h 325404"/>
                    <a:gd name="connsiteX10" fmla="*/ 179654 w 179654"/>
                    <a:gd name="connsiteY10" fmla="*/ 125066 h 325404"/>
                    <a:gd name="connsiteX11" fmla="*/ 175491 w 179654"/>
                    <a:gd name="connsiteY11" fmla="*/ 113409 h 325404"/>
                    <a:gd name="connsiteX12" fmla="*/ 89727 w 179654"/>
                    <a:gd name="connsiteY12" fmla="*/ 0 h 325404"/>
                    <a:gd name="connsiteX13" fmla="*/ 3962 w 179654"/>
                    <a:gd name="connsiteY13" fmla="*/ 113409 h 3254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654" h="325404">
                      <a:moveTo>
                        <a:pt x="4129" y="113575"/>
                      </a:moveTo>
                      <a:cubicBezTo>
                        <a:pt x="-2365" y="121569"/>
                        <a:pt x="-1033" y="133226"/>
                        <a:pt x="6960" y="139554"/>
                      </a:cubicBezTo>
                      <a:cubicBezTo>
                        <a:pt x="14954" y="146049"/>
                        <a:pt x="26611" y="144717"/>
                        <a:pt x="32939" y="136723"/>
                      </a:cubicBezTo>
                      <a:lnTo>
                        <a:pt x="72740" y="82434"/>
                      </a:lnTo>
                      <a:lnTo>
                        <a:pt x="72740" y="308251"/>
                      </a:lnTo>
                      <a:cubicBezTo>
                        <a:pt x="72740" y="317743"/>
                        <a:pt x="80401" y="325404"/>
                        <a:pt x="89893" y="325404"/>
                      </a:cubicBezTo>
                      <a:cubicBezTo>
                        <a:pt x="99386" y="325404"/>
                        <a:pt x="107046" y="317743"/>
                        <a:pt x="107046" y="308251"/>
                      </a:cubicBezTo>
                      <a:lnTo>
                        <a:pt x="107046" y="82434"/>
                      </a:lnTo>
                      <a:lnTo>
                        <a:pt x="146847" y="136723"/>
                      </a:lnTo>
                      <a:cubicBezTo>
                        <a:pt x="153342" y="144717"/>
                        <a:pt x="164999" y="145882"/>
                        <a:pt x="172826" y="139554"/>
                      </a:cubicBezTo>
                      <a:cubicBezTo>
                        <a:pt x="177323" y="135890"/>
                        <a:pt x="179654" y="130561"/>
                        <a:pt x="179654" y="125066"/>
                      </a:cubicBezTo>
                      <a:cubicBezTo>
                        <a:pt x="179654" y="121069"/>
                        <a:pt x="178322" y="116906"/>
                        <a:pt x="175491" y="113409"/>
                      </a:cubicBezTo>
                      <a:lnTo>
                        <a:pt x="89727" y="0"/>
                      </a:lnTo>
                      <a:lnTo>
                        <a:pt x="3962" y="11340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6F8B84F8-8FD2-68C2-EF8A-87C0892937FA}"/>
                </a:ext>
              </a:extLst>
            </p:cNvPr>
            <p:cNvSpPr txBox="1">
              <a:spLocks/>
            </p:cNvSpPr>
            <p:nvPr/>
          </p:nvSpPr>
          <p:spPr>
            <a:xfrm>
              <a:off x="9354595" y="5438971"/>
              <a:ext cx="2427454" cy="121987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Everyone is expected to be a leader and take ownership of their work as well as our mission. We are ALL empowered to take initiative and make decisions that serve our customers.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A3B2D90-90EF-A473-D2F9-DBAD3F1563AB}"/>
              </a:ext>
            </a:extLst>
          </p:cNvPr>
          <p:cNvGrpSpPr/>
          <p:nvPr userDrawn="1"/>
        </p:nvGrpSpPr>
        <p:grpSpPr>
          <a:xfrm>
            <a:off x="3898024" y="2043203"/>
            <a:ext cx="2311856" cy="2006793"/>
            <a:chOff x="3898024" y="2043203"/>
            <a:chExt cx="2311856" cy="2006793"/>
          </a:xfrm>
        </p:grpSpPr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319C020B-F307-47C9-CF1F-628CFE4E57BF}"/>
                </a:ext>
              </a:extLst>
            </p:cNvPr>
            <p:cNvSpPr txBox="1">
              <a:spLocks/>
            </p:cNvSpPr>
            <p:nvPr/>
          </p:nvSpPr>
          <p:spPr>
            <a:xfrm>
              <a:off x="3898024" y="3078515"/>
              <a:ext cx="2311856" cy="97148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Our work impacts people’s lives. It’s an honor to serve each other, our customers and the community. 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3CE9A67-9133-F63F-8AB3-0D7EDED27A90}"/>
                </a:ext>
              </a:extLst>
            </p:cNvPr>
            <p:cNvGrpSpPr/>
            <p:nvPr/>
          </p:nvGrpSpPr>
          <p:grpSpPr>
            <a:xfrm>
              <a:off x="3960932" y="2043203"/>
              <a:ext cx="2248948" cy="1008402"/>
              <a:chOff x="3960932" y="2043203"/>
              <a:chExt cx="2248948" cy="1008402"/>
            </a:xfrm>
          </p:grpSpPr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7367A4E-4E4C-0DD4-DF6D-22D32F848C0B}"/>
                  </a:ext>
                </a:extLst>
              </p:cNvPr>
              <p:cNvSpPr/>
              <p:nvPr/>
            </p:nvSpPr>
            <p:spPr>
              <a:xfrm>
                <a:off x="4008824" y="2907222"/>
                <a:ext cx="668793" cy="144383"/>
              </a:xfrm>
              <a:custGeom>
                <a:avLst/>
                <a:gdLst>
                  <a:gd name="connsiteX0" fmla="*/ 606510 w 668793"/>
                  <a:gd name="connsiteY0" fmla="*/ 84432 h 144383"/>
                  <a:gd name="connsiteX1" fmla="*/ 614337 w 668793"/>
                  <a:gd name="connsiteY1" fmla="*/ 84432 h 144383"/>
                  <a:gd name="connsiteX2" fmla="*/ 635986 w 668793"/>
                  <a:gd name="connsiteY2" fmla="*/ 116240 h 144383"/>
                  <a:gd name="connsiteX3" fmla="*/ 639151 w 668793"/>
                  <a:gd name="connsiteY3" fmla="*/ 144217 h 144383"/>
                  <a:gd name="connsiteX4" fmla="*/ 668793 w 668793"/>
                  <a:gd name="connsiteY4" fmla="*/ 144217 h 144383"/>
                  <a:gd name="connsiteX5" fmla="*/ 665463 w 668793"/>
                  <a:gd name="connsiteY5" fmla="*/ 101918 h 144383"/>
                  <a:gd name="connsiteX6" fmla="*/ 639317 w 668793"/>
                  <a:gd name="connsiteY6" fmla="*/ 73607 h 144383"/>
                  <a:gd name="connsiteX7" fmla="*/ 639317 w 668793"/>
                  <a:gd name="connsiteY7" fmla="*/ 73274 h 144383"/>
                  <a:gd name="connsiteX8" fmla="*/ 666129 w 668793"/>
                  <a:gd name="connsiteY8" fmla="*/ 37969 h 144383"/>
                  <a:gd name="connsiteX9" fmla="*/ 632323 w 668793"/>
                  <a:gd name="connsiteY9" fmla="*/ 167 h 144383"/>
                  <a:gd name="connsiteX10" fmla="*/ 576534 w 668793"/>
                  <a:gd name="connsiteY10" fmla="*/ 167 h 144383"/>
                  <a:gd name="connsiteX11" fmla="*/ 576534 w 668793"/>
                  <a:gd name="connsiteY11" fmla="*/ 144384 h 144383"/>
                  <a:gd name="connsiteX12" fmla="*/ 606677 w 668793"/>
                  <a:gd name="connsiteY12" fmla="*/ 144384 h 144383"/>
                  <a:gd name="connsiteX13" fmla="*/ 606677 w 668793"/>
                  <a:gd name="connsiteY13" fmla="*/ 84598 h 144383"/>
                  <a:gd name="connsiteX14" fmla="*/ 606510 w 668793"/>
                  <a:gd name="connsiteY14" fmla="*/ 22149 h 144383"/>
                  <a:gd name="connsiteX15" fmla="*/ 619999 w 668793"/>
                  <a:gd name="connsiteY15" fmla="*/ 22149 h 144383"/>
                  <a:gd name="connsiteX16" fmla="*/ 635320 w 668793"/>
                  <a:gd name="connsiteY16" fmla="*/ 41133 h 144383"/>
                  <a:gd name="connsiteX17" fmla="*/ 619999 w 668793"/>
                  <a:gd name="connsiteY17" fmla="*/ 62283 h 144383"/>
                  <a:gd name="connsiteX18" fmla="*/ 606510 w 668793"/>
                  <a:gd name="connsiteY18" fmla="*/ 62283 h 144383"/>
                  <a:gd name="connsiteX19" fmla="*/ 606510 w 668793"/>
                  <a:gd name="connsiteY19" fmla="*/ 22149 h 144383"/>
                  <a:gd name="connsiteX20" fmla="*/ 557383 w 668793"/>
                  <a:gd name="connsiteY20" fmla="*/ 144217 h 144383"/>
                  <a:gd name="connsiteX21" fmla="*/ 557383 w 668793"/>
                  <a:gd name="connsiteY21" fmla="*/ 122068 h 144383"/>
                  <a:gd name="connsiteX22" fmla="*/ 507257 w 668793"/>
                  <a:gd name="connsiteY22" fmla="*/ 122068 h 144383"/>
                  <a:gd name="connsiteX23" fmla="*/ 507257 w 668793"/>
                  <a:gd name="connsiteY23" fmla="*/ 79936 h 144383"/>
                  <a:gd name="connsiteX24" fmla="*/ 552054 w 668793"/>
                  <a:gd name="connsiteY24" fmla="*/ 79936 h 144383"/>
                  <a:gd name="connsiteX25" fmla="*/ 552054 w 668793"/>
                  <a:gd name="connsiteY25" fmla="*/ 57787 h 144383"/>
                  <a:gd name="connsiteX26" fmla="*/ 507257 w 668793"/>
                  <a:gd name="connsiteY26" fmla="*/ 57787 h 144383"/>
                  <a:gd name="connsiteX27" fmla="*/ 507257 w 668793"/>
                  <a:gd name="connsiteY27" fmla="*/ 22149 h 144383"/>
                  <a:gd name="connsiteX28" fmla="*/ 555884 w 668793"/>
                  <a:gd name="connsiteY28" fmla="*/ 22149 h 144383"/>
                  <a:gd name="connsiteX29" fmla="*/ 555884 w 668793"/>
                  <a:gd name="connsiteY29" fmla="*/ 0 h 144383"/>
                  <a:gd name="connsiteX30" fmla="*/ 477115 w 668793"/>
                  <a:gd name="connsiteY30" fmla="*/ 0 h 144383"/>
                  <a:gd name="connsiteX31" fmla="*/ 477115 w 668793"/>
                  <a:gd name="connsiteY31" fmla="*/ 144217 h 144383"/>
                  <a:gd name="connsiteX32" fmla="*/ 557383 w 668793"/>
                  <a:gd name="connsiteY32" fmla="*/ 144217 h 144383"/>
                  <a:gd name="connsiteX33" fmla="*/ 365705 w 668793"/>
                  <a:gd name="connsiteY33" fmla="*/ 0 h 144383"/>
                  <a:gd name="connsiteX34" fmla="*/ 365705 w 668793"/>
                  <a:gd name="connsiteY34" fmla="*/ 23981 h 144383"/>
                  <a:gd name="connsiteX35" fmla="*/ 399344 w 668793"/>
                  <a:gd name="connsiteY35" fmla="*/ 23981 h 144383"/>
                  <a:gd name="connsiteX36" fmla="*/ 399344 w 668793"/>
                  <a:gd name="connsiteY36" fmla="*/ 144217 h 144383"/>
                  <a:gd name="connsiteX37" fmla="*/ 429487 w 668793"/>
                  <a:gd name="connsiteY37" fmla="*/ 144217 h 144383"/>
                  <a:gd name="connsiteX38" fmla="*/ 429487 w 668793"/>
                  <a:gd name="connsiteY38" fmla="*/ 23981 h 144383"/>
                  <a:gd name="connsiteX39" fmla="*/ 463126 w 668793"/>
                  <a:gd name="connsiteY39" fmla="*/ 23981 h 144383"/>
                  <a:gd name="connsiteX40" fmla="*/ 463126 w 668793"/>
                  <a:gd name="connsiteY40" fmla="*/ 0 h 144383"/>
                  <a:gd name="connsiteX41" fmla="*/ 365871 w 668793"/>
                  <a:gd name="connsiteY41" fmla="*/ 0 h 144383"/>
                  <a:gd name="connsiteX42" fmla="*/ 265785 w 668793"/>
                  <a:gd name="connsiteY42" fmla="*/ 0 h 144383"/>
                  <a:gd name="connsiteX43" fmla="*/ 265785 w 668793"/>
                  <a:gd name="connsiteY43" fmla="*/ 23981 h 144383"/>
                  <a:gd name="connsiteX44" fmla="*/ 299425 w 668793"/>
                  <a:gd name="connsiteY44" fmla="*/ 23981 h 144383"/>
                  <a:gd name="connsiteX45" fmla="*/ 299425 w 668793"/>
                  <a:gd name="connsiteY45" fmla="*/ 144217 h 144383"/>
                  <a:gd name="connsiteX46" fmla="*/ 329567 w 668793"/>
                  <a:gd name="connsiteY46" fmla="*/ 144217 h 144383"/>
                  <a:gd name="connsiteX47" fmla="*/ 329567 w 668793"/>
                  <a:gd name="connsiteY47" fmla="*/ 23981 h 144383"/>
                  <a:gd name="connsiteX48" fmla="*/ 363207 w 668793"/>
                  <a:gd name="connsiteY48" fmla="*/ 23981 h 144383"/>
                  <a:gd name="connsiteX49" fmla="*/ 363207 w 668793"/>
                  <a:gd name="connsiteY49" fmla="*/ 0 h 144383"/>
                  <a:gd name="connsiteX50" fmla="*/ 265952 w 668793"/>
                  <a:gd name="connsiteY50" fmla="*/ 0 h 144383"/>
                  <a:gd name="connsiteX51" fmla="*/ 228815 w 668793"/>
                  <a:gd name="connsiteY51" fmla="*/ 90094 h 144383"/>
                  <a:gd name="connsiteX52" fmla="*/ 200005 w 668793"/>
                  <a:gd name="connsiteY52" fmla="*/ 90094 h 144383"/>
                  <a:gd name="connsiteX53" fmla="*/ 213827 w 668793"/>
                  <a:gd name="connsiteY53" fmla="*/ 27811 h 144383"/>
                  <a:gd name="connsiteX54" fmla="*/ 214160 w 668793"/>
                  <a:gd name="connsiteY54" fmla="*/ 27811 h 144383"/>
                  <a:gd name="connsiteX55" fmla="*/ 228815 w 668793"/>
                  <a:gd name="connsiteY55" fmla="*/ 90094 h 144383"/>
                  <a:gd name="connsiteX56" fmla="*/ 185850 w 668793"/>
                  <a:gd name="connsiteY56" fmla="*/ 144217 h 144383"/>
                  <a:gd name="connsiteX57" fmla="*/ 194010 w 668793"/>
                  <a:gd name="connsiteY57" fmla="*/ 112243 h 144383"/>
                  <a:gd name="connsiteX58" fmla="*/ 235143 w 668793"/>
                  <a:gd name="connsiteY58" fmla="*/ 112243 h 144383"/>
                  <a:gd name="connsiteX59" fmla="*/ 243137 w 668793"/>
                  <a:gd name="connsiteY59" fmla="*/ 144217 h 144383"/>
                  <a:gd name="connsiteX60" fmla="*/ 274945 w 668793"/>
                  <a:gd name="connsiteY60" fmla="*/ 144217 h 144383"/>
                  <a:gd name="connsiteX61" fmla="*/ 235810 w 668793"/>
                  <a:gd name="connsiteY61" fmla="*/ 0 h 144383"/>
                  <a:gd name="connsiteX62" fmla="*/ 196008 w 668793"/>
                  <a:gd name="connsiteY62" fmla="*/ 0 h 144383"/>
                  <a:gd name="connsiteX63" fmla="*/ 156041 w 668793"/>
                  <a:gd name="connsiteY63" fmla="*/ 144217 h 144383"/>
                  <a:gd name="connsiteX64" fmla="*/ 185850 w 668793"/>
                  <a:gd name="connsiteY64" fmla="*/ 144217 h 144383"/>
                  <a:gd name="connsiteX65" fmla="*/ 29310 w 668793"/>
                  <a:gd name="connsiteY65" fmla="*/ 144217 h 144383"/>
                  <a:gd name="connsiteX66" fmla="*/ 29310 w 668793"/>
                  <a:gd name="connsiteY66" fmla="*/ 32973 h 144383"/>
                  <a:gd name="connsiteX67" fmla="*/ 29643 w 668793"/>
                  <a:gd name="connsiteY67" fmla="*/ 32973 h 144383"/>
                  <a:gd name="connsiteX68" fmla="*/ 55955 w 668793"/>
                  <a:gd name="connsiteY68" fmla="*/ 144217 h 144383"/>
                  <a:gd name="connsiteX69" fmla="*/ 84765 w 668793"/>
                  <a:gd name="connsiteY69" fmla="*/ 144217 h 144383"/>
                  <a:gd name="connsiteX70" fmla="*/ 112576 w 668793"/>
                  <a:gd name="connsiteY70" fmla="*/ 32973 h 144383"/>
                  <a:gd name="connsiteX71" fmla="*/ 112909 w 668793"/>
                  <a:gd name="connsiteY71" fmla="*/ 32973 h 144383"/>
                  <a:gd name="connsiteX72" fmla="*/ 112909 w 668793"/>
                  <a:gd name="connsiteY72" fmla="*/ 144217 h 144383"/>
                  <a:gd name="connsiteX73" fmla="*/ 142219 w 668793"/>
                  <a:gd name="connsiteY73" fmla="*/ 144217 h 144383"/>
                  <a:gd name="connsiteX74" fmla="*/ 142219 w 668793"/>
                  <a:gd name="connsiteY74" fmla="*/ 0 h 144383"/>
                  <a:gd name="connsiteX75" fmla="*/ 95256 w 668793"/>
                  <a:gd name="connsiteY75" fmla="*/ 0 h 144383"/>
                  <a:gd name="connsiteX76" fmla="*/ 71276 w 668793"/>
                  <a:gd name="connsiteY76" fmla="*/ 98088 h 144383"/>
                  <a:gd name="connsiteX77" fmla="*/ 70943 w 668793"/>
                  <a:gd name="connsiteY77" fmla="*/ 98088 h 144383"/>
                  <a:gd name="connsiteX78" fmla="*/ 48294 w 668793"/>
                  <a:gd name="connsiteY78" fmla="*/ 0 h 144383"/>
                  <a:gd name="connsiteX79" fmla="*/ 0 w 668793"/>
                  <a:gd name="connsiteY79" fmla="*/ 0 h 144383"/>
                  <a:gd name="connsiteX80" fmla="*/ 0 w 668793"/>
                  <a:gd name="connsiteY80" fmla="*/ 144217 h 144383"/>
                  <a:gd name="connsiteX81" fmla="*/ 29310 w 668793"/>
                  <a:gd name="connsiteY81" fmla="*/ 144217 h 144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668793" h="144383">
                    <a:moveTo>
                      <a:pt x="606510" y="84432"/>
                    </a:moveTo>
                    <a:lnTo>
                      <a:pt x="614337" y="84432"/>
                    </a:lnTo>
                    <a:cubicBezTo>
                      <a:pt x="637485" y="84432"/>
                      <a:pt x="635986" y="99087"/>
                      <a:pt x="635986" y="116240"/>
                    </a:cubicBezTo>
                    <a:cubicBezTo>
                      <a:pt x="635986" y="125565"/>
                      <a:pt x="635154" y="135391"/>
                      <a:pt x="639151" y="144217"/>
                    </a:cubicBezTo>
                    <a:lnTo>
                      <a:pt x="668793" y="144217"/>
                    </a:lnTo>
                    <a:cubicBezTo>
                      <a:pt x="665962" y="138222"/>
                      <a:pt x="665463" y="111077"/>
                      <a:pt x="665463" y="101918"/>
                    </a:cubicBezTo>
                    <a:cubicBezTo>
                      <a:pt x="665463" y="75939"/>
                      <a:pt x="645978" y="74440"/>
                      <a:pt x="639317" y="73607"/>
                    </a:cubicBezTo>
                    <a:lnTo>
                      <a:pt x="639317" y="73274"/>
                    </a:lnTo>
                    <a:cubicBezTo>
                      <a:pt x="658801" y="70110"/>
                      <a:pt x="666129" y="56288"/>
                      <a:pt x="666129" y="37969"/>
                    </a:cubicBezTo>
                    <a:cubicBezTo>
                      <a:pt x="666129" y="13323"/>
                      <a:pt x="652973" y="167"/>
                      <a:pt x="632323" y="167"/>
                    </a:cubicBezTo>
                    <a:lnTo>
                      <a:pt x="576534" y="167"/>
                    </a:lnTo>
                    <a:lnTo>
                      <a:pt x="576534" y="144384"/>
                    </a:lnTo>
                    <a:lnTo>
                      <a:pt x="606677" y="144384"/>
                    </a:lnTo>
                    <a:lnTo>
                      <a:pt x="606677" y="84598"/>
                    </a:lnTo>
                    <a:close/>
                    <a:moveTo>
                      <a:pt x="606510" y="22149"/>
                    </a:moveTo>
                    <a:lnTo>
                      <a:pt x="619999" y="22149"/>
                    </a:lnTo>
                    <a:cubicBezTo>
                      <a:pt x="629658" y="22149"/>
                      <a:pt x="635320" y="27311"/>
                      <a:pt x="635320" y="41133"/>
                    </a:cubicBezTo>
                    <a:cubicBezTo>
                      <a:pt x="635320" y="50293"/>
                      <a:pt x="631990" y="62283"/>
                      <a:pt x="619999" y="62283"/>
                    </a:cubicBezTo>
                    <a:lnTo>
                      <a:pt x="606510" y="62283"/>
                    </a:lnTo>
                    <a:lnTo>
                      <a:pt x="606510" y="22149"/>
                    </a:lnTo>
                    <a:close/>
                    <a:moveTo>
                      <a:pt x="557383" y="144217"/>
                    </a:moveTo>
                    <a:lnTo>
                      <a:pt x="557383" y="122068"/>
                    </a:lnTo>
                    <a:lnTo>
                      <a:pt x="507257" y="122068"/>
                    </a:lnTo>
                    <a:lnTo>
                      <a:pt x="507257" y="79936"/>
                    </a:lnTo>
                    <a:lnTo>
                      <a:pt x="552054" y="79936"/>
                    </a:lnTo>
                    <a:lnTo>
                      <a:pt x="552054" y="57787"/>
                    </a:lnTo>
                    <a:lnTo>
                      <a:pt x="507257" y="57787"/>
                    </a:lnTo>
                    <a:lnTo>
                      <a:pt x="507257" y="22149"/>
                    </a:lnTo>
                    <a:lnTo>
                      <a:pt x="555884" y="22149"/>
                    </a:lnTo>
                    <a:lnTo>
                      <a:pt x="555884" y="0"/>
                    </a:lnTo>
                    <a:lnTo>
                      <a:pt x="477115" y="0"/>
                    </a:lnTo>
                    <a:lnTo>
                      <a:pt x="477115" y="144217"/>
                    </a:lnTo>
                    <a:lnTo>
                      <a:pt x="557383" y="144217"/>
                    </a:lnTo>
                    <a:close/>
                    <a:moveTo>
                      <a:pt x="365705" y="0"/>
                    </a:moveTo>
                    <a:lnTo>
                      <a:pt x="365705" y="23981"/>
                    </a:lnTo>
                    <a:lnTo>
                      <a:pt x="399344" y="23981"/>
                    </a:lnTo>
                    <a:lnTo>
                      <a:pt x="399344" y="144217"/>
                    </a:lnTo>
                    <a:lnTo>
                      <a:pt x="429487" y="144217"/>
                    </a:lnTo>
                    <a:lnTo>
                      <a:pt x="429487" y="23981"/>
                    </a:lnTo>
                    <a:lnTo>
                      <a:pt x="463126" y="23981"/>
                    </a:lnTo>
                    <a:lnTo>
                      <a:pt x="463126" y="0"/>
                    </a:lnTo>
                    <a:lnTo>
                      <a:pt x="365871" y="0"/>
                    </a:lnTo>
                    <a:close/>
                    <a:moveTo>
                      <a:pt x="265785" y="0"/>
                    </a:moveTo>
                    <a:lnTo>
                      <a:pt x="265785" y="23981"/>
                    </a:lnTo>
                    <a:lnTo>
                      <a:pt x="299425" y="23981"/>
                    </a:lnTo>
                    <a:lnTo>
                      <a:pt x="299425" y="144217"/>
                    </a:lnTo>
                    <a:lnTo>
                      <a:pt x="329567" y="144217"/>
                    </a:lnTo>
                    <a:lnTo>
                      <a:pt x="329567" y="23981"/>
                    </a:lnTo>
                    <a:lnTo>
                      <a:pt x="363207" y="23981"/>
                    </a:lnTo>
                    <a:lnTo>
                      <a:pt x="363207" y="0"/>
                    </a:lnTo>
                    <a:lnTo>
                      <a:pt x="265952" y="0"/>
                    </a:lnTo>
                    <a:close/>
                    <a:moveTo>
                      <a:pt x="228815" y="90094"/>
                    </a:moveTo>
                    <a:lnTo>
                      <a:pt x="200005" y="90094"/>
                    </a:lnTo>
                    <a:lnTo>
                      <a:pt x="213827" y="27811"/>
                    </a:lnTo>
                    <a:lnTo>
                      <a:pt x="214160" y="27811"/>
                    </a:lnTo>
                    <a:lnTo>
                      <a:pt x="228815" y="90094"/>
                    </a:lnTo>
                    <a:close/>
                    <a:moveTo>
                      <a:pt x="185850" y="144217"/>
                    </a:moveTo>
                    <a:lnTo>
                      <a:pt x="194010" y="112243"/>
                    </a:lnTo>
                    <a:lnTo>
                      <a:pt x="235143" y="112243"/>
                    </a:lnTo>
                    <a:lnTo>
                      <a:pt x="243137" y="144217"/>
                    </a:lnTo>
                    <a:lnTo>
                      <a:pt x="274945" y="144217"/>
                    </a:lnTo>
                    <a:lnTo>
                      <a:pt x="235810" y="0"/>
                    </a:lnTo>
                    <a:lnTo>
                      <a:pt x="196008" y="0"/>
                    </a:lnTo>
                    <a:lnTo>
                      <a:pt x="156041" y="144217"/>
                    </a:lnTo>
                    <a:lnTo>
                      <a:pt x="185850" y="144217"/>
                    </a:lnTo>
                    <a:close/>
                    <a:moveTo>
                      <a:pt x="29310" y="144217"/>
                    </a:moveTo>
                    <a:lnTo>
                      <a:pt x="29310" y="32973"/>
                    </a:lnTo>
                    <a:lnTo>
                      <a:pt x="29643" y="32973"/>
                    </a:lnTo>
                    <a:lnTo>
                      <a:pt x="55955" y="144217"/>
                    </a:lnTo>
                    <a:lnTo>
                      <a:pt x="84765" y="144217"/>
                    </a:lnTo>
                    <a:lnTo>
                      <a:pt x="112576" y="32973"/>
                    </a:lnTo>
                    <a:lnTo>
                      <a:pt x="112909" y="32973"/>
                    </a:lnTo>
                    <a:lnTo>
                      <a:pt x="112909" y="144217"/>
                    </a:lnTo>
                    <a:lnTo>
                      <a:pt x="142219" y="144217"/>
                    </a:lnTo>
                    <a:lnTo>
                      <a:pt x="142219" y="0"/>
                    </a:lnTo>
                    <a:lnTo>
                      <a:pt x="95256" y="0"/>
                    </a:lnTo>
                    <a:lnTo>
                      <a:pt x="71276" y="98088"/>
                    </a:lnTo>
                    <a:lnTo>
                      <a:pt x="70943" y="98088"/>
                    </a:lnTo>
                    <a:lnTo>
                      <a:pt x="48294" y="0"/>
                    </a:lnTo>
                    <a:lnTo>
                      <a:pt x="0" y="0"/>
                    </a:lnTo>
                    <a:lnTo>
                      <a:pt x="0" y="144217"/>
                    </a:lnTo>
                    <a:lnTo>
                      <a:pt x="29310" y="144217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FA966FC-50B7-B8BF-33B1-2DD36EEC5692}"/>
                  </a:ext>
                </a:extLst>
              </p:cNvPr>
              <p:cNvSpPr/>
              <p:nvPr/>
            </p:nvSpPr>
            <p:spPr>
              <a:xfrm>
                <a:off x="4009656" y="2705861"/>
                <a:ext cx="613005" cy="149212"/>
              </a:xfrm>
              <a:custGeom>
                <a:avLst/>
                <a:gdLst>
                  <a:gd name="connsiteX0" fmla="*/ 613005 w 613005"/>
                  <a:gd name="connsiteY0" fmla="*/ 146715 h 149212"/>
                  <a:gd name="connsiteX1" fmla="*/ 613005 w 613005"/>
                  <a:gd name="connsiteY1" fmla="*/ 124566 h 149212"/>
                  <a:gd name="connsiteX2" fmla="*/ 562879 w 613005"/>
                  <a:gd name="connsiteY2" fmla="*/ 124566 h 149212"/>
                  <a:gd name="connsiteX3" fmla="*/ 562879 w 613005"/>
                  <a:gd name="connsiteY3" fmla="*/ 82433 h 149212"/>
                  <a:gd name="connsiteX4" fmla="*/ 607676 w 613005"/>
                  <a:gd name="connsiteY4" fmla="*/ 82433 h 149212"/>
                  <a:gd name="connsiteX5" fmla="*/ 607676 w 613005"/>
                  <a:gd name="connsiteY5" fmla="*/ 60285 h 149212"/>
                  <a:gd name="connsiteX6" fmla="*/ 562879 w 613005"/>
                  <a:gd name="connsiteY6" fmla="*/ 60285 h 149212"/>
                  <a:gd name="connsiteX7" fmla="*/ 562879 w 613005"/>
                  <a:gd name="connsiteY7" fmla="*/ 24647 h 149212"/>
                  <a:gd name="connsiteX8" fmla="*/ 611506 w 613005"/>
                  <a:gd name="connsiteY8" fmla="*/ 24647 h 149212"/>
                  <a:gd name="connsiteX9" fmla="*/ 611506 w 613005"/>
                  <a:gd name="connsiteY9" fmla="*/ 2498 h 149212"/>
                  <a:gd name="connsiteX10" fmla="*/ 532736 w 613005"/>
                  <a:gd name="connsiteY10" fmla="*/ 2498 h 149212"/>
                  <a:gd name="connsiteX11" fmla="*/ 532736 w 613005"/>
                  <a:gd name="connsiteY11" fmla="*/ 146715 h 149212"/>
                  <a:gd name="connsiteX12" fmla="*/ 613005 w 613005"/>
                  <a:gd name="connsiteY12" fmla="*/ 146715 h 149212"/>
                  <a:gd name="connsiteX13" fmla="*/ 519414 w 613005"/>
                  <a:gd name="connsiteY13" fmla="*/ 146715 h 149212"/>
                  <a:gd name="connsiteX14" fmla="*/ 519414 w 613005"/>
                  <a:gd name="connsiteY14" fmla="*/ 122734 h 149212"/>
                  <a:gd name="connsiteX15" fmla="*/ 474284 w 613005"/>
                  <a:gd name="connsiteY15" fmla="*/ 122734 h 149212"/>
                  <a:gd name="connsiteX16" fmla="*/ 474284 w 613005"/>
                  <a:gd name="connsiteY16" fmla="*/ 2498 h 149212"/>
                  <a:gd name="connsiteX17" fmla="*/ 444141 w 613005"/>
                  <a:gd name="connsiteY17" fmla="*/ 2498 h 149212"/>
                  <a:gd name="connsiteX18" fmla="*/ 444141 w 613005"/>
                  <a:gd name="connsiteY18" fmla="*/ 146715 h 149212"/>
                  <a:gd name="connsiteX19" fmla="*/ 519414 w 613005"/>
                  <a:gd name="connsiteY19" fmla="*/ 146715 h 149212"/>
                  <a:gd name="connsiteX20" fmla="*/ 333064 w 613005"/>
                  <a:gd name="connsiteY20" fmla="*/ 146715 h 149212"/>
                  <a:gd name="connsiteX21" fmla="*/ 363207 w 613005"/>
                  <a:gd name="connsiteY21" fmla="*/ 146715 h 149212"/>
                  <a:gd name="connsiteX22" fmla="*/ 363207 w 613005"/>
                  <a:gd name="connsiteY22" fmla="*/ 87929 h 149212"/>
                  <a:gd name="connsiteX23" fmla="*/ 385689 w 613005"/>
                  <a:gd name="connsiteY23" fmla="*/ 87929 h 149212"/>
                  <a:gd name="connsiteX24" fmla="*/ 425823 w 613005"/>
                  <a:gd name="connsiteY24" fmla="*/ 45630 h 149212"/>
                  <a:gd name="connsiteX25" fmla="*/ 387520 w 613005"/>
                  <a:gd name="connsiteY25" fmla="*/ 2498 h 149212"/>
                  <a:gd name="connsiteX26" fmla="*/ 333231 w 613005"/>
                  <a:gd name="connsiteY26" fmla="*/ 2498 h 149212"/>
                  <a:gd name="connsiteX27" fmla="*/ 333231 w 613005"/>
                  <a:gd name="connsiteY27" fmla="*/ 146715 h 149212"/>
                  <a:gd name="connsiteX28" fmla="*/ 363207 w 613005"/>
                  <a:gd name="connsiteY28" fmla="*/ 24647 h 149212"/>
                  <a:gd name="connsiteX29" fmla="*/ 378361 w 613005"/>
                  <a:gd name="connsiteY29" fmla="*/ 24647 h 149212"/>
                  <a:gd name="connsiteX30" fmla="*/ 395181 w 613005"/>
                  <a:gd name="connsiteY30" fmla="*/ 46462 h 149212"/>
                  <a:gd name="connsiteX31" fmla="*/ 380026 w 613005"/>
                  <a:gd name="connsiteY31" fmla="*/ 65947 h 149212"/>
                  <a:gd name="connsiteX32" fmla="*/ 363207 w 613005"/>
                  <a:gd name="connsiteY32" fmla="*/ 65947 h 149212"/>
                  <a:gd name="connsiteX33" fmla="*/ 363207 w 613005"/>
                  <a:gd name="connsiteY33" fmla="*/ 24813 h 149212"/>
                  <a:gd name="connsiteX34" fmla="*/ 259124 w 613005"/>
                  <a:gd name="connsiteY34" fmla="*/ 149213 h 149212"/>
                  <a:gd name="connsiteX35" fmla="*/ 308917 w 613005"/>
                  <a:gd name="connsiteY35" fmla="*/ 74606 h 149212"/>
                  <a:gd name="connsiteX36" fmla="*/ 259124 w 613005"/>
                  <a:gd name="connsiteY36" fmla="*/ 0 h 149212"/>
                  <a:gd name="connsiteX37" fmla="*/ 209331 w 613005"/>
                  <a:gd name="connsiteY37" fmla="*/ 74606 h 149212"/>
                  <a:gd name="connsiteX38" fmla="*/ 259124 w 613005"/>
                  <a:gd name="connsiteY38" fmla="*/ 149213 h 149212"/>
                  <a:gd name="connsiteX39" fmla="*/ 259124 w 613005"/>
                  <a:gd name="connsiteY39" fmla="*/ 127730 h 149212"/>
                  <a:gd name="connsiteX40" fmla="*/ 239973 w 613005"/>
                  <a:gd name="connsiteY40" fmla="*/ 74773 h 149212"/>
                  <a:gd name="connsiteX41" fmla="*/ 259124 w 613005"/>
                  <a:gd name="connsiteY41" fmla="*/ 21816 h 149212"/>
                  <a:gd name="connsiteX42" fmla="*/ 278275 w 613005"/>
                  <a:gd name="connsiteY42" fmla="*/ 74773 h 149212"/>
                  <a:gd name="connsiteX43" fmla="*/ 259124 w 613005"/>
                  <a:gd name="connsiteY43" fmla="*/ 127730 h 149212"/>
                  <a:gd name="connsiteX44" fmla="*/ 191179 w 613005"/>
                  <a:gd name="connsiteY44" fmla="*/ 146881 h 149212"/>
                  <a:gd name="connsiteX45" fmla="*/ 191179 w 613005"/>
                  <a:gd name="connsiteY45" fmla="*/ 124733 h 149212"/>
                  <a:gd name="connsiteX46" fmla="*/ 141053 w 613005"/>
                  <a:gd name="connsiteY46" fmla="*/ 124733 h 149212"/>
                  <a:gd name="connsiteX47" fmla="*/ 141053 w 613005"/>
                  <a:gd name="connsiteY47" fmla="*/ 82600 h 149212"/>
                  <a:gd name="connsiteX48" fmla="*/ 185850 w 613005"/>
                  <a:gd name="connsiteY48" fmla="*/ 82600 h 149212"/>
                  <a:gd name="connsiteX49" fmla="*/ 185850 w 613005"/>
                  <a:gd name="connsiteY49" fmla="*/ 60451 h 149212"/>
                  <a:gd name="connsiteX50" fmla="*/ 141053 w 613005"/>
                  <a:gd name="connsiteY50" fmla="*/ 60451 h 149212"/>
                  <a:gd name="connsiteX51" fmla="*/ 141053 w 613005"/>
                  <a:gd name="connsiteY51" fmla="*/ 24813 h 149212"/>
                  <a:gd name="connsiteX52" fmla="*/ 189680 w 613005"/>
                  <a:gd name="connsiteY52" fmla="*/ 24813 h 149212"/>
                  <a:gd name="connsiteX53" fmla="*/ 189680 w 613005"/>
                  <a:gd name="connsiteY53" fmla="*/ 2665 h 149212"/>
                  <a:gd name="connsiteX54" fmla="*/ 110910 w 613005"/>
                  <a:gd name="connsiteY54" fmla="*/ 2665 h 149212"/>
                  <a:gd name="connsiteX55" fmla="*/ 110910 w 613005"/>
                  <a:gd name="connsiteY55" fmla="*/ 146881 h 149212"/>
                  <a:gd name="connsiteX56" fmla="*/ 191179 w 613005"/>
                  <a:gd name="connsiteY56" fmla="*/ 146881 h 149212"/>
                  <a:gd name="connsiteX57" fmla="*/ 0 w 613005"/>
                  <a:gd name="connsiteY57" fmla="*/ 146881 h 149212"/>
                  <a:gd name="connsiteX58" fmla="*/ 30142 w 613005"/>
                  <a:gd name="connsiteY58" fmla="*/ 146881 h 149212"/>
                  <a:gd name="connsiteX59" fmla="*/ 30142 w 613005"/>
                  <a:gd name="connsiteY59" fmla="*/ 88095 h 149212"/>
                  <a:gd name="connsiteX60" fmla="*/ 52624 w 613005"/>
                  <a:gd name="connsiteY60" fmla="*/ 88095 h 149212"/>
                  <a:gd name="connsiteX61" fmla="*/ 92758 w 613005"/>
                  <a:gd name="connsiteY61" fmla="*/ 45796 h 149212"/>
                  <a:gd name="connsiteX62" fmla="*/ 54456 w 613005"/>
                  <a:gd name="connsiteY62" fmla="*/ 2665 h 149212"/>
                  <a:gd name="connsiteX63" fmla="*/ 0 w 613005"/>
                  <a:gd name="connsiteY63" fmla="*/ 2665 h 149212"/>
                  <a:gd name="connsiteX64" fmla="*/ 0 w 613005"/>
                  <a:gd name="connsiteY64" fmla="*/ 146881 h 149212"/>
                  <a:gd name="connsiteX65" fmla="*/ 30142 w 613005"/>
                  <a:gd name="connsiteY65" fmla="*/ 24813 h 149212"/>
                  <a:gd name="connsiteX66" fmla="*/ 45297 w 613005"/>
                  <a:gd name="connsiteY66" fmla="*/ 24813 h 149212"/>
                  <a:gd name="connsiteX67" fmla="*/ 62117 w 613005"/>
                  <a:gd name="connsiteY67" fmla="*/ 46629 h 149212"/>
                  <a:gd name="connsiteX68" fmla="*/ 46962 w 613005"/>
                  <a:gd name="connsiteY68" fmla="*/ 66113 h 149212"/>
                  <a:gd name="connsiteX69" fmla="*/ 30142 w 613005"/>
                  <a:gd name="connsiteY69" fmla="*/ 66113 h 149212"/>
                  <a:gd name="connsiteX70" fmla="*/ 30142 w 613005"/>
                  <a:gd name="connsiteY70" fmla="*/ 24980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613005" h="149212">
                    <a:moveTo>
                      <a:pt x="613005" y="146715"/>
                    </a:moveTo>
                    <a:lnTo>
                      <a:pt x="613005" y="124566"/>
                    </a:lnTo>
                    <a:lnTo>
                      <a:pt x="562879" y="124566"/>
                    </a:lnTo>
                    <a:lnTo>
                      <a:pt x="562879" y="82433"/>
                    </a:lnTo>
                    <a:lnTo>
                      <a:pt x="607676" y="82433"/>
                    </a:lnTo>
                    <a:lnTo>
                      <a:pt x="607676" y="60285"/>
                    </a:lnTo>
                    <a:lnTo>
                      <a:pt x="562879" y="60285"/>
                    </a:lnTo>
                    <a:lnTo>
                      <a:pt x="562879" y="24647"/>
                    </a:lnTo>
                    <a:lnTo>
                      <a:pt x="611506" y="24647"/>
                    </a:lnTo>
                    <a:lnTo>
                      <a:pt x="611506" y="2498"/>
                    </a:lnTo>
                    <a:lnTo>
                      <a:pt x="532736" y="2498"/>
                    </a:lnTo>
                    <a:lnTo>
                      <a:pt x="532736" y="146715"/>
                    </a:lnTo>
                    <a:lnTo>
                      <a:pt x="613005" y="146715"/>
                    </a:lnTo>
                    <a:close/>
                    <a:moveTo>
                      <a:pt x="519414" y="146715"/>
                    </a:moveTo>
                    <a:lnTo>
                      <a:pt x="519414" y="122734"/>
                    </a:lnTo>
                    <a:lnTo>
                      <a:pt x="474284" y="122734"/>
                    </a:lnTo>
                    <a:lnTo>
                      <a:pt x="474284" y="2498"/>
                    </a:lnTo>
                    <a:lnTo>
                      <a:pt x="444141" y="2498"/>
                    </a:lnTo>
                    <a:lnTo>
                      <a:pt x="444141" y="146715"/>
                    </a:lnTo>
                    <a:lnTo>
                      <a:pt x="519414" y="146715"/>
                    </a:lnTo>
                    <a:close/>
                    <a:moveTo>
                      <a:pt x="333064" y="146715"/>
                    </a:moveTo>
                    <a:lnTo>
                      <a:pt x="363207" y="146715"/>
                    </a:lnTo>
                    <a:lnTo>
                      <a:pt x="363207" y="87929"/>
                    </a:lnTo>
                    <a:lnTo>
                      <a:pt x="385689" y="87929"/>
                    </a:lnTo>
                    <a:cubicBezTo>
                      <a:pt x="420993" y="87929"/>
                      <a:pt x="425823" y="61950"/>
                      <a:pt x="425823" y="45630"/>
                    </a:cubicBezTo>
                    <a:cubicBezTo>
                      <a:pt x="425823" y="19318"/>
                      <a:pt x="414998" y="2498"/>
                      <a:pt x="387520" y="2498"/>
                    </a:cubicBezTo>
                    <a:lnTo>
                      <a:pt x="333231" y="2498"/>
                    </a:lnTo>
                    <a:lnTo>
                      <a:pt x="333231" y="146715"/>
                    </a:lnTo>
                    <a:close/>
                    <a:moveTo>
                      <a:pt x="363207" y="24647"/>
                    </a:moveTo>
                    <a:lnTo>
                      <a:pt x="378361" y="24647"/>
                    </a:lnTo>
                    <a:cubicBezTo>
                      <a:pt x="392017" y="24647"/>
                      <a:pt x="395181" y="34639"/>
                      <a:pt x="395181" y="46462"/>
                    </a:cubicBezTo>
                    <a:cubicBezTo>
                      <a:pt x="395181" y="56121"/>
                      <a:pt x="389019" y="65947"/>
                      <a:pt x="380026" y="65947"/>
                    </a:cubicBezTo>
                    <a:lnTo>
                      <a:pt x="363207" y="65947"/>
                    </a:lnTo>
                    <a:lnTo>
                      <a:pt x="363207" y="24813"/>
                    </a:lnTo>
                    <a:close/>
                    <a:moveTo>
                      <a:pt x="259124" y="149213"/>
                    </a:moveTo>
                    <a:cubicBezTo>
                      <a:pt x="308917" y="149213"/>
                      <a:pt x="308917" y="112409"/>
                      <a:pt x="308917" y="74606"/>
                    </a:cubicBezTo>
                    <a:cubicBezTo>
                      <a:pt x="308917" y="36804"/>
                      <a:pt x="308917" y="0"/>
                      <a:pt x="259124" y="0"/>
                    </a:cubicBezTo>
                    <a:cubicBezTo>
                      <a:pt x="209331" y="0"/>
                      <a:pt x="209331" y="36304"/>
                      <a:pt x="209331" y="74606"/>
                    </a:cubicBezTo>
                    <a:cubicBezTo>
                      <a:pt x="209331" y="112909"/>
                      <a:pt x="209331" y="149213"/>
                      <a:pt x="259124" y="149213"/>
                    </a:cubicBezTo>
                    <a:moveTo>
                      <a:pt x="259124" y="127730"/>
                    </a:moveTo>
                    <a:cubicBezTo>
                      <a:pt x="242138" y="127730"/>
                      <a:pt x="239973" y="111743"/>
                      <a:pt x="239973" y="74773"/>
                    </a:cubicBezTo>
                    <a:cubicBezTo>
                      <a:pt x="239973" y="37803"/>
                      <a:pt x="242138" y="21816"/>
                      <a:pt x="259124" y="21816"/>
                    </a:cubicBezTo>
                    <a:cubicBezTo>
                      <a:pt x="276110" y="21816"/>
                      <a:pt x="278275" y="37803"/>
                      <a:pt x="278275" y="74773"/>
                    </a:cubicBezTo>
                    <a:cubicBezTo>
                      <a:pt x="278275" y="111743"/>
                      <a:pt x="276110" y="127730"/>
                      <a:pt x="259124" y="127730"/>
                    </a:cubicBezTo>
                    <a:moveTo>
                      <a:pt x="191179" y="146881"/>
                    </a:moveTo>
                    <a:lnTo>
                      <a:pt x="191179" y="124733"/>
                    </a:lnTo>
                    <a:lnTo>
                      <a:pt x="141053" y="124733"/>
                    </a:lnTo>
                    <a:lnTo>
                      <a:pt x="141053" y="82600"/>
                    </a:lnTo>
                    <a:lnTo>
                      <a:pt x="185850" y="82600"/>
                    </a:lnTo>
                    <a:lnTo>
                      <a:pt x="185850" y="60451"/>
                    </a:lnTo>
                    <a:lnTo>
                      <a:pt x="141053" y="60451"/>
                    </a:lnTo>
                    <a:lnTo>
                      <a:pt x="141053" y="24813"/>
                    </a:lnTo>
                    <a:lnTo>
                      <a:pt x="189680" y="24813"/>
                    </a:lnTo>
                    <a:lnTo>
                      <a:pt x="189680" y="2665"/>
                    </a:lnTo>
                    <a:lnTo>
                      <a:pt x="110910" y="2665"/>
                    </a:lnTo>
                    <a:lnTo>
                      <a:pt x="110910" y="146881"/>
                    </a:lnTo>
                    <a:lnTo>
                      <a:pt x="191179" y="146881"/>
                    </a:lnTo>
                    <a:close/>
                    <a:moveTo>
                      <a:pt x="0" y="146881"/>
                    </a:moveTo>
                    <a:lnTo>
                      <a:pt x="30142" y="146881"/>
                    </a:lnTo>
                    <a:lnTo>
                      <a:pt x="30142" y="88095"/>
                    </a:lnTo>
                    <a:lnTo>
                      <a:pt x="52624" y="88095"/>
                    </a:lnTo>
                    <a:cubicBezTo>
                      <a:pt x="87929" y="88095"/>
                      <a:pt x="92758" y="62117"/>
                      <a:pt x="92758" y="45796"/>
                    </a:cubicBezTo>
                    <a:cubicBezTo>
                      <a:pt x="92758" y="19484"/>
                      <a:pt x="81934" y="2665"/>
                      <a:pt x="54456" y="2665"/>
                    </a:cubicBezTo>
                    <a:lnTo>
                      <a:pt x="0" y="2665"/>
                    </a:lnTo>
                    <a:lnTo>
                      <a:pt x="0" y="146881"/>
                    </a:lnTo>
                    <a:close/>
                    <a:moveTo>
                      <a:pt x="30142" y="24813"/>
                    </a:moveTo>
                    <a:lnTo>
                      <a:pt x="45297" y="24813"/>
                    </a:lnTo>
                    <a:cubicBezTo>
                      <a:pt x="58952" y="24813"/>
                      <a:pt x="62117" y="34805"/>
                      <a:pt x="62117" y="46629"/>
                    </a:cubicBezTo>
                    <a:cubicBezTo>
                      <a:pt x="62117" y="56288"/>
                      <a:pt x="55955" y="66113"/>
                      <a:pt x="46962" y="66113"/>
                    </a:cubicBezTo>
                    <a:lnTo>
                      <a:pt x="30142" y="66113"/>
                    </a:lnTo>
                    <a:lnTo>
                      <a:pt x="30142" y="24980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1EA9698-D941-ECB8-4C52-C91534C7D2E3}"/>
                  </a:ext>
                </a:extLst>
              </p:cNvPr>
              <p:cNvSpPr/>
              <p:nvPr/>
            </p:nvSpPr>
            <p:spPr>
              <a:xfrm>
                <a:off x="3996834" y="2575239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48" name="Graphic 47">
                <a:extLst>
                  <a:ext uri="{FF2B5EF4-FFF2-40B4-BE49-F238E27FC236}">
                    <a16:creationId xmlns:a16="http://schemas.microsoft.com/office/drawing/2014/main" id="{D04B9CBE-31CB-D69A-9291-3CE44968CA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3960932" y="2043203"/>
                <a:ext cx="548785" cy="460271"/>
              </a:xfrm>
              <a:prstGeom prst="rect">
                <a:avLst/>
              </a:prstGeom>
            </p:spPr>
          </p:pic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ADF69A-AED5-C02A-C2EF-25C0F12FDE35}"/>
              </a:ext>
            </a:extLst>
          </p:cNvPr>
          <p:cNvGrpSpPr/>
          <p:nvPr userDrawn="1"/>
        </p:nvGrpSpPr>
        <p:grpSpPr>
          <a:xfrm>
            <a:off x="9354595" y="1950277"/>
            <a:ext cx="2424160" cy="2337687"/>
            <a:chOff x="9354595" y="1950277"/>
            <a:chExt cx="2424160" cy="2337687"/>
          </a:xfrm>
        </p:grpSpPr>
        <p:sp>
          <p:nvSpPr>
            <p:cNvPr id="50" name="Title 1">
              <a:extLst>
                <a:ext uri="{FF2B5EF4-FFF2-40B4-BE49-F238E27FC236}">
                  <a16:creationId xmlns:a16="http://schemas.microsoft.com/office/drawing/2014/main" id="{8FD7AD61-B9F9-F113-2B6E-5CEE06B49671}"/>
                </a:ext>
              </a:extLst>
            </p:cNvPr>
            <p:cNvSpPr txBox="1">
              <a:spLocks/>
            </p:cNvSpPr>
            <p:nvPr/>
          </p:nvSpPr>
          <p:spPr>
            <a:xfrm>
              <a:off x="9354595" y="3068088"/>
              <a:ext cx="2424160" cy="1219876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>
                <a:lnSpc>
                  <a:spcPts val="1400"/>
                </a:lnSpc>
                <a:spcBef>
                  <a:spcPts val="0"/>
                </a:spcBef>
                <a:spcAft>
                  <a:spcPts val="900"/>
                </a:spcAft>
              </a:pP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We value action and decision making over delay. We are </a:t>
              </a:r>
              <a:b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</a:br>
              <a:r>
                <a:rPr lang="en-US" sz="1150" spc="1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Univers LT Std 45 Light" panose="020B0403020202020204" pitchFamily="34" charset="0"/>
                </a:rPr>
                <a:t>willing to take strategic risks and try new things. We collaborate and move forward with our customers’ needs in mind. </a:t>
              </a:r>
              <a:endParaRPr lang="en-US" sz="1150">
                <a:effectLst/>
                <a:latin typeface="Univers LT Std 45 Light" panose="020B0403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DFB8F57-E786-8E3D-03E6-49742592FCB1}"/>
                </a:ext>
              </a:extLst>
            </p:cNvPr>
            <p:cNvGrpSpPr/>
            <p:nvPr/>
          </p:nvGrpSpPr>
          <p:grpSpPr>
            <a:xfrm>
              <a:off x="9448887" y="1950277"/>
              <a:ext cx="2213046" cy="1103659"/>
              <a:chOff x="9448887" y="1950277"/>
              <a:chExt cx="2213046" cy="1103659"/>
            </a:xfrm>
          </p:grpSpPr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6A8BC47-52AB-EF04-953F-7FBBBC919FF5}"/>
                  </a:ext>
                </a:extLst>
              </p:cNvPr>
              <p:cNvSpPr/>
              <p:nvPr/>
            </p:nvSpPr>
            <p:spPr>
              <a:xfrm>
                <a:off x="9449720" y="2904724"/>
                <a:ext cx="896775" cy="149212"/>
              </a:xfrm>
              <a:custGeom>
                <a:avLst/>
                <a:gdLst>
                  <a:gd name="connsiteX0" fmla="*/ 817174 w 896775"/>
                  <a:gd name="connsiteY0" fmla="*/ 146715 h 149212"/>
                  <a:gd name="connsiteX1" fmla="*/ 817174 w 896775"/>
                  <a:gd name="connsiteY1" fmla="*/ 41133 h 149212"/>
                  <a:gd name="connsiteX2" fmla="*/ 817507 w 896775"/>
                  <a:gd name="connsiteY2" fmla="*/ 41133 h 149212"/>
                  <a:gd name="connsiteX3" fmla="*/ 856975 w 896775"/>
                  <a:gd name="connsiteY3" fmla="*/ 146715 h 149212"/>
                  <a:gd name="connsiteX4" fmla="*/ 896776 w 896775"/>
                  <a:gd name="connsiteY4" fmla="*/ 146715 h 149212"/>
                  <a:gd name="connsiteX5" fmla="*/ 896776 w 896775"/>
                  <a:gd name="connsiteY5" fmla="*/ 2498 h 149212"/>
                  <a:gd name="connsiteX6" fmla="*/ 868632 w 896775"/>
                  <a:gd name="connsiteY6" fmla="*/ 2498 h 149212"/>
                  <a:gd name="connsiteX7" fmla="*/ 868632 w 896775"/>
                  <a:gd name="connsiteY7" fmla="*/ 102417 h 149212"/>
                  <a:gd name="connsiteX8" fmla="*/ 868299 w 896775"/>
                  <a:gd name="connsiteY8" fmla="*/ 102417 h 149212"/>
                  <a:gd name="connsiteX9" fmla="*/ 829830 w 896775"/>
                  <a:gd name="connsiteY9" fmla="*/ 2498 h 149212"/>
                  <a:gd name="connsiteX10" fmla="*/ 789030 w 896775"/>
                  <a:gd name="connsiteY10" fmla="*/ 2498 h 149212"/>
                  <a:gd name="connsiteX11" fmla="*/ 789030 w 896775"/>
                  <a:gd name="connsiteY11" fmla="*/ 146715 h 149212"/>
                  <a:gd name="connsiteX12" fmla="*/ 817174 w 896775"/>
                  <a:gd name="connsiteY12" fmla="*/ 146715 h 149212"/>
                  <a:gd name="connsiteX13" fmla="*/ 715089 w 896775"/>
                  <a:gd name="connsiteY13" fmla="*/ 149046 h 149212"/>
                  <a:gd name="connsiteX14" fmla="*/ 764883 w 896775"/>
                  <a:gd name="connsiteY14" fmla="*/ 74606 h 149212"/>
                  <a:gd name="connsiteX15" fmla="*/ 715089 w 896775"/>
                  <a:gd name="connsiteY15" fmla="*/ 0 h 149212"/>
                  <a:gd name="connsiteX16" fmla="*/ 665296 w 896775"/>
                  <a:gd name="connsiteY16" fmla="*/ 74606 h 149212"/>
                  <a:gd name="connsiteX17" fmla="*/ 715089 w 896775"/>
                  <a:gd name="connsiteY17" fmla="*/ 149046 h 149212"/>
                  <a:gd name="connsiteX18" fmla="*/ 715089 w 896775"/>
                  <a:gd name="connsiteY18" fmla="*/ 127564 h 149212"/>
                  <a:gd name="connsiteX19" fmla="*/ 695938 w 896775"/>
                  <a:gd name="connsiteY19" fmla="*/ 74606 h 149212"/>
                  <a:gd name="connsiteX20" fmla="*/ 715089 w 896775"/>
                  <a:gd name="connsiteY20" fmla="*/ 21649 h 149212"/>
                  <a:gd name="connsiteX21" fmla="*/ 734240 w 896775"/>
                  <a:gd name="connsiteY21" fmla="*/ 74606 h 149212"/>
                  <a:gd name="connsiteX22" fmla="*/ 715089 w 896775"/>
                  <a:gd name="connsiteY22" fmla="*/ 127564 h 149212"/>
                  <a:gd name="connsiteX23" fmla="*/ 641316 w 896775"/>
                  <a:gd name="connsiteY23" fmla="*/ 2498 h 149212"/>
                  <a:gd name="connsiteX24" fmla="*/ 611173 w 896775"/>
                  <a:gd name="connsiteY24" fmla="*/ 2498 h 149212"/>
                  <a:gd name="connsiteX25" fmla="*/ 611173 w 896775"/>
                  <a:gd name="connsiteY25" fmla="*/ 146715 h 149212"/>
                  <a:gd name="connsiteX26" fmla="*/ 641316 w 896775"/>
                  <a:gd name="connsiteY26" fmla="*/ 146715 h 149212"/>
                  <a:gd name="connsiteX27" fmla="*/ 641316 w 896775"/>
                  <a:gd name="connsiteY27" fmla="*/ 2498 h 149212"/>
                  <a:gd name="connsiteX28" fmla="*/ 499930 w 896775"/>
                  <a:gd name="connsiteY28" fmla="*/ 2498 h 149212"/>
                  <a:gd name="connsiteX29" fmla="*/ 499930 w 896775"/>
                  <a:gd name="connsiteY29" fmla="*/ 26479 h 149212"/>
                  <a:gd name="connsiteX30" fmla="*/ 533569 w 896775"/>
                  <a:gd name="connsiteY30" fmla="*/ 26479 h 149212"/>
                  <a:gd name="connsiteX31" fmla="*/ 533569 w 896775"/>
                  <a:gd name="connsiteY31" fmla="*/ 146715 h 149212"/>
                  <a:gd name="connsiteX32" fmla="*/ 563712 w 896775"/>
                  <a:gd name="connsiteY32" fmla="*/ 146715 h 149212"/>
                  <a:gd name="connsiteX33" fmla="*/ 563712 w 896775"/>
                  <a:gd name="connsiteY33" fmla="*/ 26479 h 149212"/>
                  <a:gd name="connsiteX34" fmla="*/ 597351 w 896775"/>
                  <a:gd name="connsiteY34" fmla="*/ 26479 h 149212"/>
                  <a:gd name="connsiteX35" fmla="*/ 597351 w 896775"/>
                  <a:gd name="connsiteY35" fmla="*/ 2498 h 149212"/>
                  <a:gd name="connsiteX36" fmla="*/ 500096 w 896775"/>
                  <a:gd name="connsiteY36" fmla="*/ 2498 h 149212"/>
                  <a:gd name="connsiteX37" fmla="*/ 448472 w 896775"/>
                  <a:gd name="connsiteY37" fmla="*/ 149213 h 149212"/>
                  <a:gd name="connsiteX38" fmla="*/ 492103 w 896775"/>
                  <a:gd name="connsiteY38" fmla="*/ 98254 h 149212"/>
                  <a:gd name="connsiteX39" fmla="*/ 462294 w 896775"/>
                  <a:gd name="connsiteY39" fmla="*/ 98254 h 149212"/>
                  <a:gd name="connsiteX40" fmla="*/ 448472 w 896775"/>
                  <a:gd name="connsiteY40" fmla="*/ 127564 h 149212"/>
                  <a:gd name="connsiteX41" fmla="*/ 429320 w 896775"/>
                  <a:gd name="connsiteY41" fmla="*/ 74606 h 149212"/>
                  <a:gd name="connsiteX42" fmla="*/ 448472 w 896775"/>
                  <a:gd name="connsiteY42" fmla="*/ 21649 h 149212"/>
                  <a:gd name="connsiteX43" fmla="*/ 460795 w 896775"/>
                  <a:gd name="connsiteY43" fmla="*/ 47961 h 149212"/>
                  <a:gd name="connsiteX44" fmla="*/ 490271 w 896775"/>
                  <a:gd name="connsiteY44" fmla="*/ 47961 h 149212"/>
                  <a:gd name="connsiteX45" fmla="*/ 448305 w 896775"/>
                  <a:gd name="connsiteY45" fmla="*/ 0 h 149212"/>
                  <a:gd name="connsiteX46" fmla="*/ 398512 w 896775"/>
                  <a:gd name="connsiteY46" fmla="*/ 74606 h 149212"/>
                  <a:gd name="connsiteX47" fmla="*/ 448305 w 896775"/>
                  <a:gd name="connsiteY47" fmla="*/ 149046 h 149212"/>
                  <a:gd name="connsiteX48" fmla="*/ 339559 w 896775"/>
                  <a:gd name="connsiteY48" fmla="*/ 92592 h 149212"/>
                  <a:gd name="connsiteX49" fmla="*/ 310749 w 896775"/>
                  <a:gd name="connsiteY49" fmla="*/ 92592 h 149212"/>
                  <a:gd name="connsiteX50" fmla="*/ 324572 w 896775"/>
                  <a:gd name="connsiteY50" fmla="*/ 30309 h 149212"/>
                  <a:gd name="connsiteX51" fmla="*/ 324904 w 896775"/>
                  <a:gd name="connsiteY51" fmla="*/ 30309 h 149212"/>
                  <a:gd name="connsiteX52" fmla="*/ 339559 w 896775"/>
                  <a:gd name="connsiteY52" fmla="*/ 92592 h 149212"/>
                  <a:gd name="connsiteX53" fmla="*/ 296594 w 896775"/>
                  <a:gd name="connsiteY53" fmla="*/ 146715 h 149212"/>
                  <a:gd name="connsiteX54" fmla="*/ 304754 w 896775"/>
                  <a:gd name="connsiteY54" fmla="*/ 114741 h 149212"/>
                  <a:gd name="connsiteX55" fmla="*/ 345888 w 896775"/>
                  <a:gd name="connsiteY55" fmla="*/ 114741 h 149212"/>
                  <a:gd name="connsiteX56" fmla="*/ 353881 w 896775"/>
                  <a:gd name="connsiteY56" fmla="*/ 146715 h 149212"/>
                  <a:gd name="connsiteX57" fmla="*/ 385689 w 896775"/>
                  <a:gd name="connsiteY57" fmla="*/ 146715 h 149212"/>
                  <a:gd name="connsiteX58" fmla="*/ 346553 w 896775"/>
                  <a:gd name="connsiteY58" fmla="*/ 2498 h 149212"/>
                  <a:gd name="connsiteX59" fmla="*/ 306753 w 896775"/>
                  <a:gd name="connsiteY59" fmla="*/ 2498 h 149212"/>
                  <a:gd name="connsiteX60" fmla="*/ 266785 w 896775"/>
                  <a:gd name="connsiteY60" fmla="*/ 146715 h 149212"/>
                  <a:gd name="connsiteX61" fmla="*/ 296594 w 896775"/>
                  <a:gd name="connsiteY61" fmla="*/ 146715 h 149212"/>
                  <a:gd name="connsiteX62" fmla="*/ 159704 w 896775"/>
                  <a:gd name="connsiteY62" fmla="*/ 149046 h 149212"/>
                  <a:gd name="connsiteX63" fmla="*/ 209498 w 896775"/>
                  <a:gd name="connsiteY63" fmla="*/ 74606 h 149212"/>
                  <a:gd name="connsiteX64" fmla="*/ 159704 w 896775"/>
                  <a:gd name="connsiteY64" fmla="*/ 0 h 149212"/>
                  <a:gd name="connsiteX65" fmla="*/ 109911 w 896775"/>
                  <a:gd name="connsiteY65" fmla="*/ 74606 h 149212"/>
                  <a:gd name="connsiteX66" fmla="*/ 159704 w 896775"/>
                  <a:gd name="connsiteY66" fmla="*/ 149046 h 149212"/>
                  <a:gd name="connsiteX67" fmla="*/ 159704 w 896775"/>
                  <a:gd name="connsiteY67" fmla="*/ 127564 h 149212"/>
                  <a:gd name="connsiteX68" fmla="*/ 140553 w 896775"/>
                  <a:gd name="connsiteY68" fmla="*/ 74606 h 149212"/>
                  <a:gd name="connsiteX69" fmla="*/ 159704 w 896775"/>
                  <a:gd name="connsiteY69" fmla="*/ 21649 h 149212"/>
                  <a:gd name="connsiteX70" fmla="*/ 178856 w 896775"/>
                  <a:gd name="connsiteY70" fmla="*/ 74606 h 149212"/>
                  <a:gd name="connsiteX71" fmla="*/ 159704 w 896775"/>
                  <a:gd name="connsiteY71" fmla="*/ 127564 h 149212"/>
                  <a:gd name="connsiteX72" fmla="*/ 0 w 896775"/>
                  <a:gd name="connsiteY72" fmla="*/ 2498 h 149212"/>
                  <a:gd name="connsiteX73" fmla="*/ 0 w 896775"/>
                  <a:gd name="connsiteY73" fmla="*/ 26479 h 149212"/>
                  <a:gd name="connsiteX74" fmla="*/ 33640 w 896775"/>
                  <a:gd name="connsiteY74" fmla="*/ 26479 h 149212"/>
                  <a:gd name="connsiteX75" fmla="*/ 33640 w 896775"/>
                  <a:gd name="connsiteY75" fmla="*/ 146715 h 149212"/>
                  <a:gd name="connsiteX76" fmla="*/ 63782 w 896775"/>
                  <a:gd name="connsiteY76" fmla="*/ 146715 h 149212"/>
                  <a:gd name="connsiteX77" fmla="*/ 63782 w 896775"/>
                  <a:gd name="connsiteY77" fmla="*/ 26479 h 149212"/>
                  <a:gd name="connsiteX78" fmla="*/ 97255 w 896775"/>
                  <a:gd name="connsiteY78" fmla="*/ 26479 h 149212"/>
                  <a:gd name="connsiteX79" fmla="*/ 97255 w 896775"/>
                  <a:gd name="connsiteY79" fmla="*/ 2498 h 149212"/>
                  <a:gd name="connsiteX80" fmla="*/ 0 w 896775"/>
                  <a:gd name="connsiteY80" fmla="*/ 2498 h 149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</a:cxnLst>
                <a:rect l="l" t="t" r="r" b="b"/>
                <a:pathLst>
                  <a:path w="896775" h="149212">
                    <a:moveTo>
                      <a:pt x="817174" y="146715"/>
                    </a:moveTo>
                    <a:lnTo>
                      <a:pt x="817174" y="41133"/>
                    </a:lnTo>
                    <a:lnTo>
                      <a:pt x="817507" y="41133"/>
                    </a:lnTo>
                    <a:lnTo>
                      <a:pt x="856975" y="146715"/>
                    </a:lnTo>
                    <a:lnTo>
                      <a:pt x="896776" y="146715"/>
                    </a:lnTo>
                    <a:lnTo>
                      <a:pt x="896776" y="2498"/>
                    </a:lnTo>
                    <a:lnTo>
                      <a:pt x="868632" y="2498"/>
                    </a:lnTo>
                    <a:lnTo>
                      <a:pt x="868632" y="102417"/>
                    </a:lnTo>
                    <a:lnTo>
                      <a:pt x="868299" y="102417"/>
                    </a:lnTo>
                    <a:lnTo>
                      <a:pt x="829830" y="2498"/>
                    </a:lnTo>
                    <a:lnTo>
                      <a:pt x="789030" y="2498"/>
                    </a:lnTo>
                    <a:lnTo>
                      <a:pt x="789030" y="146715"/>
                    </a:lnTo>
                    <a:lnTo>
                      <a:pt x="817174" y="146715"/>
                    </a:lnTo>
                    <a:close/>
                    <a:moveTo>
                      <a:pt x="715089" y="149046"/>
                    </a:moveTo>
                    <a:cubicBezTo>
                      <a:pt x="764883" y="149046"/>
                      <a:pt x="764883" y="112243"/>
                      <a:pt x="764883" y="74606"/>
                    </a:cubicBezTo>
                    <a:cubicBezTo>
                      <a:pt x="764883" y="36970"/>
                      <a:pt x="764883" y="0"/>
                      <a:pt x="715089" y="0"/>
                    </a:cubicBezTo>
                    <a:cubicBezTo>
                      <a:pt x="665296" y="0"/>
                      <a:pt x="665296" y="36304"/>
                      <a:pt x="665296" y="74606"/>
                    </a:cubicBezTo>
                    <a:cubicBezTo>
                      <a:pt x="665296" y="112909"/>
                      <a:pt x="665296" y="149046"/>
                      <a:pt x="715089" y="149046"/>
                    </a:cubicBezTo>
                    <a:moveTo>
                      <a:pt x="715089" y="127564"/>
                    </a:moveTo>
                    <a:cubicBezTo>
                      <a:pt x="698103" y="127564"/>
                      <a:pt x="695938" y="111577"/>
                      <a:pt x="695938" y="74606"/>
                    </a:cubicBezTo>
                    <a:cubicBezTo>
                      <a:pt x="695938" y="37636"/>
                      <a:pt x="698103" y="21649"/>
                      <a:pt x="715089" y="21649"/>
                    </a:cubicBezTo>
                    <a:cubicBezTo>
                      <a:pt x="732076" y="21649"/>
                      <a:pt x="734240" y="37636"/>
                      <a:pt x="734240" y="74606"/>
                    </a:cubicBezTo>
                    <a:cubicBezTo>
                      <a:pt x="734240" y="111577"/>
                      <a:pt x="732076" y="127564"/>
                      <a:pt x="715089" y="127564"/>
                    </a:cubicBezTo>
                    <a:moveTo>
                      <a:pt x="641316" y="2498"/>
                    </a:moveTo>
                    <a:lnTo>
                      <a:pt x="611173" y="2498"/>
                    </a:lnTo>
                    <a:lnTo>
                      <a:pt x="611173" y="146715"/>
                    </a:lnTo>
                    <a:lnTo>
                      <a:pt x="641316" y="146715"/>
                    </a:lnTo>
                    <a:lnTo>
                      <a:pt x="641316" y="2498"/>
                    </a:lnTo>
                    <a:close/>
                    <a:moveTo>
                      <a:pt x="499930" y="2498"/>
                    </a:moveTo>
                    <a:lnTo>
                      <a:pt x="499930" y="26479"/>
                    </a:lnTo>
                    <a:lnTo>
                      <a:pt x="533569" y="26479"/>
                    </a:lnTo>
                    <a:lnTo>
                      <a:pt x="533569" y="146715"/>
                    </a:lnTo>
                    <a:lnTo>
                      <a:pt x="563712" y="146715"/>
                    </a:lnTo>
                    <a:lnTo>
                      <a:pt x="563712" y="26479"/>
                    </a:lnTo>
                    <a:lnTo>
                      <a:pt x="597351" y="26479"/>
                    </a:lnTo>
                    <a:lnTo>
                      <a:pt x="597351" y="2498"/>
                    </a:lnTo>
                    <a:lnTo>
                      <a:pt x="500096" y="2498"/>
                    </a:lnTo>
                    <a:close/>
                    <a:moveTo>
                      <a:pt x="448472" y="149213"/>
                    </a:moveTo>
                    <a:cubicBezTo>
                      <a:pt x="476616" y="149213"/>
                      <a:pt x="492103" y="136889"/>
                      <a:pt x="492103" y="98254"/>
                    </a:cubicBezTo>
                    <a:lnTo>
                      <a:pt x="462294" y="98254"/>
                    </a:lnTo>
                    <a:cubicBezTo>
                      <a:pt x="461961" y="109578"/>
                      <a:pt x="462460" y="127564"/>
                      <a:pt x="448472" y="127564"/>
                    </a:cubicBezTo>
                    <a:cubicBezTo>
                      <a:pt x="431485" y="127564"/>
                      <a:pt x="429320" y="111577"/>
                      <a:pt x="429320" y="74606"/>
                    </a:cubicBezTo>
                    <a:cubicBezTo>
                      <a:pt x="429320" y="37636"/>
                      <a:pt x="431485" y="21649"/>
                      <a:pt x="448472" y="21649"/>
                    </a:cubicBezTo>
                    <a:cubicBezTo>
                      <a:pt x="457464" y="21649"/>
                      <a:pt x="460795" y="28810"/>
                      <a:pt x="460795" y="47961"/>
                    </a:cubicBezTo>
                    <a:lnTo>
                      <a:pt x="490271" y="47961"/>
                    </a:lnTo>
                    <a:cubicBezTo>
                      <a:pt x="491437" y="16986"/>
                      <a:pt x="479113" y="0"/>
                      <a:pt x="448305" y="0"/>
                    </a:cubicBezTo>
                    <a:cubicBezTo>
                      <a:pt x="398512" y="0"/>
                      <a:pt x="398512" y="36304"/>
                      <a:pt x="398512" y="74606"/>
                    </a:cubicBezTo>
                    <a:cubicBezTo>
                      <a:pt x="398512" y="112909"/>
                      <a:pt x="398512" y="149046"/>
                      <a:pt x="448305" y="149046"/>
                    </a:cubicBezTo>
                    <a:moveTo>
                      <a:pt x="339559" y="92592"/>
                    </a:moveTo>
                    <a:lnTo>
                      <a:pt x="310749" y="92592"/>
                    </a:lnTo>
                    <a:lnTo>
                      <a:pt x="324572" y="30309"/>
                    </a:lnTo>
                    <a:lnTo>
                      <a:pt x="324904" y="30309"/>
                    </a:lnTo>
                    <a:lnTo>
                      <a:pt x="339559" y="92592"/>
                    </a:lnTo>
                    <a:close/>
                    <a:moveTo>
                      <a:pt x="296594" y="146715"/>
                    </a:moveTo>
                    <a:lnTo>
                      <a:pt x="304754" y="114741"/>
                    </a:lnTo>
                    <a:lnTo>
                      <a:pt x="345888" y="114741"/>
                    </a:lnTo>
                    <a:lnTo>
                      <a:pt x="353881" y="146715"/>
                    </a:lnTo>
                    <a:lnTo>
                      <a:pt x="385689" y="146715"/>
                    </a:lnTo>
                    <a:lnTo>
                      <a:pt x="346553" y="2498"/>
                    </a:lnTo>
                    <a:lnTo>
                      <a:pt x="306753" y="2498"/>
                    </a:lnTo>
                    <a:lnTo>
                      <a:pt x="266785" y="146715"/>
                    </a:lnTo>
                    <a:lnTo>
                      <a:pt x="296594" y="146715"/>
                    </a:lnTo>
                    <a:close/>
                    <a:moveTo>
                      <a:pt x="159704" y="149046"/>
                    </a:moveTo>
                    <a:cubicBezTo>
                      <a:pt x="209498" y="149046"/>
                      <a:pt x="209498" y="112243"/>
                      <a:pt x="209498" y="74606"/>
                    </a:cubicBezTo>
                    <a:cubicBezTo>
                      <a:pt x="209498" y="36970"/>
                      <a:pt x="209498" y="0"/>
                      <a:pt x="159704" y="0"/>
                    </a:cubicBezTo>
                    <a:cubicBezTo>
                      <a:pt x="109911" y="0"/>
                      <a:pt x="109911" y="36304"/>
                      <a:pt x="109911" y="74606"/>
                    </a:cubicBezTo>
                    <a:cubicBezTo>
                      <a:pt x="109911" y="112909"/>
                      <a:pt x="109911" y="149046"/>
                      <a:pt x="159704" y="149046"/>
                    </a:cubicBezTo>
                    <a:moveTo>
                      <a:pt x="159704" y="127564"/>
                    </a:moveTo>
                    <a:cubicBezTo>
                      <a:pt x="142718" y="127564"/>
                      <a:pt x="140553" y="111577"/>
                      <a:pt x="140553" y="74606"/>
                    </a:cubicBezTo>
                    <a:cubicBezTo>
                      <a:pt x="140553" y="37636"/>
                      <a:pt x="142718" y="21649"/>
                      <a:pt x="159704" y="21649"/>
                    </a:cubicBezTo>
                    <a:cubicBezTo>
                      <a:pt x="176691" y="21649"/>
                      <a:pt x="178856" y="37636"/>
                      <a:pt x="178856" y="74606"/>
                    </a:cubicBezTo>
                    <a:cubicBezTo>
                      <a:pt x="178856" y="111577"/>
                      <a:pt x="176691" y="127564"/>
                      <a:pt x="159704" y="127564"/>
                    </a:cubicBezTo>
                    <a:moveTo>
                      <a:pt x="0" y="2498"/>
                    </a:moveTo>
                    <a:lnTo>
                      <a:pt x="0" y="26479"/>
                    </a:lnTo>
                    <a:lnTo>
                      <a:pt x="33640" y="26479"/>
                    </a:lnTo>
                    <a:lnTo>
                      <a:pt x="33640" y="146715"/>
                    </a:lnTo>
                    <a:lnTo>
                      <a:pt x="63782" y="146715"/>
                    </a:lnTo>
                    <a:lnTo>
                      <a:pt x="63782" y="26479"/>
                    </a:lnTo>
                    <a:lnTo>
                      <a:pt x="97255" y="26479"/>
                    </a:lnTo>
                    <a:lnTo>
                      <a:pt x="97255" y="2498"/>
                    </a:lnTo>
                    <a:lnTo>
                      <a:pt x="0" y="2498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6FCC8F-7D39-1F74-F8F5-D3870996BAC2}"/>
                  </a:ext>
                </a:extLst>
              </p:cNvPr>
              <p:cNvSpPr/>
              <p:nvPr/>
            </p:nvSpPr>
            <p:spPr>
              <a:xfrm>
                <a:off x="9462209" y="2708359"/>
                <a:ext cx="713757" cy="146548"/>
              </a:xfrm>
              <a:custGeom>
                <a:avLst/>
                <a:gdLst>
                  <a:gd name="connsiteX0" fmla="*/ 616336 w 713757"/>
                  <a:gd name="connsiteY0" fmla="*/ 0 h 146548"/>
                  <a:gd name="connsiteX1" fmla="*/ 616336 w 713757"/>
                  <a:gd name="connsiteY1" fmla="*/ 23981 h 146548"/>
                  <a:gd name="connsiteX2" fmla="*/ 649975 w 713757"/>
                  <a:gd name="connsiteY2" fmla="*/ 23981 h 146548"/>
                  <a:gd name="connsiteX3" fmla="*/ 649975 w 713757"/>
                  <a:gd name="connsiteY3" fmla="*/ 144217 h 146548"/>
                  <a:gd name="connsiteX4" fmla="*/ 680117 w 713757"/>
                  <a:gd name="connsiteY4" fmla="*/ 144217 h 146548"/>
                  <a:gd name="connsiteX5" fmla="*/ 680117 w 713757"/>
                  <a:gd name="connsiteY5" fmla="*/ 23981 h 146548"/>
                  <a:gd name="connsiteX6" fmla="*/ 713757 w 713757"/>
                  <a:gd name="connsiteY6" fmla="*/ 23981 h 146548"/>
                  <a:gd name="connsiteX7" fmla="*/ 713757 w 713757"/>
                  <a:gd name="connsiteY7" fmla="*/ 0 h 146548"/>
                  <a:gd name="connsiteX8" fmla="*/ 616503 w 713757"/>
                  <a:gd name="connsiteY8" fmla="*/ 0 h 146548"/>
                  <a:gd name="connsiteX9" fmla="*/ 626161 w 713757"/>
                  <a:gd name="connsiteY9" fmla="*/ 144217 h 146548"/>
                  <a:gd name="connsiteX10" fmla="*/ 626161 w 713757"/>
                  <a:gd name="connsiteY10" fmla="*/ 120236 h 146548"/>
                  <a:gd name="connsiteX11" fmla="*/ 581031 w 713757"/>
                  <a:gd name="connsiteY11" fmla="*/ 120236 h 146548"/>
                  <a:gd name="connsiteX12" fmla="*/ 581031 w 713757"/>
                  <a:gd name="connsiteY12" fmla="*/ 0 h 146548"/>
                  <a:gd name="connsiteX13" fmla="*/ 550889 w 713757"/>
                  <a:gd name="connsiteY13" fmla="*/ 0 h 146548"/>
                  <a:gd name="connsiteX14" fmla="*/ 550889 w 713757"/>
                  <a:gd name="connsiteY14" fmla="*/ 144217 h 146548"/>
                  <a:gd name="connsiteX15" fmla="*/ 626161 w 713757"/>
                  <a:gd name="connsiteY15" fmla="*/ 144217 h 146548"/>
                  <a:gd name="connsiteX16" fmla="*/ 495933 w 713757"/>
                  <a:gd name="connsiteY16" fmla="*/ 0 h 146548"/>
                  <a:gd name="connsiteX17" fmla="*/ 495933 w 713757"/>
                  <a:gd name="connsiteY17" fmla="*/ 100252 h 146548"/>
                  <a:gd name="connsiteX18" fmla="*/ 476782 w 713757"/>
                  <a:gd name="connsiteY18" fmla="*/ 125066 h 146548"/>
                  <a:gd name="connsiteX19" fmla="*/ 458130 w 713757"/>
                  <a:gd name="connsiteY19" fmla="*/ 100252 h 146548"/>
                  <a:gd name="connsiteX20" fmla="*/ 458130 w 713757"/>
                  <a:gd name="connsiteY20" fmla="*/ 0 h 146548"/>
                  <a:gd name="connsiteX21" fmla="*/ 427988 w 713757"/>
                  <a:gd name="connsiteY21" fmla="*/ 0 h 146548"/>
                  <a:gd name="connsiteX22" fmla="*/ 427988 w 713757"/>
                  <a:gd name="connsiteY22" fmla="*/ 102251 h 146548"/>
                  <a:gd name="connsiteX23" fmla="*/ 477115 w 713757"/>
                  <a:gd name="connsiteY23" fmla="*/ 146548 h 146548"/>
                  <a:gd name="connsiteX24" fmla="*/ 526075 w 713757"/>
                  <a:gd name="connsiteY24" fmla="*/ 102251 h 146548"/>
                  <a:gd name="connsiteX25" fmla="*/ 526075 w 713757"/>
                  <a:gd name="connsiteY25" fmla="*/ 0 h 146548"/>
                  <a:gd name="connsiteX26" fmla="*/ 495933 w 713757"/>
                  <a:gd name="connsiteY26" fmla="*/ 0 h 146548"/>
                  <a:gd name="connsiteX27" fmla="*/ 368203 w 713757"/>
                  <a:gd name="connsiteY27" fmla="*/ 90094 h 146548"/>
                  <a:gd name="connsiteX28" fmla="*/ 339393 w 713757"/>
                  <a:gd name="connsiteY28" fmla="*/ 90094 h 146548"/>
                  <a:gd name="connsiteX29" fmla="*/ 353215 w 713757"/>
                  <a:gd name="connsiteY29" fmla="*/ 27644 h 146548"/>
                  <a:gd name="connsiteX30" fmla="*/ 353548 w 713757"/>
                  <a:gd name="connsiteY30" fmla="*/ 27644 h 146548"/>
                  <a:gd name="connsiteX31" fmla="*/ 368203 w 713757"/>
                  <a:gd name="connsiteY31" fmla="*/ 90094 h 146548"/>
                  <a:gd name="connsiteX32" fmla="*/ 325237 w 713757"/>
                  <a:gd name="connsiteY32" fmla="*/ 144217 h 146548"/>
                  <a:gd name="connsiteX33" fmla="*/ 333398 w 713757"/>
                  <a:gd name="connsiteY33" fmla="*/ 112243 h 146548"/>
                  <a:gd name="connsiteX34" fmla="*/ 374531 w 713757"/>
                  <a:gd name="connsiteY34" fmla="*/ 112243 h 146548"/>
                  <a:gd name="connsiteX35" fmla="*/ 382524 w 713757"/>
                  <a:gd name="connsiteY35" fmla="*/ 144217 h 146548"/>
                  <a:gd name="connsiteX36" fmla="*/ 414332 w 713757"/>
                  <a:gd name="connsiteY36" fmla="*/ 144217 h 146548"/>
                  <a:gd name="connsiteX37" fmla="*/ 375197 w 713757"/>
                  <a:gd name="connsiteY37" fmla="*/ 0 h 146548"/>
                  <a:gd name="connsiteX38" fmla="*/ 335396 w 713757"/>
                  <a:gd name="connsiteY38" fmla="*/ 0 h 146548"/>
                  <a:gd name="connsiteX39" fmla="*/ 295428 w 713757"/>
                  <a:gd name="connsiteY39" fmla="*/ 144217 h 146548"/>
                  <a:gd name="connsiteX40" fmla="*/ 325237 w 713757"/>
                  <a:gd name="connsiteY40" fmla="*/ 144217 h 146548"/>
                  <a:gd name="connsiteX41" fmla="*/ 250964 w 713757"/>
                  <a:gd name="connsiteY41" fmla="*/ 144217 h 146548"/>
                  <a:gd name="connsiteX42" fmla="*/ 250964 w 713757"/>
                  <a:gd name="connsiteY42" fmla="*/ 81268 h 146548"/>
                  <a:gd name="connsiteX43" fmla="*/ 293763 w 713757"/>
                  <a:gd name="connsiteY43" fmla="*/ 81268 h 146548"/>
                  <a:gd name="connsiteX44" fmla="*/ 293763 w 713757"/>
                  <a:gd name="connsiteY44" fmla="*/ 59119 h 146548"/>
                  <a:gd name="connsiteX45" fmla="*/ 250964 w 713757"/>
                  <a:gd name="connsiteY45" fmla="*/ 59119 h 146548"/>
                  <a:gd name="connsiteX46" fmla="*/ 250964 w 713757"/>
                  <a:gd name="connsiteY46" fmla="*/ 22149 h 146548"/>
                  <a:gd name="connsiteX47" fmla="*/ 295761 w 713757"/>
                  <a:gd name="connsiteY47" fmla="*/ 22149 h 146548"/>
                  <a:gd name="connsiteX48" fmla="*/ 295761 w 713757"/>
                  <a:gd name="connsiteY48" fmla="*/ 0 h 146548"/>
                  <a:gd name="connsiteX49" fmla="*/ 220822 w 713757"/>
                  <a:gd name="connsiteY49" fmla="*/ 0 h 146548"/>
                  <a:gd name="connsiteX50" fmla="*/ 220822 w 713757"/>
                  <a:gd name="connsiteY50" fmla="*/ 144217 h 146548"/>
                  <a:gd name="connsiteX51" fmla="*/ 250964 w 713757"/>
                  <a:gd name="connsiteY51" fmla="*/ 144217 h 146548"/>
                  <a:gd name="connsiteX52" fmla="*/ 201837 w 713757"/>
                  <a:gd name="connsiteY52" fmla="*/ 144217 h 146548"/>
                  <a:gd name="connsiteX53" fmla="*/ 201837 w 713757"/>
                  <a:gd name="connsiteY53" fmla="*/ 122068 h 146548"/>
                  <a:gd name="connsiteX54" fmla="*/ 151711 w 713757"/>
                  <a:gd name="connsiteY54" fmla="*/ 122068 h 146548"/>
                  <a:gd name="connsiteX55" fmla="*/ 151711 w 713757"/>
                  <a:gd name="connsiteY55" fmla="*/ 79935 h 146548"/>
                  <a:gd name="connsiteX56" fmla="*/ 196508 w 713757"/>
                  <a:gd name="connsiteY56" fmla="*/ 79935 h 146548"/>
                  <a:gd name="connsiteX57" fmla="*/ 196508 w 713757"/>
                  <a:gd name="connsiteY57" fmla="*/ 57787 h 146548"/>
                  <a:gd name="connsiteX58" fmla="*/ 151711 w 713757"/>
                  <a:gd name="connsiteY58" fmla="*/ 57787 h 146548"/>
                  <a:gd name="connsiteX59" fmla="*/ 151711 w 713757"/>
                  <a:gd name="connsiteY59" fmla="*/ 22149 h 146548"/>
                  <a:gd name="connsiteX60" fmla="*/ 200338 w 713757"/>
                  <a:gd name="connsiteY60" fmla="*/ 22149 h 146548"/>
                  <a:gd name="connsiteX61" fmla="*/ 200338 w 713757"/>
                  <a:gd name="connsiteY61" fmla="*/ 0 h 146548"/>
                  <a:gd name="connsiteX62" fmla="*/ 121569 w 713757"/>
                  <a:gd name="connsiteY62" fmla="*/ 0 h 146548"/>
                  <a:gd name="connsiteX63" fmla="*/ 121569 w 713757"/>
                  <a:gd name="connsiteY63" fmla="*/ 144217 h 146548"/>
                  <a:gd name="connsiteX64" fmla="*/ 201837 w 713757"/>
                  <a:gd name="connsiteY64" fmla="*/ 144217 h 146548"/>
                  <a:gd name="connsiteX65" fmla="*/ 0 w 713757"/>
                  <a:gd name="connsiteY65" fmla="*/ 144217 h 146548"/>
                  <a:gd name="connsiteX66" fmla="*/ 49127 w 713757"/>
                  <a:gd name="connsiteY66" fmla="*/ 144217 h 146548"/>
                  <a:gd name="connsiteX67" fmla="*/ 97255 w 713757"/>
                  <a:gd name="connsiteY67" fmla="*/ 71276 h 146548"/>
                  <a:gd name="connsiteX68" fmla="*/ 50293 w 713757"/>
                  <a:gd name="connsiteY68" fmla="*/ 0 h 146548"/>
                  <a:gd name="connsiteX69" fmla="*/ 0 w 713757"/>
                  <a:gd name="connsiteY69" fmla="*/ 0 h 146548"/>
                  <a:gd name="connsiteX70" fmla="*/ 0 w 713757"/>
                  <a:gd name="connsiteY70" fmla="*/ 144217 h 146548"/>
                  <a:gd name="connsiteX71" fmla="*/ 30142 w 713757"/>
                  <a:gd name="connsiteY71" fmla="*/ 22149 h 146548"/>
                  <a:gd name="connsiteX72" fmla="*/ 45796 w 713757"/>
                  <a:gd name="connsiteY72" fmla="*/ 22149 h 146548"/>
                  <a:gd name="connsiteX73" fmla="*/ 66780 w 713757"/>
                  <a:gd name="connsiteY73" fmla="*/ 72108 h 146548"/>
                  <a:gd name="connsiteX74" fmla="*/ 44797 w 713757"/>
                  <a:gd name="connsiteY74" fmla="*/ 122068 h 146548"/>
                  <a:gd name="connsiteX75" fmla="*/ 30142 w 713757"/>
                  <a:gd name="connsiteY75" fmla="*/ 122068 h 146548"/>
                  <a:gd name="connsiteX76" fmla="*/ 30142 w 713757"/>
                  <a:gd name="connsiteY76" fmla="*/ 22149 h 146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713757" h="146548">
                    <a:moveTo>
                      <a:pt x="616336" y="0"/>
                    </a:moveTo>
                    <a:lnTo>
                      <a:pt x="616336" y="23981"/>
                    </a:lnTo>
                    <a:lnTo>
                      <a:pt x="649975" y="23981"/>
                    </a:lnTo>
                    <a:lnTo>
                      <a:pt x="649975" y="144217"/>
                    </a:lnTo>
                    <a:lnTo>
                      <a:pt x="680117" y="144217"/>
                    </a:lnTo>
                    <a:lnTo>
                      <a:pt x="680117" y="23981"/>
                    </a:lnTo>
                    <a:lnTo>
                      <a:pt x="713757" y="23981"/>
                    </a:lnTo>
                    <a:lnTo>
                      <a:pt x="713757" y="0"/>
                    </a:lnTo>
                    <a:lnTo>
                      <a:pt x="616503" y="0"/>
                    </a:lnTo>
                    <a:close/>
                    <a:moveTo>
                      <a:pt x="626161" y="144217"/>
                    </a:moveTo>
                    <a:lnTo>
                      <a:pt x="626161" y="120236"/>
                    </a:lnTo>
                    <a:lnTo>
                      <a:pt x="581031" y="120236"/>
                    </a:lnTo>
                    <a:lnTo>
                      <a:pt x="581031" y="0"/>
                    </a:lnTo>
                    <a:lnTo>
                      <a:pt x="550889" y="0"/>
                    </a:lnTo>
                    <a:lnTo>
                      <a:pt x="550889" y="144217"/>
                    </a:lnTo>
                    <a:lnTo>
                      <a:pt x="626161" y="144217"/>
                    </a:lnTo>
                    <a:close/>
                    <a:moveTo>
                      <a:pt x="495933" y="0"/>
                    </a:moveTo>
                    <a:lnTo>
                      <a:pt x="495933" y="100252"/>
                    </a:lnTo>
                    <a:cubicBezTo>
                      <a:pt x="495933" y="116239"/>
                      <a:pt x="489938" y="125066"/>
                      <a:pt x="476782" y="125066"/>
                    </a:cubicBezTo>
                    <a:cubicBezTo>
                      <a:pt x="465791" y="125066"/>
                      <a:pt x="458130" y="118071"/>
                      <a:pt x="458130" y="100252"/>
                    </a:cubicBezTo>
                    <a:lnTo>
                      <a:pt x="458130" y="0"/>
                    </a:lnTo>
                    <a:lnTo>
                      <a:pt x="427988" y="0"/>
                    </a:lnTo>
                    <a:lnTo>
                      <a:pt x="427988" y="102251"/>
                    </a:lnTo>
                    <a:cubicBezTo>
                      <a:pt x="427988" y="129396"/>
                      <a:pt x="443975" y="146548"/>
                      <a:pt x="477115" y="146548"/>
                    </a:cubicBezTo>
                    <a:cubicBezTo>
                      <a:pt x="513919" y="146548"/>
                      <a:pt x="526075" y="123733"/>
                      <a:pt x="526075" y="102251"/>
                    </a:cubicBezTo>
                    <a:lnTo>
                      <a:pt x="526075" y="0"/>
                    </a:lnTo>
                    <a:lnTo>
                      <a:pt x="495933" y="0"/>
                    </a:lnTo>
                    <a:close/>
                    <a:moveTo>
                      <a:pt x="368203" y="90094"/>
                    </a:moveTo>
                    <a:lnTo>
                      <a:pt x="339393" y="90094"/>
                    </a:lnTo>
                    <a:lnTo>
                      <a:pt x="353215" y="27644"/>
                    </a:lnTo>
                    <a:lnTo>
                      <a:pt x="353548" y="27644"/>
                    </a:lnTo>
                    <a:lnTo>
                      <a:pt x="368203" y="90094"/>
                    </a:lnTo>
                    <a:close/>
                    <a:moveTo>
                      <a:pt x="325237" y="144217"/>
                    </a:moveTo>
                    <a:lnTo>
                      <a:pt x="333398" y="112243"/>
                    </a:lnTo>
                    <a:lnTo>
                      <a:pt x="374531" y="112243"/>
                    </a:lnTo>
                    <a:lnTo>
                      <a:pt x="382524" y="144217"/>
                    </a:lnTo>
                    <a:lnTo>
                      <a:pt x="414332" y="144217"/>
                    </a:lnTo>
                    <a:lnTo>
                      <a:pt x="375197" y="0"/>
                    </a:lnTo>
                    <a:lnTo>
                      <a:pt x="335396" y="0"/>
                    </a:lnTo>
                    <a:lnTo>
                      <a:pt x="295428" y="144217"/>
                    </a:lnTo>
                    <a:lnTo>
                      <a:pt x="325237" y="144217"/>
                    </a:lnTo>
                    <a:close/>
                    <a:moveTo>
                      <a:pt x="250964" y="144217"/>
                    </a:moveTo>
                    <a:lnTo>
                      <a:pt x="250964" y="81268"/>
                    </a:lnTo>
                    <a:lnTo>
                      <a:pt x="293763" y="81268"/>
                    </a:lnTo>
                    <a:lnTo>
                      <a:pt x="293763" y="59119"/>
                    </a:lnTo>
                    <a:lnTo>
                      <a:pt x="250964" y="59119"/>
                    </a:lnTo>
                    <a:lnTo>
                      <a:pt x="250964" y="22149"/>
                    </a:lnTo>
                    <a:lnTo>
                      <a:pt x="295761" y="22149"/>
                    </a:lnTo>
                    <a:lnTo>
                      <a:pt x="295761" y="0"/>
                    </a:lnTo>
                    <a:lnTo>
                      <a:pt x="220822" y="0"/>
                    </a:lnTo>
                    <a:lnTo>
                      <a:pt x="220822" y="144217"/>
                    </a:lnTo>
                    <a:lnTo>
                      <a:pt x="250964" y="144217"/>
                    </a:lnTo>
                    <a:close/>
                    <a:moveTo>
                      <a:pt x="201837" y="144217"/>
                    </a:moveTo>
                    <a:lnTo>
                      <a:pt x="201837" y="122068"/>
                    </a:lnTo>
                    <a:lnTo>
                      <a:pt x="151711" y="122068"/>
                    </a:lnTo>
                    <a:lnTo>
                      <a:pt x="151711" y="79935"/>
                    </a:lnTo>
                    <a:lnTo>
                      <a:pt x="196508" y="79935"/>
                    </a:lnTo>
                    <a:lnTo>
                      <a:pt x="196508" y="57787"/>
                    </a:lnTo>
                    <a:lnTo>
                      <a:pt x="151711" y="57787"/>
                    </a:lnTo>
                    <a:lnTo>
                      <a:pt x="151711" y="22149"/>
                    </a:lnTo>
                    <a:lnTo>
                      <a:pt x="200338" y="22149"/>
                    </a:lnTo>
                    <a:lnTo>
                      <a:pt x="200338" y="0"/>
                    </a:lnTo>
                    <a:lnTo>
                      <a:pt x="121569" y="0"/>
                    </a:lnTo>
                    <a:lnTo>
                      <a:pt x="121569" y="144217"/>
                    </a:lnTo>
                    <a:lnTo>
                      <a:pt x="201837" y="144217"/>
                    </a:lnTo>
                    <a:close/>
                    <a:moveTo>
                      <a:pt x="0" y="144217"/>
                    </a:moveTo>
                    <a:lnTo>
                      <a:pt x="49127" y="144217"/>
                    </a:lnTo>
                    <a:cubicBezTo>
                      <a:pt x="100752" y="144217"/>
                      <a:pt x="97255" y="93425"/>
                      <a:pt x="97255" y="71276"/>
                    </a:cubicBezTo>
                    <a:cubicBezTo>
                      <a:pt x="97255" y="26312"/>
                      <a:pt x="89928" y="0"/>
                      <a:pt x="50293" y="0"/>
                    </a:cubicBezTo>
                    <a:lnTo>
                      <a:pt x="0" y="0"/>
                    </a:lnTo>
                    <a:lnTo>
                      <a:pt x="0" y="144217"/>
                    </a:lnTo>
                    <a:close/>
                    <a:moveTo>
                      <a:pt x="30142" y="22149"/>
                    </a:moveTo>
                    <a:lnTo>
                      <a:pt x="45796" y="22149"/>
                    </a:lnTo>
                    <a:cubicBezTo>
                      <a:pt x="66780" y="22149"/>
                      <a:pt x="66780" y="45463"/>
                      <a:pt x="66780" y="72108"/>
                    </a:cubicBezTo>
                    <a:cubicBezTo>
                      <a:pt x="66780" y="108246"/>
                      <a:pt x="63116" y="122068"/>
                      <a:pt x="44797" y="122068"/>
                    </a:cubicBezTo>
                    <a:lnTo>
                      <a:pt x="30142" y="122068"/>
                    </a:lnTo>
                    <a:lnTo>
                      <a:pt x="30142" y="22149"/>
                    </a:lnTo>
                    <a:close/>
                  </a:path>
                </a:pathLst>
              </a:custGeom>
              <a:solidFill>
                <a:schemeClr val="tx2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8053E283-906B-5FAE-5A5D-D1085331CEA2}"/>
                  </a:ext>
                </a:extLst>
              </p:cNvPr>
              <p:cNvSpPr/>
              <p:nvPr/>
            </p:nvSpPr>
            <p:spPr>
              <a:xfrm>
                <a:off x="9448887" y="2575239"/>
                <a:ext cx="2213046" cy="16653"/>
              </a:xfrm>
              <a:custGeom>
                <a:avLst/>
                <a:gdLst>
                  <a:gd name="connsiteX0" fmla="*/ 2213046 w 2213046"/>
                  <a:gd name="connsiteY0" fmla="*/ 0 h 16653"/>
                  <a:gd name="connsiteX1" fmla="*/ 0 w 2213046"/>
                  <a:gd name="connsiteY1" fmla="*/ 0 h 16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213046" h="16653">
                    <a:moveTo>
                      <a:pt x="2213046" y="0"/>
                    </a:moveTo>
                    <a:lnTo>
                      <a:pt x="0" y="0"/>
                    </a:lnTo>
                  </a:path>
                </a:pathLst>
              </a:custGeom>
              <a:ln w="16642" cap="flat">
                <a:solidFill>
                  <a:srgbClr val="E6E6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pic>
            <p:nvPicPr>
              <p:cNvPr id="55" name="Graphic 54">
                <a:extLst>
                  <a:ext uri="{FF2B5EF4-FFF2-40B4-BE49-F238E27FC236}">
                    <a16:creationId xmlns:a16="http://schemas.microsoft.com/office/drawing/2014/main" id="{FFAD2D66-CAFE-CD72-4621-1203CD67E4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470536" y="1950277"/>
                <a:ext cx="524279" cy="524279"/>
              </a:xfrm>
              <a:prstGeom prst="rect">
                <a:avLst/>
              </a:prstGeom>
            </p:spPr>
          </p:pic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6685DA01-5750-514A-5617-59A5C514FDCC}"/>
              </a:ext>
            </a:extLst>
          </p:cNvPr>
          <p:cNvSpPr/>
          <p:nvPr userDrawn="1"/>
        </p:nvSpPr>
        <p:spPr>
          <a:xfrm>
            <a:off x="0" y="0"/>
            <a:ext cx="12192000" cy="11108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0DAC10B5-0B84-8065-7B3B-D0A817CF664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0844" y="455741"/>
            <a:ext cx="5768687" cy="665618"/>
          </a:xfrm>
          <a:prstGeom prst="rect">
            <a:avLst/>
          </a:pr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2D8057B-0F96-5D55-48ED-8F76469A7E8F}"/>
              </a:ext>
            </a:extLst>
          </p:cNvPr>
          <p:cNvSpPr/>
          <p:nvPr userDrawn="1"/>
        </p:nvSpPr>
        <p:spPr>
          <a:xfrm>
            <a:off x="504492" y="1531217"/>
            <a:ext cx="1097681" cy="268588"/>
          </a:xfrm>
          <a:custGeom>
            <a:avLst/>
            <a:gdLst>
              <a:gd name="connsiteX0" fmla="*/ 968908 w 1097681"/>
              <a:gd name="connsiteY0" fmla="*/ 266381 h 268588"/>
              <a:gd name="connsiteX1" fmla="*/ 1001067 w 1097681"/>
              <a:gd name="connsiteY1" fmla="*/ 266381 h 268588"/>
              <a:gd name="connsiteX2" fmla="*/ 1001067 w 1097681"/>
              <a:gd name="connsiteY2" fmla="*/ 40992 h 268588"/>
              <a:gd name="connsiteX3" fmla="*/ 1001757 w 1097681"/>
              <a:gd name="connsiteY3" fmla="*/ 40992 h 268588"/>
              <a:gd name="connsiteX4" fmla="*/ 1044958 w 1097681"/>
              <a:gd name="connsiteY4" fmla="*/ 266381 h 268588"/>
              <a:gd name="connsiteX5" fmla="*/ 1097682 w 1097681"/>
              <a:gd name="connsiteY5" fmla="*/ 266381 h 268588"/>
              <a:gd name="connsiteX6" fmla="*/ 1097682 w 1097681"/>
              <a:gd name="connsiteY6" fmla="*/ 2208 h 268588"/>
              <a:gd name="connsiteX7" fmla="*/ 1063314 w 1097681"/>
              <a:gd name="connsiteY7" fmla="*/ 2208 h 268588"/>
              <a:gd name="connsiteX8" fmla="*/ 1063314 w 1097681"/>
              <a:gd name="connsiteY8" fmla="*/ 221800 h 268588"/>
              <a:gd name="connsiteX9" fmla="*/ 1062624 w 1097681"/>
              <a:gd name="connsiteY9" fmla="*/ 221800 h 268588"/>
              <a:gd name="connsiteX10" fmla="*/ 1019424 w 1097681"/>
              <a:gd name="connsiteY10" fmla="*/ 2208 h 268588"/>
              <a:gd name="connsiteX11" fmla="*/ 968908 w 1097681"/>
              <a:gd name="connsiteY11" fmla="*/ 2208 h 268588"/>
              <a:gd name="connsiteX12" fmla="*/ 968908 w 1097681"/>
              <a:gd name="connsiteY12" fmla="*/ 266381 h 268588"/>
              <a:gd name="connsiteX13" fmla="*/ 783960 w 1097681"/>
              <a:gd name="connsiteY13" fmla="*/ 203029 h 268588"/>
              <a:gd name="connsiteX14" fmla="*/ 845793 w 1097681"/>
              <a:gd name="connsiteY14" fmla="*/ 268589 h 268588"/>
              <a:gd name="connsiteX15" fmla="*/ 908041 w 1097681"/>
              <a:gd name="connsiteY15" fmla="*/ 199026 h 268588"/>
              <a:gd name="connsiteX16" fmla="*/ 908041 w 1097681"/>
              <a:gd name="connsiteY16" fmla="*/ 65560 h 268588"/>
              <a:gd name="connsiteX17" fmla="*/ 845793 w 1097681"/>
              <a:gd name="connsiteY17" fmla="*/ 0 h 268588"/>
              <a:gd name="connsiteX18" fmla="*/ 783960 w 1097681"/>
              <a:gd name="connsiteY18" fmla="*/ 69563 h 268588"/>
              <a:gd name="connsiteX19" fmla="*/ 783960 w 1097681"/>
              <a:gd name="connsiteY19" fmla="*/ 203167 h 268588"/>
              <a:gd name="connsiteX20" fmla="*/ 820535 w 1097681"/>
              <a:gd name="connsiteY20" fmla="*/ 66526 h 268588"/>
              <a:gd name="connsiteX21" fmla="*/ 845793 w 1097681"/>
              <a:gd name="connsiteY21" fmla="*/ 28432 h 268588"/>
              <a:gd name="connsiteX22" fmla="*/ 871465 w 1097681"/>
              <a:gd name="connsiteY22" fmla="*/ 66526 h 268588"/>
              <a:gd name="connsiteX23" fmla="*/ 871465 w 1097681"/>
              <a:gd name="connsiteY23" fmla="*/ 205237 h 268588"/>
              <a:gd name="connsiteX24" fmla="*/ 845793 w 1097681"/>
              <a:gd name="connsiteY24" fmla="*/ 240019 h 268588"/>
              <a:gd name="connsiteX25" fmla="*/ 820535 w 1097681"/>
              <a:gd name="connsiteY25" fmla="*/ 205237 h 268588"/>
              <a:gd name="connsiteX26" fmla="*/ 820535 w 1097681"/>
              <a:gd name="connsiteY26" fmla="*/ 66664 h 268588"/>
              <a:gd name="connsiteX27" fmla="*/ 687345 w 1097681"/>
              <a:gd name="connsiteY27" fmla="*/ 266243 h 268588"/>
              <a:gd name="connsiteX28" fmla="*/ 723921 w 1097681"/>
              <a:gd name="connsiteY28" fmla="*/ 266243 h 268588"/>
              <a:gd name="connsiteX29" fmla="*/ 723921 w 1097681"/>
              <a:gd name="connsiteY29" fmla="*/ 2208 h 268588"/>
              <a:gd name="connsiteX30" fmla="*/ 687345 w 1097681"/>
              <a:gd name="connsiteY30" fmla="*/ 2208 h 268588"/>
              <a:gd name="connsiteX31" fmla="*/ 687345 w 1097681"/>
              <a:gd name="connsiteY31" fmla="*/ 266381 h 268588"/>
              <a:gd name="connsiteX32" fmla="*/ 512472 w 1097681"/>
              <a:gd name="connsiteY32" fmla="*/ 221248 h 268588"/>
              <a:gd name="connsiteX33" fmla="*/ 569199 w 1097681"/>
              <a:gd name="connsiteY33" fmla="*/ 268451 h 268588"/>
              <a:gd name="connsiteX34" fmla="*/ 628824 w 1097681"/>
              <a:gd name="connsiteY34" fmla="*/ 203305 h 268588"/>
              <a:gd name="connsiteX35" fmla="*/ 586452 w 1097681"/>
              <a:gd name="connsiteY35" fmla="*/ 121321 h 268588"/>
              <a:gd name="connsiteX36" fmla="*/ 549186 w 1097681"/>
              <a:gd name="connsiteY36" fmla="*/ 57279 h 268588"/>
              <a:gd name="connsiteX37" fmla="*/ 571131 w 1097681"/>
              <a:gd name="connsiteY37" fmla="*/ 28294 h 268588"/>
              <a:gd name="connsiteX38" fmla="*/ 591696 w 1097681"/>
              <a:gd name="connsiteY38" fmla="*/ 52034 h 268588"/>
              <a:gd name="connsiteX39" fmla="*/ 591696 w 1097681"/>
              <a:gd name="connsiteY39" fmla="*/ 72875 h 268588"/>
              <a:gd name="connsiteX40" fmla="*/ 626064 w 1097681"/>
              <a:gd name="connsiteY40" fmla="*/ 72875 h 268588"/>
              <a:gd name="connsiteX41" fmla="*/ 626064 w 1097681"/>
              <a:gd name="connsiteY41" fmla="*/ 48031 h 268588"/>
              <a:gd name="connsiteX42" fmla="*/ 615436 w 1097681"/>
              <a:gd name="connsiteY42" fmla="*/ 14354 h 268588"/>
              <a:gd name="connsiteX43" fmla="*/ 572511 w 1097681"/>
              <a:gd name="connsiteY43" fmla="*/ 0 h 268588"/>
              <a:gd name="connsiteX44" fmla="*/ 512472 w 1097681"/>
              <a:gd name="connsiteY44" fmla="*/ 61833 h 268588"/>
              <a:gd name="connsiteX45" fmla="*/ 555259 w 1097681"/>
              <a:gd name="connsiteY45" fmla="*/ 142300 h 268588"/>
              <a:gd name="connsiteX46" fmla="*/ 594457 w 1097681"/>
              <a:gd name="connsiteY46" fmla="*/ 209654 h 268588"/>
              <a:gd name="connsiteX47" fmla="*/ 570303 w 1097681"/>
              <a:gd name="connsiteY47" fmla="*/ 240019 h 268588"/>
              <a:gd name="connsiteX48" fmla="*/ 549048 w 1097681"/>
              <a:gd name="connsiteY48" fmla="*/ 211448 h 268588"/>
              <a:gd name="connsiteX49" fmla="*/ 549048 w 1097681"/>
              <a:gd name="connsiteY49" fmla="*/ 189917 h 268588"/>
              <a:gd name="connsiteX50" fmla="*/ 512472 w 1097681"/>
              <a:gd name="connsiteY50" fmla="*/ 189917 h 268588"/>
              <a:gd name="connsiteX51" fmla="*/ 512472 w 1097681"/>
              <a:gd name="connsiteY51" fmla="*/ 221386 h 268588"/>
              <a:gd name="connsiteX52" fmla="*/ 339118 w 1097681"/>
              <a:gd name="connsiteY52" fmla="*/ 221248 h 268588"/>
              <a:gd name="connsiteX53" fmla="*/ 395844 w 1097681"/>
              <a:gd name="connsiteY53" fmla="*/ 268451 h 268588"/>
              <a:gd name="connsiteX54" fmla="*/ 455470 w 1097681"/>
              <a:gd name="connsiteY54" fmla="*/ 203305 h 268588"/>
              <a:gd name="connsiteX55" fmla="*/ 413097 w 1097681"/>
              <a:gd name="connsiteY55" fmla="*/ 121321 h 268588"/>
              <a:gd name="connsiteX56" fmla="*/ 375831 w 1097681"/>
              <a:gd name="connsiteY56" fmla="*/ 57279 h 268588"/>
              <a:gd name="connsiteX57" fmla="*/ 397777 w 1097681"/>
              <a:gd name="connsiteY57" fmla="*/ 28294 h 268588"/>
              <a:gd name="connsiteX58" fmla="*/ 418204 w 1097681"/>
              <a:gd name="connsiteY58" fmla="*/ 52034 h 268588"/>
              <a:gd name="connsiteX59" fmla="*/ 418204 w 1097681"/>
              <a:gd name="connsiteY59" fmla="*/ 72875 h 268588"/>
              <a:gd name="connsiteX60" fmla="*/ 452571 w 1097681"/>
              <a:gd name="connsiteY60" fmla="*/ 72875 h 268588"/>
              <a:gd name="connsiteX61" fmla="*/ 452571 w 1097681"/>
              <a:gd name="connsiteY61" fmla="*/ 48031 h 268588"/>
              <a:gd name="connsiteX62" fmla="*/ 441943 w 1097681"/>
              <a:gd name="connsiteY62" fmla="*/ 14354 h 268588"/>
              <a:gd name="connsiteX63" fmla="*/ 399157 w 1097681"/>
              <a:gd name="connsiteY63" fmla="*/ 0 h 268588"/>
              <a:gd name="connsiteX64" fmla="*/ 339118 w 1097681"/>
              <a:gd name="connsiteY64" fmla="*/ 61833 h 268588"/>
              <a:gd name="connsiteX65" fmla="*/ 381904 w 1097681"/>
              <a:gd name="connsiteY65" fmla="*/ 142300 h 268588"/>
              <a:gd name="connsiteX66" fmla="*/ 421102 w 1097681"/>
              <a:gd name="connsiteY66" fmla="*/ 209654 h 268588"/>
              <a:gd name="connsiteX67" fmla="*/ 396949 w 1097681"/>
              <a:gd name="connsiteY67" fmla="*/ 240019 h 268588"/>
              <a:gd name="connsiteX68" fmla="*/ 375693 w 1097681"/>
              <a:gd name="connsiteY68" fmla="*/ 211448 h 268588"/>
              <a:gd name="connsiteX69" fmla="*/ 375693 w 1097681"/>
              <a:gd name="connsiteY69" fmla="*/ 189917 h 268588"/>
              <a:gd name="connsiteX70" fmla="*/ 339118 w 1097681"/>
              <a:gd name="connsiteY70" fmla="*/ 189917 h 268588"/>
              <a:gd name="connsiteX71" fmla="*/ 339118 w 1097681"/>
              <a:gd name="connsiteY71" fmla="*/ 221386 h 268588"/>
              <a:gd name="connsiteX72" fmla="*/ 244435 w 1097681"/>
              <a:gd name="connsiteY72" fmla="*/ 266243 h 268588"/>
              <a:gd name="connsiteX73" fmla="*/ 281011 w 1097681"/>
              <a:gd name="connsiteY73" fmla="*/ 266243 h 268588"/>
              <a:gd name="connsiteX74" fmla="*/ 281011 w 1097681"/>
              <a:gd name="connsiteY74" fmla="*/ 2208 h 268588"/>
              <a:gd name="connsiteX75" fmla="*/ 244435 w 1097681"/>
              <a:gd name="connsiteY75" fmla="*/ 2208 h 268588"/>
              <a:gd name="connsiteX76" fmla="*/ 244435 w 1097681"/>
              <a:gd name="connsiteY76" fmla="*/ 266381 h 268588"/>
              <a:gd name="connsiteX77" fmla="*/ 0 w 1097681"/>
              <a:gd name="connsiteY77" fmla="*/ 266243 h 268588"/>
              <a:gd name="connsiteX78" fmla="*/ 32159 w 1097681"/>
              <a:gd name="connsiteY78" fmla="*/ 266243 h 268588"/>
              <a:gd name="connsiteX79" fmla="*/ 32159 w 1097681"/>
              <a:gd name="connsiteY79" fmla="*/ 28570 h 268588"/>
              <a:gd name="connsiteX80" fmla="*/ 32849 w 1097681"/>
              <a:gd name="connsiteY80" fmla="*/ 28570 h 268588"/>
              <a:gd name="connsiteX81" fmla="*/ 73841 w 1097681"/>
              <a:gd name="connsiteY81" fmla="*/ 266381 h 268588"/>
              <a:gd name="connsiteX82" fmla="*/ 110417 w 1097681"/>
              <a:gd name="connsiteY82" fmla="*/ 266381 h 268588"/>
              <a:gd name="connsiteX83" fmla="*/ 147821 w 1097681"/>
              <a:gd name="connsiteY83" fmla="*/ 28570 h 268588"/>
              <a:gd name="connsiteX84" fmla="*/ 148511 w 1097681"/>
              <a:gd name="connsiteY84" fmla="*/ 28570 h 268588"/>
              <a:gd name="connsiteX85" fmla="*/ 148511 w 1097681"/>
              <a:gd name="connsiteY85" fmla="*/ 266381 h 268588"/>
              <a:gd name="connsiteX86" fmla="*/ 182878 w 1097681"/>
              <a:gd name="connsiteY86" fmla="*/ 266381 h 268588"/>
              <a:gd name="connsiteX87" fmla="*/ 182878 w 1097681"/>
              <a:gd name="connsiteY87" fmla="*/ 2208 h 268588"/>
              <a:gd name="connsiteX88" fmla="*/ 126151 w 1097681"/>
              <a:gd name="connsiteY88" fmla="*/ 2208 h 268588"/>
              <a:gd name="connsiteX89" fmla="*/ 92474 w 1097681"/>
              <a:gd name="connsiteY89" fmla="*/ 203443 h 268588"/>
              <a:gd name="connsiteX90" fmla="*/ 91784 w 1097681"/>
              <a:gd name="connsiteY90" fmla="*/ 203443 h 268588"/>
              <a:gd name="connsiteX91" fmla="*/ 58245 w 1097681"/>
              <a:gd name="connsiteY91" fmla="*/ 2208 h 268588"/>
              <a:gd name="connsiteX92" fmla="*/ 0 w 1097681"/>
              <a:gd name="connsiteY92" fmla="*/ 2208 h 268588"/>
              <a:gd name="connsiteX93" fmla="*/ 0 w 1097681"/>
              <a:gd name="connsiteY93" fmla="*/ 266381 h 268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1097681" h="268588">
                <a:moveTo>
                  <a:pt x="968908" y="266381"/>
                </a:moveTo>
                <a:lnTo>
                  <a:pt x="1001067" y="266381"/>
                </a:lnTo>
                <a:lnTo>
                  <a:pt x="1001067" y="40992"/>
                </a:lnTo>
                <a:lnTo>
                  <a:pt x="1001757" y="40992"/>
                </a:lnTo>
                <a:lnTo>
                  <a:pt x="1044958" y="266381"/>
                </a:lnTo>
                <a:lnTo>
                  <a:pt x="1097682" y="266381"/>
                </a:lnTo>
                <a:lnTo>
                  <a:pt x="1097682" y="2208"/>
                </a:lnTo>
                <a:lnTo>
                  <a:pt x="1063314" y="2208"/>
                </a:lnTo>
                <a:lnTo>
                  <a:pt x="1063314" y="221800"/>
                </a:lnTo>
                <a:lnTo>
                  <a:pt x="1062624" y="221800"/>
                </a:lnTo>
                <a:lnTo>
                  <a:pt x="1019424" y="2208"/>
                </a:lnTo>
                <a:lnTo>
                  <a:pt x="968908" y="2208"/>
                </a:lnTo>
                <a:lnTo>
                  <a:pt x="968908" y="266381"/>
                </a:lnTo>
                <a:close/>
                <a:moveTo>
                  <a:pt x="783960" y="203029"/>
                </a:moveTo>
                <a:cubicBezTo>
                  <a:pt x="783960" y="244021"/>
                  <a:pt x="799004" y="268589"/>
                  <a:pt x="845793" y="268589"/>
                </a:cubicBezTo>
                <a:cubicBezTo>
                  <a:pt x="895895" y="268589"/>
                  <a:pt x="908041" y="236016"/>
                  <a:pt x="908041" y="199026"/>
                </a:cubicBezTo>
                <a:lnTo>
                  <a:pt x="908041" y="65560"/>
                </a:lnTo>
                <a:cubicBezTo>
                  <a:pt x="908041" y="24568"/>
                  <a:pt x="892996" y="0"/>
                  <a:pt x="845793" y="0"/>
                </a:cubicBezTo>
                <a:cubicBezTo>
                  <a:pt x="795968" y="0"/>
                  <a:pt x="783960" y="32573"/>
                  <a:pt x="783960" y="69563"/>
                </a:cubicBezTo>
                <a:lnTo>
                  <a:pt x="783960" y="203167"/>
                </a:lnTo>
                <a:close/>
                <a:moveTo>
                  <a:pt x="820535" y="66526"/>
                </a:moveTo>
                <a:cubicBezTo>
                  <a:pt x="820535" y="40578"/>
                  <a:pt x="829369" y="28432"/>
                  <a:pt x="845793" y="28432"/>
                </a:cubicBezTo>
                <a:cubicBezTo>
                  <a:pt x="862218" y="28432"/>
                  <a:pt x="871465" y="40578"/>
                  <a:pt x="871465" y="66526"/>
                </a:cubicBezTo>
                <a:lnTo>
                  <a:pt x="871465" y="205237"/>
                </a:lnTo>
                <a:cubicBezTo>
                  <a:pt x="871465" y="227873"/>
                  <a:pt x="861252" y="240019"/>
                  <a:pt x="845793" y="240019"/>
                </a:cubicBezTo>
                <a:cubicBezTo>
                  <a:pt x="830335" y="240019"/>
                  <a:pt x="820535" y="228011"/>
                  <a:pt x="820535" y="205237"/>
                </a:cubicBezTo>
                <a:lnTo>
                  <a:pt x="820535" y="66664"/>
                </a:lnTo>
                <a:close/>
                <a:moveTo>
                  <a:pt x="687345" y="266243"/>
                </a:moveTo>
                <a:lnTo>
                  <a:pt x="723921" y="266243"/>
                </a:lnTo>
                <a:lnTo>
                  <a:pt x="723921" y="2208"/>
                </a:lnTo>
                <a:lnTo>
                  <a:pt x="687345" y="2208"/>
                </a:lnTo>
                <a:lnTo>
                  <a:pt x="687345" y="266381"/>
                </a:lnTo>
                <a:close/>
                <a:moveTo>
                  <a:pt x="512472" y="221248"/>
                </a:moveTo>
                <a:cubicBezTo>
                  <a:pt x="512472" y="254235"/>
                  <a:pt x="535522" y="268451"/>
                  <a:pt x="569199" y="268451"/>
                </a:cubicBezTo>
                <a:cubicBezTo>
                  <a:pt x="612676" y="268451"/>
                  <a:pt x="628824" y="244711"/>
                  <a:pt x="628824" y="203305"/>
                </a:cubicBezTo>
                <a:cubicBezTo>
                  <a:pt x="628824" y="171422"/>
                  <a:pt x="622199" y="158724"/>
                  <a:pt x="586452" y="121321"/>
                </a:cubicBezTo>
                <a:cubicBezTo>
                  <a:pt x="552774" y="86125"/>
                  <a:pt x="549186" y="75221"/>
                  <a:pt x="549186" y="57279"/>
                </a:cubicBezTo>
                <a:cubicBezTo>
                  <a:pt x="549186" y="36852"/>
                  <a:pt x="556087" y="28294"/>
                  <a:pt x="571131" y="28294"/>
                </a:cubicBezTo>
                <a:cubicBezTo>
                  <a:pt x="586176" y="28294"/>
                  <a:pt x="591696" y="37128"/>
                  <a:pt x="591696" y="52034"/>
                </a:cubicBezTo>
                <a:lnTo>
                  <a:pt x="591696" y="72875"/>
                </a:lnTo>
                <a:lnTo>
                  <a:pt x="626064" y="72875"/>
                </a:lnTo>
                <a:lnTo>
                  <a:pt x="626064" y="48031"/>
                </a:lnTo>
                <a:cubicBezTo>
                  <a:pt x="626064" y="29398"/>
                  <a:pt x="621647" y="20151"/>
                  <a:pt x="615436" y="14354"/>
                </a:cubicBezTo>
                <a:cubicBezTo>
                  <a:pt x="606603" y="6625"/>
                  <a:pt x="592248" y="0"/>
                  <a:pt x="572511" y="0"/>
                </a:cubicBezTo>
                <a:cubicBezTo>
                  <a:pt x="532623" y="0"/>
                  <a:pt x="512472" y="18633"/>
                  <a:pt x="512472" y="61833"/>
                </a:cubicBezTo>
                <a:cubicBezTo>
                  <a:pt x="512472" y="97719"/>
                  <a:pt x="531933" y="118974"/>
                  <a:pt x="555259" y="142300"/>
                </a:cubicBezTo>
                <a:cubicBezTo>
                  <a:pt x="593353" y="179979"/>
                  <a:pt x="594457" y="187295"/>
                  <a:pt x="594457" y="209654"/>
                </a:cubicBezTo>
                <a:cubicBezTo>
                  <a:pt x="594457" y="226907"/>
                  <a:pt x="589626" y="240019"/>
                  <a:pt x="570303" y="240019"/>
                </a:cubicBezTo>
                <a:cubicBezTo>
                  <a:pt x="555673" y="240019"/>
                  <a:pt x="549048" y="229115"/>
                  <a:pt x="549048" y="211448"/>
                </a:cubicBezTo>
                <a:lnTo>
                  <a:pt x="549048" y="189917"/>
                </a:lnTo>
                <a:lnTo>
                  <a:pt x="512472" y="189917"/>
                </a:lnTo>
                <a:lnTo>
                  <a:pt x="512472" y="221386"/>
                </a:lnTo>
                <a:close/>
                <a:moveTo>
                  <a:pt x="339118" y="221248"/>
                </a:moveTo>
                <a:cubicBezTo>
                  <a:pt x="339118" y="254235"/>
                  <a:pt x="362167" y="268451"/>
                  <a:pt x="395844" y="268451"/>
                </a:cubicBezTo>
                <a:cubicBezTo>
                  <a:pt x="439321" y="268451"/>
                  <a:pt x="455470" y="244711"/>
                  <a:pt x="455470" y="203305"/>
                </a:cubicBezTo>
                <a:cubicBezTo>
                  <a:pt x="455470" y="171422"/>
                  <a:pt x="448845" y="158724"/>
                  <a:pt x="413097" y="121321"/>
                </a:cubicBezTo>
                <a:cubicBezTo>
                  <a:pt x="379420" y="86125"/>
                  <a:pt x="375831" y="75221"/>
                  <a:pt x="375831" y="57279"/>
                </a:cubicBezTo>
                <a:cubicBezTo>
                  <a:pt x="375831" y="36852"/>
                  <a:pt x="382732" y="28294"/>
                  <a:pt x="397777" y="28294"/>
                </a:cubicBezTo>
                <a:cubicBezTo>
                  <a:pt x="412821" y="28294"/>
                  <a:pt x="418204" y="37128"/>
                  <a:pt x="418204" y="52034"/>
                </a:cubicBezTo>
                <a:lnTo>
                  <a:pt x="418204" y="72875"/>
                </a:lnTo>
                <a:lnTo>
                  <a:pt x="452571" y="72875"/>
                </a:lnTo>
                <a:lnTo>
                  <a:pt x="452571" y="48031"/>
                </a:lnTo>
                <a:cubicBezTo>
                  <a:pt x="452571" y="29398"/>
                  <a:pt x="448154" y="20151"/>
                  <a:pt x="441943" y="14354"/>
                </a:cubicBezTo>
                <a:cubicBezTo>
                  <a:pt x="433110" y="6625"/>
                  <a:pt x="418894" y="0"/>
                  <a:pt x="399157" y="0"/>
                </a:cubicBezTo>
                <a:cubicBezTo>
                  <a:pt x="359269" y="0"/>
                  <a:pt x="339118" y="18633"/>
                  <a:pt x="339118" y="61833"/>
                </a:cubicBezTo>
                <a:cubicBezTo>
                  <a:pt x="339118" y="97719"/>
                  <a:pt x="358579" y="118974"/>
                  <a:pt x="381904" y="142300"/>
                </a:cubicBezTo>
                <a:cubicBezTo>
                  <a:pt x="419998" y="179979"/>
                  <a:pt x="421102" y="187295"/>
                  <a:pt x="421102" y="209654"/>
                </a:cubicBezTo>
                <a:cubicBezTo>
                  <a:pt x="421102" y="226907"/>
                  <a:pt x="416410" y="240019"/>
                  <a:pt x="396949" y="240019"/>
                </a:cubicBezTo>
                <a:cubicBezTo>
                  <a:pt x="382318" y="240019"/>
                  <a:pt x="375693" y="229115"/>
                  <a:pt x="375693" y="211448"/>
                </a:cubicBezTo>
                <a:lnTo>
                  <a:pt x="375693" y="189917"/>
                </a:lnTo>
                <a:lnTo>
                  <a:pt x="339118" y="189917"/>
                </a:lnTo>
                <a:lnTo>
                  <a:pt x="339118" y="221386"/>
                </a:lnTo>
                <a:close/>
                <a:moveTo>
                  <a:pt x="244435" y="266243"/>
                </a:moveTo>
                <a:lnTo>
                  <a:pt x="281011" y="266243"/>
                </a:lnTo>
                <a:lnTo>
                  <a:pt x="281011" y="2208"/>
                </a:lnTo>
                <a:lnTo>
                  <a:pt x="244435" y="2208"/>
                </a:lnTo>
                <a:lnTo>
                  <a:pt x="244435" y="266381"/>
                </a:lnTo>
                <a:close/>
                <a:moveTo>
                  <a:pt x="0" y="266243"/>
                </a:moveTo>
                <a:lnTo>
                  <a:pt x="32159" y="266243"/>
                </a:lnTo>
                <a:lnTo>
                  <a:pt x="32159" y="28570"/>
                </a:lnTo>
                <a:lnTo>
                  <a:pt x="32849" y="28570"/>
                </a:lnTo>
                <a:lnTo>
                  <a:pt x="73841" y="266381"/>
                </a:lnTo>
                <a:lnTo>
                  <a:pt x="110417" y="266381"/>
                </a:lnTo>
                <a:lnTo>
                  <a:pt x="147821" y="28570"/>
                </a:lnTo>
                <a:lnTo>
                  <a:pt x="148511" y="28570"/>
                </a:lnTo>
                <a:lnTo>
                  <a:pt x="148511" y="266381"/>
                </a:lnTo>
                <a:lnTo>
                  <a:pt x="182878" y="266381"/>
                </a:lnTo>
                <a:lnTo>
                  <a:pt x="182878" y="2208"/>
                </a:lnTo>
                <a:lnTo>
                  <a:pt x="126151" y="2208"/>
                </a:lnTo>
                <a:lnTo>
                  <a:pt x="92474" y="203443"/>
                </a:lnTo>
                <a:lnTo>
                  <a:pt x="91784" y="203443"/>
                </a:lnTo>
                <a:lnTo>
                  <a:pt x="58245" y="2208"/>
                </a:lnTo>
                <a:lnTo>
                  <a:pt x="0" y="2208"/>
                </a:lnTo>
                <a:lnTo>
                  <a:pt x="0" y="266381"/>
                </a:lnTo>
                <a:close/>
              </a:path>
            </a:pathLst>
          </a:custGeom>
          <a:solidFill>
            <a:srgbClr val="B3B8B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FB66CA10-0BAF-263F-17D6-806328D252CD}"/>
              </a:ext>
            </a:extLst>
          </p:cNvPr>
          <p:cNvSpPr/>
          <p:nvPr userDrawn="1"/>
        </p:nvSpPr>
        <p:spPr>
          <a:xfrm>
            <a:off x="3960932" y="1531217"/>
            <a:ext cx="992371" cy="268726"/>
          </a:xfrm>
          <a:custGeom>
            <a:avLst/>
            <a:gdLst>
              <a:gd name="connsiteX0" fmla="*/ 876020 w 992371"/>
              <a:gd name="connsiteY0" fmla="*/ 221524 h 268726"/>
              <a:gd name="connsiteX1" fmla="*/ 932746 w 992371"/>
              <a:gd name="connsiteY1" fmla="*/ 268727 h 268726"/>
              <a:gd name="connsiteX2" fmla="*/ 992371 w 992371"/>
              <a:gd name="connsiteY2" fmla="*/ 203581 h 268726"/>
              <a:gd name="connsiteX3" fmla="*/ 949861 w 992371"/>
              <a:gd name="connsiteY3" fmla="*/ 121597 h 268726"/>
              <a:gd name="connsiteX4" fmla="*/ 912457 w 992371"/>
              <a:gd name="connsiteY4" fmla="*/ 57555 h 268726"/>
              <a:gd name="connsiteX5" fmla="*/ 934402 w 992371"/>
              <a:gd name="connsiteY5" fmla="*/ 28570 h 268726"/>
              <a:gd name="connsiteX6" fmla="*/ 954968 w 992371"/>
              <a:gd name="connsiteY6" fmla="*/ 52310 h 268726"/>
              <a:gd name="connsiteX7" fmla="*/ 954968 w 992371"/>
              <a:gd name="connsiteY7" fmla="*/ 73151 h 268726"/>
              <a:gd name="connsiteX8" fmla="*/ 989335 w 992371"/>
              <a:gd name="connsiteY8" fmla="*/ 73151 h 268726"/>
              <a:gd name="connsiteX9" fmla="*/ 989335 w 992371"/>
              <a:gd name="connsiteY9" fmla="*/ 48307 h 268726"/>
              <a:gd name="connsiteX10" fmla="*/ 978708 w 992371"/>
              <a:gd name="connsiteY10" fmla="*/ 14630 h 268726"/>
              <a:gd name="connsiteX11" fmla="*/ 935921 w 992371"/>
              <a:gd name="connsiteY11" fmla="*/ 0 h 268726"/>
              <a:gd name="connsiteX12" fmla="*/ 875882 w 992371"/>
              <a:gd name="connsiteY12" fmla="*/ 61833 h 268726"/>
              <a:gd name="connsiteX13" fmla="*/ 918668 w 992371"/>
              <a:gd name="connsiteY13" fmla="*/ 142300 h 268726"/>
              <a:gd name="connsiteX14" fmla="*/ 957866 w 992371"/>
              <a:gd name="connsiteY14" fmla="*/ 209654 h 268726"/>
              <a:gd name="connsiteX15" fmla="*/ 933713 w 992371"/>
              <a:gd name="connsiteY15" fmla="*/ 240019 h 268726"/>
              <a:gd name="connsiteX16" fmla="*/ 912457 w 992371"/>
              <a:gd name="connsiteY16" fmla="*/ 211448 h 268726"/>
              <a:gd name="connsiteX17" fmla="*/ 912457 w 992371"/>
              <a:gd name="connsiteY17" fmla="*/ 189917 h 268726"/>
              <a:gd name="connsiteX18" fmla="*/ 875882 w 992371"/>
              <a:gd name="connsiteY18" fmla="*/ 189917 h 268726"/>
              <a:gd name="connsiteX19" fmla="*/ 875882 w 992371"/>
              <a:gd name="connsiteY19" fmla="*/ 221386 h 268726"/>
              <a:gd name="connsiteX20" fmla="*/ 723230 w 992371"/>
              <a:gd name="connsiteY20" fmla="*/ 266519 h 268726"/>
              <a:gd name="connsiteX21" fmla="*/ 822743 w 992371"/>
              <a:gd name="connsiteY21" fmla="*/ 266519 h 268726"/>
              <a:gd name="connsiteX22" fmla="*/ 822743 w 992371"/>
              <a:gd name="connsiteY22" fmla="*/ 235740 h 268726"/>
              <a:gd name="connsiteX23" fmla="*/ 759806 w 992371"/>
              <a:gd name="connsiteY23" fmla="*/ 235740 h 268726"/>
              <a:gd name="connsiteX24" fmla="*/ 759806 w 992371"/>
              <a:gd name="connsiteY24" fmla="*/ 146440 h 268726"/>
              <a:gd name="connsiteX25" fmla="*/ 819017 w 992371"/>
              <a:gd name="connsiteY25" fmla="*/ 146440 h 268726"/>
              <a:gd name="connsiteX26" fmla="*/ 819017 w 992371"/>
              <a:gd name="connsiteY26" fmla="*/ 115662 h 268726"/>
              <a:gd name="connsiteX27" fmla="*/ 759806 w 992371"/>
              <a:gd name="connsiteY27" fmla="*/ 115662 h 268726"/>
              <a:gd name="connsiteX28" fmla="*/ 759806 w 992371"/>
              <a:gd name="connsiteY28" fmla="*/ 33125 h 268726"/>
              <a:gd name="connsiteX29" fmla="*/ 822743 w 992371"/>
              <a:gd name="connsiteY29" fmla="*/ 33125 h 268726"/>
              <a:gd name="connsiteX30" fmla="*/ 822743 w 992371"/>
              <a:gd name="connsiteY30" fmla="*/ 2346 h 268726"/>
              <a:gd name="connsiteX31" fmla="*/ 723230 w 992371"/>
              <a:gd name="connsiteY31" fmla="*/ 2346 h 268726"/>
              <a:gd name="connsiteX32" fmla="*/ 723230 w 992371"/>
              <a:gd name="connsiteY32" fmla="*/ 266519 h 268726"/>
              <a:gd name="connsiteX33" fmla="*/ 662087 w 992371"/>
              <a:gd name="connsiteY33" fmla="*/ 2346 h 268726"/>
              <a:gd name="connsiteX34" fmla="*/ 625512 w 992371"/>
              <a:gd name="connsiteY34" fmla="*/ 2346 h 268726"/>
              <a:gd name="connsiteX35" fmla="*/ 625512 w 992371"/>
              <a:gd name="connsiteY35" fmla="*/ 213105 h 268726"/>
              <a:gd name="connsiteX36" fmla="*/ 600254 w 992371"/>
              <a:gd name="connsiteY36" fmla="*/ 240157 h 268726"/>
              <a:gd name="connsiteX37" fmla="*/ 574582 w 992371"/>
              <a:gd name="connsiteY37" fmla="*/ 213105 h 268726"/>
              <a:gd name="connsiteX38" fmla="*/ 574582 w 992371"/>
              <a:gd name="connsiteY38" fmla="*/ 2346 h 268726"/>
              <a:gd name="connsiteX39" fmla="*/ 538006 w 992371"/>
              <a:gd name="connsiteY39" fmla="*/ 2346 h 268726"/>
              <a:gd name="connsiteX40" fmla="*/ 538006 w 992371"/>
              <a:gd name="connsiteY40" fmla="*/ 206894 h 268726"/>
              <a:gd name="connsiteX41" fmla="*/ 600254 w 992371"/>
              <a:gd name="connsiteY41" fmla="*/ 268727 h 268726"/>
              <a:gd name="connsiteX42" fmla="*/ 662087 w 992371"/>
              <a:gd name="connsiteY42" fmla="*/ 206894 h 268726"/>
              <a:gd name="connsiteX43" fmla="*/ 662087 w 992371"/>
              <a:gd name="connsiteY43" fmla="*/ 2346 h 268726"/>
              <a:gd name="connsiteX44" fmla="*/ 385907 w 992371"/>
              <a:gd name="connsiteY44" fmla="*/ 266519 h 268726"/>
              <a:gd name="connsiteX45" fmla="*/ 483902 w 992371"/>
              <a:gd name="connsiteY45" fmla="*/ 266519 h 268726"/>
              <a:gd name="connsiteX46" fmla="*/ 483902 w 992371"/>
              <a:gd name="connsiteY46" fmla="*/ 235740 h 268726"/>
              <a:gd name="connsiteX47" fmla="*/ 422482 w 992371"/>
              <a:gd name="connsiteY47" fmla="*/ 235740 h 268726"/>
              <a:gd name="connsiteX48" fmla="*/ 422482 w 992371"/>
              <a:gd name="connsiteY48" fmla="*/ 2346 h 268726"/>
              <a:gd name="connsiteX49" fmla="*/ 385907 w 992371"/>
              <a:gd name="connsiteY49" fmla="*/ 2346 h 268726"/>
              <a:gd name="connsiteX50" fmla="*/ 385907 w 992371"/>
              <a:gd name="connsiteY50" fmla="*/ 266519 h 268726"/>
              <a:gd name="connsiteX51" fmla="*/ 252164 w 992371"/>
              <a:gd name="connsiteY51" fmla="*/ 41130 h 268726"/>
              <a:gd name="connsiteX52" fmla="*/ 252855 w 992371"/>
              <a:gd name="connsiteY52" fmla="*/ 41130 h 268726"/>
              <a:gd name="connsiteX53" fmla="*/ 275490 w 992371"/>
              <a:gd name="connsiteY53" fmla="*/ 168524 h 268726"/>
              <a:gd name="connsiteX54" fmla="*/ 228977 w 992371"/>
              <a:gd name="connsiteY54" fmla="*/ 168524 h 268726"/>
              <a:gd name="connsiteX55" fmla="*/ 252027 w 992371"/>
              <a:gd name="connsiteY55" fmla="*/ 41130 h 268726"/>
              <a:gd name="connsiteX56" fmla="*/ 175011 w 992371"/>
              <a:gd name="connsiteY56" fmla="*/ 266519 h 268726"/>
              <a:gd name="connsiteX57" fmla="*/ 211586 w 992371"/>
              <a:gd name="connsiteY57" fmla="*/ 266519 h 268726"/>
              <a:gd name="connsiteX58" fmla="*/ 223732 w 992371"/>
              <a:gd name="connsiteY58" fmla="*/ 199164 h 268726"/>
              <a:gd name="connsiteX59" fmla="*/ 280873 w 992371"/>
              <a:gd name="connsiteY59" fmla="*/ 199164 h 268726"/>
              <a:gd name="connsiteX60" fmla="*/ 293018 w 992371"/>
              <a:gd name="connsiteY60" fmla="*/ 266519 h 268726"/>
              <a:gd name="connsiteX61" fmla="*/ 329594 w 992371"/>
              <a:gd name="connsiteY61" fmla="*/ 266519 h 268726"/>
              <a:gd name="connsiteX62" fmla="*/ 275766 w 992371"/>
              <a:gd name="connsiteY62" fmla="*/ 2346 h 268726"/>
              <a:gd name="connsiteX63" fmla="*/ 233394 w 992371"/>
              <a:gd name="connsiteY63" fmla="*/ 2346 h 268726"/>
              <a:gd name="connsiteX64" fmla="*/ 175149 w 992371"/>
              <a:gd name="connsiteY64" fmla="*/ 266519 h 268726"/>
              <a:gd name="connsiteX65" fmla="*/ 53828 w 992371"/>
              <a:gd name="connsiteY65" fmla="*/ 266519 h 268726"/>
              <a:gd name="connsiteX66" fmla="*/ 96201 w 992371"/>
              <a:gd name="connsiteY66" fmla="*/ 266519 h 268726"/>
              <a:gd name="connsiteX67" fmla="*/ 150029 w 992371"/>
              <a:gd name="connsiteY67" fmla="*/ 2346 h 268726"/>
              <a:gd name="connsiteX68" fmla="*/ 113453 w 992371"/>
              <a:gd name="connsiteY68" fmla="*/ 2346 h 268726"/>
              <a:gd name="connsiteX69" fmla="*/ 75359 w 992371"/>
              <a:gd name="connsiteY69" fmla="*/ 212414 h 268726"/>
              <a:gd name="connsiteX70" fmla="*/ 74669 w 992371"/>
              <a:gd name="connsiteY70" fmla="*/ 212414 h 268726"/>
              <a:gd name="connsiteX71" fmla="*/ 36576 w 992371"/>
              <a:gd name="connsiteY71" fmla="*/ 2346 h 268726"/>
              <a:gd name="connsiteX72" fmla="*/ 0 w 992371"/>
              <a:gd name="connsiteY72" fmla="*/ 2346 h 268726"/>
              <a:gd name="connsiteX73" fmla="*/ 53828 w 992371"/>
              <a:gd name="connsiteY73" fmla="*/ 266519 h 26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992371" h="268726">
                <a:moveTo>
                  <a:pt x="876020" y="221524"/>
                </a:moveTo>
                <a:cubicBezTo>
                  <a:pt x="876020" y="254511"/>
                  <a:pt x="899069" y="268727"/>
                  <a:pt x="932746" y="268727"/>
                </a:cubicBezTo>
                <a:cubicBezTo>
                  <a:pt x="976223" y="268727"/>
                  <a:pt x="992371" y="244987"/>
                  <a:pt x="992371" y="203581"/>
                </a:cubicBezTo>
                <a:cubicBezTo>
                  <a:pt x="992371" y="171698"/>
                  <a:pt x="985746" y="159000"/>
                  <a:pt x="949861" y="121597"/>
                </a:cubicBezTo>
                <a:cubicBezTo>
                  <a:pt x="916184" y="86401"/>
                  <a:pt x="912457" y="75498"/>
                  <a:pt x="912457" y="57555"/>
                </a:cubicBezTo>
                <a:cubicBezTo>
                  <a:pt x="912457" y="37128"/>
                  <a:pt x="919358" y="28570"/>
                  <a:pt x="934402" y="28570"/>
                </a:cubicBezTo>
                <a:cubicBezTo>
                  <a:pt x="949447" y="28570"/>
                  <a:pt x="954968" y="37404"/>
                  <a:pt x="954968" y="52310"/>
                </a:cubicBezTo>
                <a:lnTo>
                  <a:pt x="954968" y="73151"/>
                </a:lnTo>
                <a:lnTo>
                  <a:pt x="989335" y="73151"/>
                </a:lnTo>
                <a:lnTo>
                  <a:pt x="989335" y="48307"/>
                </a:lnTo>
                <a:cubicBezTo>
                  <a:pt x="989335" y="29675"/>
                  <a:pt x="984918" y="20427"/>
                  <a:pt x="978708" y="14630"/>
                </a:cubicBezTo>
                <a:cubicBezTo>
                  <a:pt x="969874" y="6625"/>
                  <a:pt x="955658" y="0"/>
                  <a:pt x="935921" y="0"/>
                </a:cubicBezTo>
                <a:cubicBezTo>
                  <a:pt x="896033" y="0"/>
                  <a:pt x="875882" y="18633"/>
                  <a:pt x="875882" y="61833"/>
                </a:cubicBezTo>
                <a:cubicBezTo>
                  <a:pt x="875882" y="97719"/>
                  <a:pt x="895343" y="118974"/>
                  <a:pt x="918668" y="142300"/>
                </a:cubicBezTo>
                <a:cubicBezTo>
                  <a:pt x="956762" y="179979"/>
                  <a:pt x="957866" y="187295"/>
                  <a:pt x="957866" y="209654"/>
                </a:cubicBezTo>
                <a:cubicBezTo>
                  <a:pt x="957866" y="226907"/>
                  <a:pt x="953035" y="240019"/>
                  <a:pt x="933713" y="240019"/>
                </a:cubicBezTo>
                <a:cubicBezTo>
                  <a:pt x="919082" y="240019"/>
                  <a:pt x="912457" y="229115"/>
                  <a:pt x="912457" y="211448"/>
                </a:cubicBezTo>
                <a:lnTo>
                  <a:pt x="912457" y="189917"/>
                </a:lnTo>
                <a:lnTo>
                  <a:pt x="875882" y="189917"/>
                </a:lnTo>
                <a:lnTo>
                  <a:pt x="875882" y="221386"/>
                </a:lnTo>
                <a:close/>
                <a:moveTo>
                  <a:pt x="723230" y="266519"/>
                </a:moveTo>
                <a:lnTo>
                  <a:pt x="822743" y="266519"/>
                </a:lnTo>
                <a:lnTo>
                  <a:pt x="822743" y="235740"/>
                </a:lnTo>
                <a:lnTo>
                  <a:pt x="759806" y="235740"/>
                </a:lnTo>
                <a:lnTo>
                  <a:pt x="759806" y="146440"/>
                </a:lnTo>
                <a:lnTo>
                  <a:pt x="819017" y="146440"/>
                </a:lnTo>
                <a:lnTo>
                  <a:pt x="819017" y="115662"/>
                </a:lnTo>
                <a:lnTo>
                  <a:pt x="759806" y="115662"/>
                </a:lnTo>
                <a:lnTo>
                  <a:pt x="759806" y="33125"/>
                </a:lnTo>
                <a:lnTo>
                  <a:pt x="822743" y="33125"/>
                </a:lnTo>
                <a:lnTo>
                  <a:pt x="822743" y="2346"/>
                </a:lnTo>
                <a:lnTo>
                  <a:pt x="723230" y="2346"/>
                </a:lnTo>
                <a:lnTo>
                  <a:pt x="723230" y="266519"/>
                </a:lnTo>
                <a:close/>
                <a:moveTo>
                  <a:pt x="662087" y="2346"/>
                </a:moveTo>
                <a:lnTo>
                  <a:pt x="625512" y="2346"/>
                </a:lnTo>
                <a:lnTo>
                  <a:pt x="625512" y="213105"/>
                </a:lnTo>
                <a:cubicBezTo>
                  <a:pt x="625512" y="231047"/>
                  <a:pt x="618886" y="240157"/>
                  <a:pt x="600254" y="240157"/>
                </a:cubicBezTo>
                <a:cubicBezTo>
                  <a:pt x="581621" y="240157"/>
                  <a:pt x="574582" y="231047"/>
                  <a:pt x="574582" y="213105"/>
                </a:cubicBezTo>
                <a:lnTo>
                  <a:pt x="574582" y="2346"/>
                </a:lnTo>
                <a:lnTo>
                  <a:pt x="538006" y="2346"/>
                </a:lnTo>
                <a:lnTo>
                  <a:pt x="538006" y="206894"/>
                </a:lnTo>
                <a:cubicBezTo>
                  <a:pt x="538006" y="237672"/>
                  <a:pt x="550152" y="268727"/>
                  <a:pt x="600254" y="268727"/>
                </a:cubicBezTo>
                <a:cubicBezTo>
                  <a:pt x="650355" y="268727"/>
                  <a:pt x="662087" y="237672"/>
                  <a:pt x="662087" y="206894"/>
                </a:cubicBezTo>
                <a:lnTo>
                  <a:pt x="662087" y="2346"/>
                </a:lnTo>
                <a:close/>
                <a:moveTo>
                  <a:pt x="385907" y="266519"/>
                </a:moveTo>
                <a:lnTo>
                  <a:pt x="483902" y="266519"/>
                </a:lnTo>
                <a:lnTo>
                  <a:pt x="483902" y="235740"/>
                </a:lnTo>
                <a:lnTo>
                  <a:pt x="422482" y="235740"/>
                </a:lnTo>
                <a:lnTo>
                  <a:pt x="422482" y="2346"/>
                </a:lnTo>
                <a:lnTo>
                  <a:pt x="385907" y="2346"/>
                </a:lnTo>
                <a:lnTo>
                  <a:pt x="385907" y="266519"/>
                </a:lnTo>
                <a:close/>
                <a:moveTo>
                  <a:pt x="252164" y="41130"/>
                </a:moveTo>
                <a:lnTo>
                  <a:pt x="252855" y="41130"/>
                </a:lnTo>
                <a:lnTo>
                  <a:pt x="275490" y="168524"/>
                </a:lnTo>
                <a:lnTo>
                  <a:pt x="228977" y="168524"/>
                </a:lnTo>
                <a:lnTo>
                  <a:pt x="252027" y="41130"/>
                </a:lnTo>
                <a:close/>
                <a:moveTo>
                  <a:pt x="175011" y="266519"/>
                </a:moveTo>
                <a:lnTo>
                  <a:pt x="211586" y="266519"/>
                </a:lnTo>
                <a:lnTo>
                  <a:pt x="223732" y="199164"/>
                </a:lnTo>
                <a:lnTo>
                  <a:pt x="280873" y="199164"/>
                </a:lnTo>
                <a:lnTo>
                  <a:pt x="293018" y="266519"/>
                </a:lnTo>
                <a:lnTo>
                  <a:pt x="329594" y="266519"/>
                </a:lnTo>
                <a:lnTo>
                  <a:pt x="275766" y="2346"/>
                </a:lnTo>
                <a:lnTo>
                  <a:pt x="233394" y="2346"/>
                </a:lnTo>
                <a:lnTo>
                  <a:pt x="175149" y="266519"/>
                </a:lnTo>
                <a:close/>
                <a:moveTo>
                  <a:pt x="53828" y="266519"/>
                </a:moveTo>
                <a:lnTo>
                  <a:pt x="96201" y="266519"/>
                </a:lnTo>
                <a:lnTo>
                  <a:pt x="150029" y="2346"/>
                </a:lnTo>
                <a:lnTo>
                  <a:pt x="113453" y="2346"/>
                </a:lnTo>
                <a:lnTo>
                  <a:pt x="75359" y="212414"/>
                </a:lnTo>
                <a:lnTo>
                  <a:pt x="74669" y="212414"/>
                </a:lnTo>
                <a:lnTo>
                  <a:pt x="36576" y="2346"/>
                </a:lnTo>
                <a:lnTo>
                  <a:pt x="0" y="2346"/>
                </a:lnTo>
                <a:lnTo>
                  <a:pt x="53828" y="266519"/>
                </a:lnTo>
                <a:close/>
              </a:path>
            </a:pathLst>
          </a:custGeom>
          <a:solidFill>
            <a:srgbClr val="B3B8B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0" name="Title 1">
            <a:extLst>
              <a:ext uri="{FF2B5EF4-FFF2-40B4-BE49-F238E27FC236}">
                <a16:creationId xmlns:a16="http://schemas.microsoft.com/office/drawing/2014/main" id="{3531A4D5-D488-E217-7F80-F7978AC94881}"/>
              </a:ext>
            </a:extLst>
          </p:cNvPr>
          <p:cNvSpPr txBox="1">
            <a:spLocks/>
          </p:cNvSpPr>
          <p:nvPr userDrawn="1"/>
        </p:nvSpPr>
        <p:spPr>
          <a:xfrm>
            <a:off x="411526" y="2206981"/>
            <a:ext cx="2850656" cy="9714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>
              <a:lnSpc>
                <a:spcPts val="2500"/>
              </a:lnSpc>
              <a:spcBef>
                <a:spcPts val="0"/>
              </a:spcBef>
              <a:spcAft>
                <a:spcPts val="900"/>
              </a:spcAft>
            </a:pPr>
            <a:r>
              <a:rPr lang="en-US" sz="1800" spc="1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Univers LT Std 45 Light" panose="020B0403020202020204" pitchFamily="34" charset="0"/>
              </a:rPr>
              <a:t>We are a champion for the health and well-being of our members and the communities we serve. </a:t>
            </a:r>
            <a:endParaRPr lang="en-US" sz="1800">
              <a:solidFill>
                <a:schemeClr val="accent2"/>
              </a:solidFill>
              <a:effectLst/>
              <a:latin typeface="Univers LT Std 45 Light" panose="020B0403020202020204" pitchFamily="34" charset="0"/>
              <a:ea typeface="Calibri" panose="020F0502020204030204" pitchFamily="34" charset="0"/>
              <a:cs typeface="Univers LT Std 45 Light" panose="020B0403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4FD2D1-8EAA-B262-8635-B2DC0EDFE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96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119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BD5E6-A60F-1DA4-A9F5-A313D5E3E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BE68F29-B7D7-F1F5-6257-29D9505E3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1198" y="2159042"/>
            <a:ext cx="8529605" cy="1935082"/>
          </a:xfrm>
        </p:spPr>
        <p:txBody>
          <a:bodyPr anchor="ctr" anchorCtr="0">
            <a:normAutofit/>
          </a:bodyPr>
          <a:lstStyle>
            <a:lvl1pPr algn="ctr">
              <a:defRPr sz="8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C4347F-507A-0D9A-D538-CDA561C8AE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590351" y="3612860"/>
            <a:ext cx="7011299" cy="371950"/>
          </a:xfrm>
        </p:spPr>
        <p:txBody>
          <a:bodyPr>
            <a:normAutofit/>
          </a:bodyPr>
          <a:lstStyle>
            <a:lvl1pPr marL="0" indent="0" algn="ctr">
              <a:buNone/>
              <a:defRPr sz="15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Thank you for your time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C85E097-7C73-602B-0AA0-73BBADABCA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65923" y="5157612"/>
            <a:ext cx="1060155" cy="54570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099FE5-B6B1-4CFD-B5A8-C0FB49C1BB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989203" y="6158739"/>
            <a:ext cx="2743200" cy="365125"/>
          </a:xfrm>
        </p:spPr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211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A50A0C6-CABA-3648-F972-EAB99C2EBA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BE68F29-B7D7-F1F5-6257-29D9505E3F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5" y="3121841"/>
            <a:ext cx="5493233" cy="1200329"/>
          </a:xfrm>
        </p:spPr>
        <p:txBody>
          <a:bodyPr wrap="square" anchor="ctr" anchorCtr="0">
            <a:spAutoFit/>
          </a:bodyPr>
          <a:lstStyle>
            <a:lvl1pPr algn="l">
              <a:defRPr sz="80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Questions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DC4347F-507A-0D9A-D538-CDA561C8AE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9334" y="4208283"/>
            <a:ext cx="3757046" cy="371950"/>
          </a:xfrm>
        </p:spPr>
        <p:txBody>
          <a:bodyPr>
            <a:normAutofit/>
          </a:bodyPr>
          <a:lstStyle>
            <a:lvl1pPr marL="0" indent="0" algn="l">
              <a:buNone/>
              <a:defRPr sz="1500" b="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Thank you for your time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42372AC-171C-92DD-7292-8C8B415D51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0631" y="2457505"/>
            <a:ext cx="1060155" cy="5457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4B094FB-003F-996F-B326-1340490332C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10686" y="1347540"/>
            <a:ext cx="4422146" cy="433136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88118F-9AE6-3CD6-1D49-ADE37523D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844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96EF50D-130A-D922-C5DA-3C17B9060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352"/>
            <a:ext cx="10515600" cy="1325563"/>
          </a:xfrm>
        </p:spPr>
        <p:txBody>
          <a:bodyPr anchor="t" anchorCtr="0"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BF3DEED-6FC5-74F2-38D2-A18A945FF5A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3899" y="6143624"/>
            <a:ext cx="9345168" cy="43815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FontTx/>
              <a:buNone/>
              <a:defRPr sz="9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2E31E0DC-0D67-20CF-8AC1-88C81FBE1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</p:spPr>
        <p:txBody>
          <a:bodyPr/>
          <a:lstStyle>
            <a:lvl1pPr>
              <a:defRPr sz="1000"/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hart Placeholder 5">
            <a:extLst>
              <a:ext uri="{FF2B5EF4-FFF2-40B4-BE49-F238E27FC236}">
                <a16:creationId xmlns:a16="http://schemas.microsoft.com/office/drawing/2014/main" id="{5AECB48C-F31D-5E9A-D3DE-3EF4358E04B7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838200" y="2717515"/>
            <a:ext cx="10629900" cy="2673635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chart </a:t>
            </a:r>
          </a:p>
        </p:txBody>
      </p:sp>
    </p:spTree>
    <p:extLst>
      <p:ext uri="{BB962C8B-B14F-4D97-AF65-F5344CB8AC3E}">
        <p14:creationId xmlns:p14="http://schemas.microsoft.com/office/powerpoint/2010/main" val="9971365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6BD7-FE34-4783-BBBE-5264BEF8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89D9D-4CFD-411C-ABDB-DF58C73DD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658D5-5AC6-4483-904F-6BB841E6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D8757-B13C-4ACF-AC6D-6BD274A41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B267F-13AE-44D7-A07A-1022207F5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1E0C4-5D64-4C2C-9A82-F6A5068C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A2997-F847-4ADD-82B2-EAA6B6C09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6FE77-8A3B-4F93-A4BD-56568418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728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3185-1F43-4AC1-8E3A-76A46CAF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85705-0DF0-4918-91FF-A99D112B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6B1B-06BA-4619-8ED7-FDA3F237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08E4F-8481-4E69-A494-B0AF7178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8162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2BF64-92F2-4172-8350-7C32F0ED3E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60874-A0E9-4DB3-9D29-98735210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3C6BE-3D5B-4EDD-AE13-F4FC2E95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44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0D61-6BE5-4841-ACD4-3F8DAA19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81B82-D0AC-4E4D-BE47-543085BFC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130D7-E450-4F23-AF3C-C3D095492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1E272-CFDA-4B69-AF3C-A6018A7C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C3FC4-FF5C-4207-A29B-BE063655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93D46-6A4A-47A3-AABF-18E35E63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610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D809-5C7E-4F55-82F0-DA78929F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E8D98-8237-4D6B-8773-9CB7DCD2B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6C0D2-18E9-4BD0-8AFA-F72F1E80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A7718-560F-4968-A238-057AE5B15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F4FD-1E9D-40AE-B9B8-C01C7189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7688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80EFD-A1AB-4E0B-BEED-D42DE329B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3B3E0-9A00-46D1-A4A4-A6D3E9F6D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87FCB-3BB0-42E7-80D8-4E17CC9F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B3EC-3C6D-4C82-BB97-A3B7D6D9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83F33-0B3C-424F-B563-FE95157C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891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153D5-3B78-1D1F-6F8E-321F51BEC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603D52-6303-276D-2E74-F3B3A397F4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4FEA3-12CD-D9F5-B9A4-FE8FA2081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D9F781-E77F-5AC3-20C7-D1F813EF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96ADB-6B33-67B3-FA48-380DD9E6A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65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9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438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1694-2EDE-D0FE-C15E-0E2190800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5C12F-99F0-23A1-431D-2DB2AFFCCA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9765E-9524-7C33-28CE-4983217F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BD4A5-EC58-D848-616D-7E76FB8BB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52898-9DD5-BEFF-91DE-421692855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209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E619-8D48-26CA-6BD5-A7B93710B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6D35B-09C8-B428-B671-DC62899255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B0F1B-4A5F-9D43-613B-3040DD548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0893D-47F4-291B-6B76-4A8B8062E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DA836-E311-4E2A-871B-C14FCF031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847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AB9B8-A265-0CC5-3966-3D80BE57A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7FFA4-7134-C05B-C587-1D24233A0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F02410-58E8-D0FA-7134-29DC8958D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8BC1D-4C29-8975-70E8-D0F105B7C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7B9E6-D167-4C91-F663-8EF01D3F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E1AA6-11AB-330C-0505-104796F6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657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CE9D6-1C3A-DF81-874C-8BA88B661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23F8C-3C2F-13A8-BA6E-6509817EA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AF0309-8135-72C9-D60F-1BA72764F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0BA2F6-632B-F6F5-2553-4B1D9EA7C4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524D4-A90C-5F59-CE93-241489477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077DDF-4035-96E0-0B8B-BC19603AC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6C306C-604C-C059-670B-4B8B9B009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FF2A2-2168-C5E3-7D52-009ABC788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39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E1C19-322B-87E7-2882-B49DFD197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FB83B1-67C6-D480-6F71-5EA469EA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37307E-6FBD-8CDD-8330-2AA6088B9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043436-F6DC-8E8A-D917-00C83CF93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195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71FC61-00F4-7232-ABE3-B0EDCD395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135AD2-FBFA-46DB-DCDB-812BB3BBA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01CC7-797C-1ECD-0C5B-10D6D5D7E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354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280E8-0DD2-D633-F1E6-1138FFC93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43F9E6-E9C5-3808-A980-76CF02C26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A25A2C-0B1E-BECA-5E06-5BB6014D5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7D7FE-7B1D-DC83-D4AB-3722DC037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A4493-CEF5-758D-F388-EE90CE6E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A66C9-0295-ACB1-4BBC-5A2E51C22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13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65D32-6DBB-11D7-3B15-6588A2E9B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248499-93EE-53F2-28A0-D8D1D2B23A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1B16D-30B2-4DAE-C4A7-5C1BF31EF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58541B-7633-DE18-6822-D3AC97924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3672BB-DE04-1C96-1DDB-31E2B75B4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3D0A48-8628-D397-418C-406AE2526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207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CD88-C865-07D3-136B-41BDBC3B6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87A1F-0A0F-00B4-3E58-6D7AB552E1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D5AEA-6E51-06F2-F3F8-40696A040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B0916-74FE-9ABC-7B75-4C100FDDB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9B2C8-2439-CB18-F04B-7F69ED2D9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17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2A6A00-8528-802D-EF50-B307505FAF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BE9791-AB19-B8EB-7B40-029A4D02F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BA296F-447E-ABDA-BEB7-F624451A2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3852E-7AE3-9843-836F-A7D093F44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30E47-D3FF-7DFE-6360-85E243AE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51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"/>
            <a:ext cx="12191998" cy="6857998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16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B9E5E-F7AC-C352-ABE3-7D2C807B39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039B99-BFC2-B917-EAE0-EB09E4F1D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BE5EB-8D38-37CE-F616-21121EBF8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6E808-D2E9-D5FB-41F9-4BDA812FD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FCA03-F65F-7EEB-AD00-935539D96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072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0F9CD-ECC3-5D67-0144-9985A88EC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E05F6-A45A-AA46-8861-CC8B94BEC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5F0D4A-3FCC-8D41-56ED-720648E7A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3AE64-5EE0-B6F8-621C-8F0602BD6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6568-12A1-CEE4-3D7D-1299EBA65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4397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4B37-E31D-A674-2B9C-C2B32DEE1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91CB9-ABB4-8711-3B88-B3441115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C649F-1601-BC5B-D9C1-CE256467E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FA355-3C8D-C866-8A6B-1236870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117B6-BB16-3922-401A-DA2E3A94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806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B7E7-8A3B-6DB2-F1D4-4B5B5D1EA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6608C-C514-C3AA-6D62-E6B5F00AEC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4011E8-D9E5-E0F7-111B-72CF0D9FD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B2B8EB-0FE6-CC2B-1FCA-F6B81C75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E36A6-5448-888B-111D-85DC982DA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8430B5-1581-7F7F-3CB2-99917C8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7132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8769-E560-F00F-EE68-F75D26458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9EC94-2472-5D18-1485-B0F6205D1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6E76E8-85D4-D568-D38B-FFD9D5B05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182DBC-D295-8B87-D6EB-B6E99CC400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A1E9C8-B654-868C-71F1-18868A3C64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03A211-D6A2-267C-6F56-0C5211F6C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EEB8B2-C4A1-BD49-CF91-1212A04FA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A89910-8EDC-DF7C-5E83-CDD6D569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424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4D2D4-6A74-C11B-2CC7-D1F71D201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3C4F05-B2B2-6AA7-15EA-E59010E5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071FDA-8CB3-B556-63CF-59397FC63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121D1-240B-0466-AF24-68F313F15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050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EB43C0-E101-7895-C894-18F4852A5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0C85F8-6FFD-CA06-325A-4630C7783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4F5B4-5539-D1BF-84A1-5ED9ABDC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6944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FB36D-CC21-13A3-FD29-D373DD6D6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3E705-A694-56E1-2A23-B60755C57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5A181-0EA0-BAFB-A297-EA6B067CE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3601C-1B4A-792D-1B7E-8A006421E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ED8C5-8163-8EBF-91F1-9C4E49866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1DBA3B-41A6-6AF9-F2A9-22EF6A611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380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CDED3-99A3-7678-687C-D403956F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C00BDE-C10E-EB1C-15B7-39BBF4CAA1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7B5B8-4EF6-F7C3-D738-6393232242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4F273E-1F0B-D91D-CB07-F5723791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4B713-A986-CF86-18D9-55C4F0C3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E49716-A2C7-7228-C5AD-CBFBC223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782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BA677-A462-8F8F-0A59-06D9E26BB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FFFD70-2C0D-9343-F150-4EE55BD8D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C64CAA-B711-23CD-2765-991DC975D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2DDD5-93CE-81E1-F02A-777004F2D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0730DC-396C-F39C-2F40-70BE51117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0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2"/>
            <a:ext cx="12191996" cy="6857998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4806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2B5344-F90B-BE65-1B0F-57C286C72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738C70-A104-4952-8F3F-08D9D5176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839E38-9901-ED89-9D28-5A203318C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C6B33-8617-9D51-4897-30C0204C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46029-6587-4D8D-EF40-3BBD7A47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595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1188721"/>
            <a:ext cx="10439400" cy="734047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85000"/>
              </a:lnSpc>
              <a:defRPr sz="5300" b="1" i="0" spc="-10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06200" y="6248400"/>
            <a:ext cx="289560" cy="2526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2BFE1D68-EE33-41F4-A60E-1461B071FC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438400"/>
            <a:ext cx="10439400" cy="3733800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36576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54864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73152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1440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34038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01BB8F0D-2550-42D5-9981-25509BA51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38200" y="6274976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l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3549804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2789A961-E080-46C9-AC4F-BA68BBDF1D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12614475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holding, man, computer, table&#10;&#10;Description automatically generated">
            <a:extLst>
              <a:ext uri="{FF2B5EF4-FFF2-40B4-BE49-F238E27FC236}">
                <a16:creationId xmlns:a16="http://schemas.microsoft.com/office/drawing/2014/main" id="{8EC1AC64-749B-4E41-99C7-08B4036515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36685616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n object&#10;&#10;Description automatically generated">
            <a:extLst>
              <a:ext uri="{FF2B5EF4-FFF2-40B4-BE49-F238E27FC236}">
                <a16:creationId xmlns:a16="http://schemas.microsoft.com/office/drawing/2014/main" id="{96C2F73C-5982-4F5F-8C20-47E0A2FC3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24824512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ue shirt&#10;&#10;Description automatically generated">
            <a:extLst>
              <a:ext uri="{FF2B5EF4-FFF2-40B4-BE49-F238E27FC236}">
                <a16:creationId xmlns:a16="http://schemas.microsoft.com/office/drawing/2014/main" id="{199CB8FE-3760-4B63-A2A6-E4B6577EB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151697141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99F6E6-1A2B-4602-8A70-6A4EB5DD5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0"/>
            <a:ext cx="4876805" cy="3334107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107899299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C799-0E1D-4290-9F23-8311C57C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727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5885-411D-417A-B619-0DC0DB5FB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8227"/>
            <a:ext cx="10515600" cy="4192617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D1540-B44B-4AAE-AE50-928D4A47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</p:spPr>
        <p:txBody>
          <a:bodyPr/>
          <a:lstStyle>
            <a:lvl1pPr>
              <a:defRPr sz="1000"/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309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160AAB-8911-4809-A211-F251B64ADD3A}"/>
              </a:ext>
            </a:extLst>
          </p:cNvPr>
          <p:cNvSpPr/>
          <p:nvPr userDrawn="1"/>
        </p:nvSpPr>
        <p:spPr>
          <a:xfrm>
            <a:off x="5105400" y="495300"/>
            <a:ext cx="6591301" cy="5867401"/>
          </a:xfrm>
          <a:prstGeom prst="rect">
            <a:avLst/>
          </a:prstGeom>
          <a:solidFill>
            <a:srgbClr val="E3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1735496"/>
            <a:ext cx="357359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98" y="3642085"/>
            <a:ext cx="3573590" cy="2714265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137559-9227-4DDA-8A66-C7A49641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</p:spPr>
        <p:txBody>
          <a:bodyPr/>
          <a:lstStyle>
            <a:lvl1pPr>
              <a:defRPr sz="1000"/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679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736D9DF-CC94-3941-AB94-DB2234CA3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3"/>
            <a:ext cx="12191996" cy="6857997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540798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2482637"/>
            <a:ext cx="689269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7563" y="6002128"/>
            <a:ext cx="6892695" cy="1137909"/>
          </a:xfrm>
        </p:spPr>
        <p:txBody>
          <a:bodyPr>
            <a:normAutofit/>
          </a:bodyPr>
          <a:lstStyle>
            <a:lvl1pPr marL="0" indent="0" algn="l">
              <a:buNone/>
              <a:defRPr sz="1500" cap="all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6" name="Picture 5" descr="A black and white logo&#10;&#10;Description automatically generated">
            <a:extLst>
              <a:ext uri="{FF2B5EF4-FFF2-40B4-BE49-F238E27FC236}">
                <a16:creationId xmlns:a16="http://schemas.microsoft.com/office/drawing/2014/main" id="{30524DF4-CFEC-E2B2-1CC1-A9B85E1DBA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63" y="487122"/>
            <a:ext cx="1956820" cy="65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0518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3F53A1-F561-471E-8B16-E672D1E51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92D74-18FE-47D5-BB95-6590EB3B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198" y="2002632"/>
            <a:ext cx="8529605" cy="2852737"/>
          </a:xfr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6B52D6-DE3A-49B0-ACC5-6DFD14F8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</p:spPr>
        <p:txBody>
          <a:bodyPr/>
          <a:lstStyle>
            <a:lvl1pPr>
              <a:defRPr sz="1000"/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3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0896-5873-42BC-86D9-88BAB8F7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EA911-EC71-45B6-933C-CC17D5735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BE52A-F71D-4F0E-AF18-7D49E6A86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99AC7-858D-4881-876C-04E70909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3A8EC-AF27-4983-822F-923B971B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99E0A-503F-4F18-8FAF-782B9434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744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6BD7-FE34-4783-BBBE-5264BEF8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89D9D-4CFD-411C-ABDB-DF58C73DD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658D5-5AC6-4483-904F-6BB841E6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D8757-B13C-4ACF-AC6D-6BD274A41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B267F-13AE-44D7-A07A-1022207F5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1E0C4-5D64-4C2C-9A82-F6A5068C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A2997-F847-4ADD-82B2-EAA6B6C09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6FE77-8A3B-4F93-A4BD-56568418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549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D3185-1F43-4AC1-8E3A-76A46CAFF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585705-0DF0-4918-91FF-A99D112B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76B1B-06BA-4619-8ED7-FDA3F237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08E4F-8481-4E69-A494-B0AF71789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89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62BF64-92F2-4172-8350-7C32F0ED3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160874-A0E9-4DB3-9D29-98735210E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43C6BE-3D5B-4EDD-AE13-F4FC2E952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8640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0D61-6BE5-4841-ACD4-3F8DAA194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81B82-D0AC-4E4D-BE47-543085BFC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C130D7-E450-4F23-AF3C-C3D0954925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11E272-CFDA-4B69-AF3C-A6018A7CB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2C3FC4-FF5C-4207-A29B-BE063655E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93D46-6A4A-47A3-AABF-18E35E63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66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DAD809-5C7E-4F55-82F0-DA78929F4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DE8D98-8237-4D6B-8773-9CB7DCD2B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F6C0D2-18E9-4BD0-8AFA-F72F1E809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A7718-560F-4968-A238-057AE5B15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9F4FD-1E9D-40AE-B9B8-C01C71893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8350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480EFD-A1AB-4E0B-BEED-D42DE329B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83B3E0-9A00-46D1-A4A4-A6D3E9F6D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087FCB-3BB0-42E7-80D8-4E17CC9F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DB3EC-3C6D-4C82-BB97-A3B7D6D9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83F33-0B3C-424F-B563-FE95157C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3239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1188721"/>
            <a:ext cx="10439400" cy="734047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lnSpc>
                <a:spcPct val="85000"/>
              </a:lnSpc>
              <a:defRPr sz="5300" b="1" i="0" spc="-100" baseline="0">
                <a:solidFill>
                  <a:schemeClr val="accent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506200" y="6248400"/>
            <a:ext cx="289560" cy="252651"/>
          </a:xfrm>
          <a:prstGeom prst="rect">
            <a:avLst/>
          </a:prstGeom>
        </p:spPr>
        <p:txBody>
          <a:bodyPr lIns="0" tIns="0" rIns="0" bIns="0" anchor="b" anchorCtr="0"/>
          <a:lstStyle>
            <a:lvl1pPr algn="r">
              <a:defRPr sz="1000">
                <a:solidFill>
                  <a:schemeClr val="bg2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2BFE1D68-EE33-41F4-A60E-1461B071FCB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14400" y="2438400"/>
            <a:ext cx="10439400" cy="3733800"/>
          </a:xfrm>
          <a:prstGeom prst="rect">
            <a:avLst/>
          </a:prstGeom>
        </p:spPr>
        <p:txBody>
          <a:bodyPr/>
          <a:lstStyle>
            <a:lvl1pPr marL="18288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36576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2pPr>
            <a:lvl3pPr marL="54864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73152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914400" indent="-182880">
              <a:lnSpc>
                <a:spcPct val="114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1813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id="{01BB8F0D-2550-42D5-9981-25509BA519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38200" y="6274976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l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2502311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35ED7-CF0D-B137-59B7-78C97B541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727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335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C1C6A-A954-4C78-7235-DDE6156F2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8227"/>
            <a:ext cx="10515600" cy="4192617"/>
          </a:xfrm>
        </p:spPr>
        <p:txBody>
          <a:bodyPr/>
          <a:lstStyle>
            <a:lvl1pPr marL="164592" indent="-164592">
              <a:defRPr sz="2400">
                <a:solidFill>
                  <a:schemeClr val="tx1"/>
                </a:solidFill>
              </a:defRPr>
            </a:lvl1pPr>
            <a:lvl2pPr indent="-164592">
              <a:defRPr>
                <a:solidFill>
                  <a:schemeClr val="tx1"/>
                </a:solidFill>
              </a:defRPr>
            </a:lvl2pPr>
            <a:lvl3pPr indent="-164592">
              <a:defRPr>
                <a:solidFill>
                  <a:schemeClr val="tx1"/>
                </a:solidFill>
              </a:defRPr>
            </a:lvl3pPr>
            <a:lvl4pPr indent="-164592">
              <a:defRPr>
                <a:solidFill>
                  <a:schemeClr val="tx1"/>
                </a:solidFill>
              </a:defRPr>
            </a:lvl4pPr>
            <a:lvl5pPr indent="-164592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925388-9B8F-2872-FEBB-3F8DE030D2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17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2789A961-E080-46C9-AC4F-BA68BBDF1D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183694780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holding, man, computer, table&#10;&#10;Description automatically generated">
            <a:extLst>
              <a:ext uri="{FF2B5EF4-FFF2-40B4-BE49-F238E27FC236}">
                <a16:creationId xmlns:a16="http://schemas.microsoft.com/office/drawing/2014/main" id="{8EC1AC64-749B-4E41-99C7-08B4036515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205567268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n object&#10;&#10;Description automatically generated">
            <a:extLst>
              <a:ext uri="{FF2B5EF4-FFF2-40B4-BE49-F238E27FC236}">
                <a16:creationId xmlns:a16="http://schemas.microsoft.com/office/drawing/2014/main" id="{96C2F73C-5982-4F5F-8C20-47E0A2FC31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6518718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blue shirt&#10;&#10;Description automatically generated">
            <a:extLst>
              <a:ext uri="{FF2B5EF4-FFF2-40B4-BE49-F238E27FC236}">
                <a16:creationId xmlns:a16="http://schemas.microsoft.com/office/drawing/2014/main" id="{199CB8FE-3760-4B63-A2A6-E4B6577EB7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1"/>
            <a:ext cx="4876805" cy="3334106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26770190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99F6E6-1A2B-4602-8A70-6A4EB5DD53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6E884F-5395-414E-8530-CB319F341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901" y="726360"/>
            <a:ext cx="4876805" cy="3334107"/>
          </a:xfrm>
        </p:spPr>
        <p:txBody>
          <a:bodyPr anchor="b">
            <a:normAutofit/>
          </a:bodyPr>
          <a:lstStyle>
            <a:lvl1pPr algn="l">
              <a:defRPr sz="55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BD476-A740-4AEB-B265-6F4A42CB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2901" y="4245852"/>
            <a:ext cx="4876805" cy="113790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E4BC9C-A6D9-4725-92DE-B0E35D957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727758"/>
            <a:ext cx="3240747" cy="403881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D8918099-14B5-472C-8E5C-B923F79DB56A}"/>
              </a:ext>
            </a:extLst>
          </p:cNvPr>
          <p:cNvSpPr txBox="1"/>
          <p:nvPr userDrawn="1"/>
        </p:nvSpPr>
        <p:spPr>
          <a:xfrm>
            <a:off x="8153400" y="6477000"/>
            <a:ext cx="3810000" cy="152400"/>
          </a:xfrm>
          <a:prstGeom prst="rect">
            <a:avLst/>
          </a:prstGeom>
        </p:spPr>
        <p:txBody>
          <a:bodyPr vert="horz" wrap="square" lIns="0" tIns="41910" rIns="0" bIns="0" rtlCol="0" anchor="b" anchorCtr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330"/>
              </a:spcBef>
            </a:pPr>
            <a:r>
              <a:rPr lang="en-US" sz="700" b="0">
                <a:solidFill>
                  <a:schemeClr val="bg1"/>
                </a:solidFill>
                <a:latin typeface="Arial Narrow" panose="020B0606020202030204" pitchFamily="34" charset="0"/>
                <a:cs typeface="Univers LT Std 47 Cn Lt"/>
              </a:rPr>
              <a:t>An independent licensee of the Blue Cross and Blue Shield Association</a:t>
            </a:r>
            <a:endParaRPr sz="700">
              <a:solidFill>
                <a:schemeClr val="bg1"/>
              </a:solidFill>
              <a:latin typeface="Arial Narrow" panose="020B0606020202030204" pitchFamily="34" charset="0"/>
              <a:cs typeface="Univers LT Std 47 Cn Lt"/>
            </a:endParaRPr>
          </a:p>
        </p:txBody>
      </p:sp>
    </p:spTree>
    <p:extLst>
      <p:ext uri="{BB962C8B-B14F-4D97-AF65-F5344CB8AC3E}">
        <p14:creationId xmlns:p14="http://schemas.microsoft.com/office/powerpoint/2010/main" val="24616284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C799-0E1D-4290-9F23-8311C57C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727"/>
            <a:ext cx="10515600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35885-411D-417A-B619-0DC0DB5FB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8227"/>
            <a:ext cx="10515600" cy="4192617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5D1540-B44B-4AAE-AE50-928D4A47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</p:spPr>
        <p:txBody>
          <a:bodyPr/>
          <a:lstStyle>
            <a:lvl1pPr>
              <a:defRPr sz="1000"/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5813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B160AAB-8911-4809-A211-F251B64ADD3A}"/>
              </a:ext>
            </a:extLst>
          </p:cNvPr>
          <p:cNvSpPr/>
          <p:nvPr userDrawn="1"/>
        </p:nvSpPr>
        <p:spPr>
          <a:xfrm>
            <a:off x="5105400" y="495300"/>
            <a:ext cx="6591301" cy="5867401"/>
          </a:xfrm>
          <a:prstGeom prst="rect">
            <a:avLst/>
          </a:prstGeom>
          <a:solidFill>
            <a:srgbClr val="E3F3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43673-9209-40E0-B02D-25E9AC454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1735496"/>
            <a:ext cx="3573590" cy="1600200"/>
          </a:xfrm>
        </p:spPr>
        <p:txBody>
          <a:bodyPr anchor="b">
            <a:noAutofit/>
          </a:bodyPr>
          <a:lstStyle>
            <a:lvl1pPr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C50BD-25DB-40C1-B0BD-C7FB87FB39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798" y="3642085"/>
            <a:ext cx="3573590" cy="2714265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24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20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F137559-9227-4DDA-8A66-C7A49641F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</p:spPr>
        <p:txBody>
          <a:bodyPr/>
          <a:lstStyle>
            <a:lvl1pPr>
              <a:defRPr sz="1000"/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34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43F53A1-F561-471E-8B16-E672D1E51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D92D74-18FE-47D5-BB95-6590EB3B4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1198" y="2002632"/>
            <a:ext cx="8529605" cy="2852737"/>
          </a:xfrm>
        </p:spPr>
        <p:txBody>
          <a:bodyPr anchor="ctr" anchorCtr="0">
            <a:norm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6B52D6-DE3A-49B0-ACC5-6DFD14F8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</p:spPr>
        <p:txBody>
          <a:bodyPr/>
          <a:lstStyle>
            <a:lvl1pPr>
              <a:defRPr sz="1000"/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419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A0896-5873-42BC-86D9-88BAB8F7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EA911-EC71-45B6-933C-CC17D5735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FBE52A-F71D-4F0E-AF18-7D49E6A86A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99AC7-858D-4881-876C-04E70909D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B3A8EC-AF27-4983-822F-923B971B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Agent use only. Not to be shared or distributed witout consent from BCBSNE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A99E0A-503F-4F18-8FAF-782B9434A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50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6BD7-FE34-4783-BBBE-5264BEF8A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89D9D-4CFD-411C-ABDB-DF58C73DD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0658D5-5AC6-4483-904F-6BB841E68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D8757-B13C-4ACF-AC6D-6BD274A41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DB267F-13AE-44D7-A07A-1022207F5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71E0C4-5D64-4C2C-9A82-F6A5068C9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3A2997-F847-4ADD-82B2-EAA6B6C09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Agent use only. Not to be shared or distributed witout consent from BCBSNE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66FE77-8A3B-4F93-A4BD-565684184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791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0876-3B9C-474C-8756-00CD032BF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2653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8CEC1-F73A-4128-A0D8-20D01C31BD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817DE-F69B-4A1B-8F5A-197B9B58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14DC0-C3C0-4D83-A0F0-CCB70AD95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4715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18" r:id="rId2"/>
    <p:sldLayoutId id="2147483676" r:id="rId3"/>
    <p:sldLayoutId id="2147483660" r:id="rId4"/>
    <p:sldLayoutId id="2147483719" r:id="rId5"/>
    <p:sldLayoutId id="2147483720" r:id="rId6"/>
    <p:sldLayoutId id="2147483721" r:id="rId7"/>
    <p:sldLayoutId id="2147483722" r:id="rId8"/>
    <p:sldLayoutId id="2147483650" r:id="rId9"/>
    <p:sldLayoutId id="2147483702" r:id="rId10"/>
    <p:sldLayoutId id="2147483710" r:id="rId11"/>
    <p:sldLayoutId id="2147483711" r:id="rId12"/>
    <p:sldLayoutId id="2147483674" r:id="rId13"/>
    <p:sldLayoutId id="2147483703" r:id="rId14"/>
    <p:sldLayoutId id="2147483669" r:id="rId15"/>
    <p:sldLayoutId id="2147483670" r:id="rId16"/>
    <p:sldLayoutId id="2147483692" r:id="rId17"/>
    <p:sldLayoutId id="2147483693" r:id="rId18"/>
    <p:sldLayoutId id="2147483757" r:id="rId19"/>
    <p:sldLayoutId id="2147483691" r:id="rId20"/>
    <p:sldLayoutId id="2147483672" r:id="rId21"/>
    <p:sldLayoutId id="2147483684" r:id="rId22"/>
    <p:sldLayoutId id="2147483701" r:id="rId23"/>
    <p:sldLayoutId id="2147483690" r:id="rId24"/>
    <p:sldLayoutId id="2147483731" r:id="rId25"/>
    <p:sldLayoutId id="2147483734" r:id="rId26"/>
    <p:sldLayoutId id="2147483733" r:id="rId27"/>
    <p:sldLayoutId id="2147483736" r:id="rId28"/>
    <p:sldLayoutId id="2147483732" r:id="rId29"/>
    <p:sldLayoutId id="2147483735" r:id="rId30"/>
    <p:sldLayoutId id="2147483737" r:id="rId31"/>
    <p:sldLayoutId id="2147483739" r:id="rId32"/>
    <p:sldLayoutId id="2147483738" r:id="rId33"/>
    <p:sldLayoutId id="2147483740" r:id="rId34"/>
    <p:sldLayoutId id="2147483651" r:id="rId35"/>
    <p:sldLayoutId id="2147483685" r:id="rId36"/>
    <p:sldLayoutId id="2147483715" r:id="rId37"/>
    <p:sldLayoutId id="2147483667" r:id="rId38"/>
    <p:sldLayoutId id="2147483753" r:id="rId39"/>
    <p:sldLayoutId id="2147483681" r:id="rId40"/>
    <p:sldLayoutId id="2147483756" r:id="rId41"/>
    <p:sldLayoutId id="2147483706" r:id="rId42"/>
    <p:sldLayoutId id="2147483707" r:id="rId43"/>
    <p:sldLayoutId id="2147483654" r:id="rId44"/>
    <p:sldLayoutId id="2147483655" r:id="rId45"/>
    <p:sldLayoutId id="2147483657" r:id="rId46"/>
    <p:sldLayoutId id="2147483658" r:id="rId47"/>
    <p:sldLayoutId id="2147483659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3B2CC-4F94-2EC8-7E90-3B71B320B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AD291-D8BA-6AD0-7148-5E197C09C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90976-C16B-EA3D-6792-ACF80E423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8162F-28E0-CCB5-C6BE-0BBD3B4D44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F66982-A959-DDF7-BB3E-55D2F8A0B7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8A1CD-A5DA-462E-A904-DAFE434A0A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7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B1BDE4-E219-813B-6A8B-51FD191E8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6CA58-1158-AAFE-E18A-E5B282A38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42F86-3EE9-B600-7F37-1159199EE3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45863D-4355-F5D6-32B4-BF68DBEB3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E1C45-B31A-C38E-87EB-C56DAC09F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55C19-519F-4F6D-A360-7E22F25182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38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817DE-F69B-4A1B-8F5A-197B9B58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14DC0-C3C0-4D83-A0F0-CCB70AD95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6D8E9-7F15-4CA6-B151-A4DECB7D8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26F20-3ABD-438E-A108-CEAD5E44C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0876-3B9C-474C-8756-00CD032BF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46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5817DE-F69B-4A1B-8F5A-197B9B58E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114DC0-C3C0-4D83-A0F0-CCB70AD95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96D8E9-7F15-4CA6-B151-A4DECB7D8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26F20-3ABD-438E-A108-CEAD5E44C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Agent use only. Not to be shared or distributed witout consent from BCBSNE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10876-3B9C-474C-8756-00CD032BF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8CEC1-F73A-4128-A0D8-20D01C31B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4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  <p:sldLayoutId id="2147483805" r:id="rId1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microsoft.com/office/2018/10/relationships/comments" Target="../comments/modernComment_1D23_BA5D118C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4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57.svg"/><Relationship Id="rId4" Type="http://schemas.openxmlformats.org/officeDocument/2006/relationships/image" Target="../media/image61.sv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7.svg"/><Relationship Id="rId7" Type="http://schemas.openxmlformats.org/officeDocument/2006/relationships/image" Target="../media/image4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6.png"/><Relationship Id="rId11" Type="http://schemas.openxmlformats.org/officeDocument/2006/relationships/image" Target="../media/image59.svg"/><Relationship Id="rId5" Type="http://schemas.openxmlformats.org/officeDocument/2006/relationships/image" Target="../media/image57.sv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6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6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6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5.svg"/><Relationship Id="rId3" Type="http://schemas.openxmlformats.org/officeDocument/2006/relationships/image" Target="../media/image67.svg"/><Relationship Id="rId7" Type="http://schemas.openxmlformats.org/officeDocument/2006/relationships/image" Target="../media/image47.svg"/><Relationship Id="rId12" Type="http://schemas.openxmlformats.org/officeDocument/2006/relationships/image" Target="../media/image4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6.png"/><Relationship Id="rId11" Type="http://schemas.openxmlformats.org/officeDocument/2006/relationships/image" Target="../media/image59.svg"/><Relationship Id="rId5" Type="http://schemas.openxmlformats.org/officeDocument/2006/relationships/image" Target="../media/image57.svg"/><Relationship Id="rId10" Type="http://schemas.openxmlformats.org/officeDocument/2006/relationships/image" Target="../media/image58.png"/><Relationship Id="rId4" Type="http://schemas.openxmlformats.org/officeDocument/2006/relationships/image" Target="../media/image56.png"/><Relationship Id="rId9" Type="http://schemas.openxmlformats.org/officeDocument/2006/relationships/image" Target="../media/image6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jp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jp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47.svg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7" Type="http://schemas.openxmlformats.org/officeDocument/2006/relationships/image" Target="../media/image4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44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image" Target="../media/image55.svg"/><Relationship Id="rId4" Type="http://schemas.openxmlformats.org/officeDocument/2006/relationships/image" Target="../media/image54.png"/><Relationship Id="rId9" Type="http://schemas.openxmlformats.org/officeDocument/2006/relationships/image" Target="../media/image5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86A1725-69AA-887A-9985-598E24DCB7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7563" y="4200916"/>
            <a:ext cx="6892695" cy="1615827"/>
          </a:xfrm>
        </p:spPr>
        <p:txBody>
          <a:bodyPr>
            <a:spAutoFit/>
          </a:bodyPr>
          <a:lstStyle/>
          <a:p>
            <a:r>
              <a:rPr lang="en-US" dirty="0"/>
              <a:t>Navigating Medicare 2025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99D0DCE-1B65-ABD5-D968-D9F42E384F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563" y="6002128"/>
            <a:ext cx="6892695" cy="300082"/>
          </a:xfrm>
        </p:spPr>
        <p:txBody>
          <a:bodyPr>
            <a:spAutoFit/>
          </a:bodyPr>
          <a:lstStyle/>
          <a:p>
            <a:r>
              <a:rPr lang="en-US" dirty="0"/>
              <a:t>Options &amp; Points to Consider</a:t>
            </a:r>
          </a:p>
        </p:txBody>
      </p:sp>
    </p:spTree>
    <p:extLst>
      <p:ext uri="{BB962C8B-B14F-4D97-AF65-F5344CB8AC3E}">
        <p14:creationId xmlns:p14="http://schemas.microsoft.com/office/powerpoint/2010/main" val="357201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569B22-2620-89F9-1AAD-87975848DBAC}"/>
              </a:ext>
            </a:extLst>
          </p:cNvPr>
          <p:cNvSpPr/>
          <p:nvPr/>
        </p:nvSpPr>
        <p:spPr>
          <a:xfrm>
            <a:off x="0" y="0"/>
            <a:ext cx="12192000" cy="2298032"/>
          </a:xfrm>
          <a:prstGeom prst="rect">
            <a:avLst/>
          </a:prstGeom>
          <a:solidFill>
            <a:srgbClr val="005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048A0-1E74-8582-E237-B0CA3EDC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976" y="481874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What does Original Medicare cost?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2D6E8-0316-4069-A27B-DEB65298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7" name="Table 14">
            <a:extLst>
              <a:ext uri="{FF2B5EF4-FFF2-40B4-BE49-F238E27FC236}">
                <a16:creationId xmlns:a16="http://schemas.microsoft.com/office/drawing/2014/main" id="{8D3DA7D4-ED0D-B1E5-BCE0-1AFE52C808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270847"/>
              </p:ext>
            </p:extLst>
          </p:nvPr>
        </p:nvGraphicFramePr>
        <p:xfrm>
          <a:off x="6096000" y="2030907"/>
          <a:ext cx="5010061" cy="42175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2619">
                  <a:extLst>
                    <a:ext uri="{9D8B030D-6E8A-4147-A177-3AD203B41FA5}">
                      <a16:colId xmlns:a16="http://schemas.microsoft.com/office/drawing/2014/main" val="1117427035"/>
                    </a:ext>
                  </a:extLst>
                </a:gridCol>
                <a:gridCol w="1237442">
                  <a:extLst>
                    <a:ext uri="{9D8B030D-6E8A-4147-A177-3AD203B41FA5}">
                      <a16:colId xmlns:a16="http://schemas.microsoft.com/office/drawing/2014/main" val="2350351888"/>
                    </a:ext>
                  </a:extLst>
                </a:gridCol>
              </a:tblGrid>
              <a:tr h="53630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+mj-lt"/>
                        </a:rPr>
                        <a:t>Medicare Costs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82B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81332092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3359"/>
                        </a:solidFill>
                      </a:endParaRPr>
                    </a:p>
                  </a:txBody>
                  <a:tcPr>
                    <a:solidFill>
                      <a:srgbClr val="0051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2025</a:t>
                      </a:r>
                    </a:p>
                  </a:txBody>
                  <a:tcPr>
                    <a:solidFill>
                      <a:srgbClr val="00517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8725482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Part A Deductible (per 60 day benefit period)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3359"/>
                          </a:solidFill>
                        </a:rPr>
                        <a:t>$1,676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5016387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Inpatient days 1 – 60 of each benefit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3359"/>
                          </a:solidFill>
                        </a:rPr>
                        <a:t>$0/day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9492079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Inpatient days 61 – 90 of each benefit 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3359"/>
                          </a:solidFill>
                        </a:rPr>
                        <a:t>$419/day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9098139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Lifetime reserve days </a:t>
                      </a:r>
                    </a:p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(maximum of 60 over lifetime)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3359"/>
                          </a:solidFill>
                        </a:rPr>
                        <a:t>$838/day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6006860"/>
                  </a:ext>
                </a:extLst>
              </a:tr>
              <a:tr h="379581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Skilled Nursing Facility daily coinsurance</a:t>
                      </a:r>
                    </a:p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(days 21 – 100)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3359"/>
                          </a:solidFill>
                        </a:rPr>
                        <a:t>$209.50/day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0561065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3359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>
                        <a:solidFill>
                          <a:srgbClr val="003359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5712878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Part B Base Premium (monthly)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3359"/>
                          </a:solidFill>
                        </a:rPr>
                        <a:t>$185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70681887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Part B Deductible (annual deductible)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3359"/>
                          </a:solidFill>
                        </a:rPr>
                        <a:t>$257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8036486"/>
                  </a:ext>
                </a:extLst>
              </a:tr>
              <a:tr h="329948">
                <a:tc>
                  <a:txBody>
                    <a:bodyPr/>
                    <a:lstStyle/>
                    <a:p>
                      <a:r>
                        <a:rPr lang="en-US" sz="1400">
                          <a:solidFill>
                            <a:srgbClr val="003359"/>
                          </a:solidFill>
                        </a:rPr>
                        <a:t>Part B Coinsurance (after deductible)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003359"/>
                          </a:solidFill>
                        </a:rPr>
                        <a:t>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3271584"/>
                  </a:ext>
                </a:extLst>
              </a:tr>
            </a:tbl>
          </a:graphicData>
        </a:graphic>
      </p:graphicFrame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D63FC-E504-92E4-114B-81FEE696F146}"/>
              </a:ext>
            </a:extLst>
          </p:cNvPr>
          <p:cNvSpPr txBox="1">
            <a:spLocks/>
          </p:cNvSpPr>
          <p:nvPr/>
        </p:nvSpPr>
        <p:spPr>
          <a:xfrm>
            <a:off x="1702291" y="2837850"/>
            <a:ext cx="3645564" cy="775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 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Premium free if you or spouse worked and paid taxes for at least 40 quarters (10 years)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3CE0EC8-345C-0605-D078-25DA3A3A18C4}"/>
              </a:ext>
            </a:extLst>
          </p:cNvPr>
          <p:cNvSpPr txBox="1">
            <a:spLocks/>
          </p:cNvSpPr>
          <p:nvPr/>
        </p:nvSpPr>
        <p:spPr>
          <a:xfrm>
            <a:off x="1702291" y="4972772"/>
            <a:ext cx="3110341" cy="775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 B: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Premiums can vary based on income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890A912-3661-1E35-B145-BA8F13173FF4}"/>
              </a:ext>
            </a:extLst>
          </p:cNvPr>
          <p:cNvGrpSpPr/>
          <p:nvPr/>
        </p:nvGrpSpPr>
        <p:grpSpPr>
          <a:xfrm>
            <a:off x="706156" y="4749766"/>
            <a:ext cx="854351" cy="854353"/>
            <a:chOff x="2882469" y="5345975"/>
            <a:chExt cx="1097651" cy="10976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23417DC-7875-E7D3-4536-BF760991095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469" y="5345975"/>
              <a:ext cx="1097651" cy="1097654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F8AD267-8C5C-741E-7D03-B840CF945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41227" y="5517716"/>
              <a:ext cx="580134" cy="754173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73E574-2DED-5C29-8334-EB138D4FFE8C}"/>
              </a:ext>
            </a:extLst>
          </p:cNvPr>
          <p:cNvGrpSpPr/>
          <p:nvPr/>
        </p:nvGrpSpPr>
        <p:grpSpPr>
          <a:xfrm>
            <a:off x="706156" y="2643841"/>
            <a:ext cx="850392" cy="850392"/>
            <a:chOff x="1018227" y="1578505"/>
            <a:chExt cx="1097651" cy="109765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91566B4-2048-8458-EBF8-B1439ADDD4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27" y="1578505"/>
              <a:ext cx="1097651" cy="1097654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1" name="Graphic 10" descr="Hospital">
              <a:extLst>
                <a:ext uri="{FF2B5EF4-FFF2-40B4-BE49-F238E27FC236}">
                  <a16:creationId xmlns:a16="http://schemas.microsoft.com/office/drawing/2014/main" id="{33A679A6-F563-B110-2743-9527BED1B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088" y="1649836"/>
              <a:ext cx="869928" cy="86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120239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3429000"/>
            <a:ext cx="3573590" cy="1600200"/>
          </a:xfrm>
        </p:spPr>
        <p:txBody>
          <a:bodyPr/>
          <a:lstStyle/>
          <a:p>
            <a:r>
              <a:rPr lang="en-US">
                <a:solidFill>
                  <a:srgbClr val="005172"/>
                </a:solidFill>
              </a:rPr>
              <a:t>Part D: Prescription Drug Coverage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4B90-9F5C-80F2-13A6-CB65CD79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763" y="1715890"/>
            <a:ext cx="4775800" cy="86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5172"/>
                </a:solidFill>
              </a:rPr>
              <a:t>Coverage for prescription drugs and some vaccines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41E1A8-14DC-27F4-FAA0-B9537746E86E}"/>
              </a:ext>
            </a:extLst>
          </p:cNvPr>
          <p:cNvSpPr txBox="1">
            <a:spLocks/>
          </p:cNvSpPr>
          <p:nvPr/>
        </p:nvSpPr>
        <p:spPr>
          <a:xfrm>
            <a:off x="6018248" y="2723370"/>
            <a:ext cx="5118182" cy="295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Premiums vary by plan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Cost sharing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Wingdings" panose="05000000000000000000" pitchFamily="2" charset="2"/>
              </a:rPr>
              <a:t> Deductible / Copays / Coinsurance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411480" marR="0" lvl="1" indent="-18288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Determined by drug tier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Late Enrollment Penalty (LEP) possibility</a:t>
            </a:r>
          </a:p>
          <a:p>
            <a:pPr marL="411480" marR="0" lvl="1" indent="-18288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not enrolled while eligible for 63 continuous days or more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C7E5AA-CFAF-335F-5F73-BA46A804B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3944" y="2791785"/>
            <a:ext cx="188637" cy="18863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B231D8D-0B52-2ADF-2DEF-5ED7575FB2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3944" y="3198957"/>
            <a:ext cx="188637" cy="18863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55A3119-D36A-5CDD-800C-8E6EF31F5D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13944" y="4174286"/>
            <a:ext cx="188637" cy="18863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AF31955-53CE-3C9C-2B43-7D7D1040FDB2}"/>
              </a:ext>
            </a:extLst>
          </p:cNvPr>
          <p:cNvGrpSpPr/>
          <p:nvPr/>
        </p:nvGrpSpPr>
        <p:grpSpPr>
          <a:xfrm>
            <a:off x="1018598" y="1476677"/>
            <a:ext cx="1097280" cy="1097280"/>
            <a:chOff x="5865293" y="3261839"/>
            <a:chExt cx="788949" cy="78894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A3EB292-272F-E459-A906-2A8DBAFCB86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5293" y="3261839"/>
              <a:ext cx="788949" cy="788949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8326431E-1FF8-7153-E9E5-66FB4A195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07850" y="3422763"/>
              <a:ext cx="378322" cy="4299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66615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4B33B48E-8190-9DD7-06F5-2380C8A8CB8F}"/>
              </a:ext>
            </a:extLst>
          </p:cNvPr>
          <p:cNvSpPr/>
          <p:nvPr/>
        </p:nvSpPr>
        <p:spPr>
          <a:xfrm>
            <a:off x="0" y="-40622"/>
            <a:ext cx="2352265" cy="6898622"/>
          </a:xfrm>
          <a:prstGeom prst="rect">
            <a:avLst/>
          </a:prstGeom>
          <a:solidFill>
            <a:srgbClr val="005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6945" y="629162"/>
            <a:ext cx="10515600" cy="1325563"/>
          </a:xfrm>
        </p:spPr>
        <p:txBody>
          <a:bodyPr>
            <a:noAutofit/>
          </a:bodyPr>
          <a:lstStyle/>
          <a:p>
            <a:r>
              <a:rPr lang="en-US" sz="4400">
                <a:solidFill>
                  <a:srgbClr val="003359"/>
                </a:solidFill>
              </a:rPr>
              <a:t>Part D: </a:t>
            </a:r>
            <a:r>
              <a:rPr lang="en-US" sz="4400">
                <a:solidFill>
                  <a:srgbClr val="30ACE1"/>
                </a:solidFill>
              </a:rPr>
              <a:t>2025</a:t>
            </a:r>
            <a:br>
              <a:rPr lang="en-US" sz="4400"/>
            </a:br>
            <a:r>
              <a:rPr lang="en-US" sz="4400">
                <a:solidFill>
                  <a:srgbClr val="003359"/>
                </a:solidFill>
              </a:rPr>
              <a:t>prescription drug coverage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40E99D5-AB80-E0CD-4C1D-6A77F58E7D17}"/>
              </a:ext>
            </a:extLst>
          </p:cNvPr>
          <p:cNvSpPr txBox="1">
            <a:spLocks/>
          </p:cNvSpPr>
          <p:nvPr/>
        </p:nvSpPr>
        <p:spPr>
          <a:xfrm>
            <a:off x="2946633" y="2046001"/>
            <a:ext cx="5756868" cy="347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Coverage stages are standardized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5D2E614-36D6-EC22-5869-8020B4E9229E}"/>
              </a:ext>
            </a:extLst>
          </p:cNvPr>
          <p:cNvGrpSpPr/>
          <p:nvPr/>
        </p:nvGrpSpPr>
        <p:grpSpPr>
          <a:xfrm>
            <a:off x="3837278" y="3286954"/>
            <a:ext cx="7021221" cy="2600541"/>
            <a:chOff x="2735466" y="3266643"/>
            <a:chExt cx="6654096" cy="2600541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DDECC0C-C834-82E9-FD8E-0F5E328C7B4D}"/>
                </a:ext>
              </a:extLst>
            </p:cNvPr>
            <p:cNvGrpSpPr/>
            <p:nvPr/>
          </p:nvGrpSpPr>
          <p:grpSpPr>
            <a:xfrm>
              <a:off x="2735466" y="3266643"/>
              <a:ext cx="6654096" cy="1864744"/>
              <a:chOff x="1741657" y="2888096"/>
              <a:chExt cx="6654096" cy="1864744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1EE7DEA-BB35-62FE-3CC3-469A4CB7EAC5}"/>
                  </a:ext>
                </a:extLst>
              </p:cNvPr>
              <p:cNvGrpSpPr/>
              <p:nvPr/>
            </p:nvGrpSpPr>
            <p:grpSpPr>
              <a:xfrm>
                <a:off x="1954079" y="3429000"/>
                <a:ext cx="6441674" cy="1323840"/>
                <a:chOff x="1692937" y="3300538"/>
                <a:chExt cx="6441674" cy="1323840"/>
              </a:xfrm>
            </p:grpSpPr>
            <p:pic>
              <p:nvPicPr>
                <p:cNvPr id="6" name="Graphic 5">
                  <a:extLst>
                    <a:ext uri="{FF2B5EF4-FFF2-40B4-BE49-F238E27FC236}">
                      <a16:creationId xmlns:a16="http://schemas.microsoft.com/office/drawing/2014/main" id="{4000F6BD-6D63-FA7A-7F2C-5718755D56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759373" y="3300538"/>
                  <a:ext cx="2375238" cy="680902"/>
                </a:xfrm>
                <a:prstGeom prst="rect">
                  <a:avLst/>
                </a:prstGeom>
              </p:spPr>
            </p:pic>
            <p:pic>
              <p:nvPicPr>
                <p:cNvPr id="7" name="Graphic 6">
                  <a:extLst>
                    <a:ext uri="{FF2B5EF4-FFF2-40B4-BE49-F238E27FC236}">
                      <a16:creationId xmlns:a16="http://schemas.microsoft.com/office/drawing/2014/main" id="{D36BEDA3-7F40-0DF4-4148-D196D1135A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20762" y="3300538"/>
                  <a:ext cx="2375238" cy="680902"/>
                </a:xfrm>
                <a:prstGeom prst="rect">
                  <a:avLst/>
                </a:prstGeom>
              </p:spPr>
            </p:pic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CB528406-7AF4-1D25-BD8C-DD8AC2CADB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92937" y="3300538"/>
                  <a:ext cx="2375238" cy="680902"/>
                </a:xfrm>
                <a:prstGeom prst="rect">
                  <a:avLst/>
                </a:prstGeom>
              </p:spPr>
            </p:pic>
            <p:sp>
              <p:nvSpPr>
                <p:cNvPr id="13" name="Content Placeholder 7">
                  <a:extLst>
                    <a:ext uri="{FF2B5EF4-FFF2-40B4-BE49-F238E27FC236}">
                      <a16:creationId xmlns:a16="http://schemas.microsoft.com/office/drawing/2014/main" id="{E3ABC478-A4A5-A8CA-CFA3-0D7E98A77482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2020143" y="3338502"/>
                  <a:ext cx="1861233" cy="880056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117466" indent="-117466" algn="l" defTabSz="68575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4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1pPr>
                  <a:lvl2pPr marL="219060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System Font Regular"/>
                    <a:buChar char="-"/>
                    <a:tabLst/>
                    <a:defRPr sz="14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2pPr>
                  <a:lvl3pPr marL="328589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2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3pPr>
                  <a:lvl4pPr marL="401609" indent="-73021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System Font Regular"/>
                    <a:buChar char="-"/>
                    <a:tabLst/>
                    <a:defRPr sz="11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4pPr>
                  <a:lvl5pPr marL="520662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051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5pPr>
                  <a:lvl6pPr marL="1885809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683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558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432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75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5172"/>
                    </a:buClr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  <a:t>Annual </a:t>
                  </a:r>
                  <a:b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  <a:t>deductible</a:t>
                  </a:r>
                </a:p>
                <a:p>
                  <a:pPr marL="0" marR="0" lvl="0" indent="0" algn="l" defTabSz="685750" rtl="0" eaLnBrk="1" fontAlgn="auto" latinLnBrk="0" hangingPunct="1">
                    <a:lnSpc>
                      <a:spcPct val="90000"/>
                    </a:lnSpc>
                    <a:spcBef>
                      <a:spcPts val="1500"/>
                    </a:spcBef>
                    <a:spcAft>
                      <a:spcPts val="600"/>
                    </a:spcAft>
                    <a:buClr>
                      <a:srgbClr val="005172"/>
                    </a:buClr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  <a:t>Up to plan</a:t>
                  </a:r>
                  <a:b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  <a:t>deductible</a:t>
                  </a:r>
                </a:p>
              </p:txBody>
            </p:sp>
            <p:sp>
              <p:nvSpPr>
                <p:cNvPr id="15" name="Content Placeholder 7">
                  <a:extLst>
                    <a:ext uri="{FF2B5EF4-FFF2-40B4-BE49-F238E27FC236}">
                      <a16:creationId xmlns:a16="http://schemas.microsoft.com/office/drawing/2014/main" id="{EEF9B8B6-54B8-266F-01DA-84A9C90F346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073351" y="3338502"/>
                  <a:ext cx="2629231" cy="1285876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117466" indent="-117466" algn="l" defTabSz="68575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4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1pPr>
                  <a:lvl2pPr marL="219060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System Font Regular"/>
                    <a:buChar char="-"/>
                    <a:tabLst/>
                    <a:defRPr sz="14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2pPr>
                  <a:lvl3pPr marL="328589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2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3pPr>
                  <a:lvl4pPr marL="401609" indent="-73021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System Font Regular"/>
                    <a:buChar char="-"/>
                    <a:tabLst/>
                    <a:defRPr sz="11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4pPr>
                  <a:lvl5pPr marL="520662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051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5pPr>
                  <a:lvl6pPr marL="1885809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683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558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432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75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5172"/>
                    </a:buClr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  <a:t>Initial </a:t>
                  </a:r>
                  <a:b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</a:b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  <a:t>coverage</a:t>
                  </a:r>
                </a:p>
              </p:txBody>
            </p:sp>
            <p:sp>
              <p:nvSpPr>
                <p:cNvPr id="16" name="Content Placeholder 7">
                  <a:extLst>
                    <a:ext uri="{FF2B5EF4-FFF2-40B4-BE49-F238E27FC236}">
                      <a16:creationId xmlns:a16="http://schemas.microsoft.com/office/drawing/2014/main" id="{82CA758D-76A2-5135-21BE-AE8CA70215B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213073" y="3349606"/>
                  <a:ext cx="1688955" cy="680902"/>
                </a:xfrm>
                <a:prstGeom prst="rect">
                  <a:avLst/>
                </a:prstGeom>
              </p:spPr>
              <p:txBody>
                <a:bodyPr anchor="t"/>
                <a:lstStyle>
                  <a:lvl1pPr marL="117466" indent="-117466" algn="l" defTabSz="685750" rtl="0" eaLnBrk="1" latinLnBrk="0" hangingPunct="1">
                    <a:lnSpc>
                      <a:spcPct val="90000"/>
                    </a:lnSpc>
                    <a:spcBef>
                      <a:spcPts val="30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4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1pPr>
                  <a:lvl2pPr marL="219060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System Font Regular"/>
                    <a:buChar char="-"/>
                    <a:tabLst/>
                    <a:defRPr sz="14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2pPr>
                  <a:lvl3pPr marL="328589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2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3pPr>
                  <a:lvl4pPr marL="401609" indent="-73021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System Font Regular"/>
                    <a:buChar char="-"/>
                    <a:tabLst/>
                    <a:defRPr sz="1100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4pPr>
                  <a:lvl5pPr marL="520662" indent="-101592" algn="l" defTabSz="685750" rtl="0" eaLnBrk="1" latinLnBrk="0" hangingPunct="1">
                    <a:lnSpc>
                      <a:spcPct val="9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chemeClr val="accent1"/>
                    </a:buClr>
                    <a:buFont typeface="Arial" panose="020B0604020202020204" pitchFamily="34" charset="0"/>
                    <a:buChar char="•"/>
                    <a:tabLst/>
                    <a:defRPr sz="1051" b="0" i="0" kern="1200">
                      <a:solidFill>
                        <a:schemeClr val="accent1"/>
                      </a:solidFill>
                      <a:latin typeface="+mn-lt"/>
                      <a:ea typeface="+mn-ea"/>
                      <a:cs typeface="Arial" panose="020B0604020202020204" pitchFamily="34" charset="0"/>
                    </a:defRPr>
                  </a:lvl5pPr>
                  <a:lvl6pPr marL="1885809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228683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2571558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2914432" indent="-171438" algn="l" defTabSz="685750" rtl="0" eaLnBrk="1" latinLnBrk="0" hangingPunct="1">
                    <a:lnSpc>
                      <a:spcPct val="90000"/>
                    </a:lnSpc>
                    <a:spcBef>
                      <a:spcPts val="375"/>
                    </a:spcBef>
                    <a:buFont typeface="Arial" panose="020B0604020202020204" pitchFamily="34" charset="0"/>
                    <a:buChar char="•"/>
                    <a:defRPr sz="1351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68575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>
                      <a:srgbClr val="005172"/>
                    </a:buClr>
                    <a:buSzTx/>
                    <a:buFont typeface="Arial" panose="020B0604020202020204" pitchFamily="34" charset="0"/>
                    <a:buNone/>
                    <a:tabLst/>
                    <a:defRPr/>
                  </a:pPr>
                  <a:r>
                    <a:rPr kumimoji="0" lang="en-US" sz="20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 panose="020B0604020202020204"/>
                      <a:ea typeface="+mn-ea"/>
                      <a:cs typeface="Arial" panose="020B0604020202020204" pitchFamily="34" charset="0"/>
                    </a:rPr>
                    <a:t>Catastrophic coverage</a:t>
                  </a:r>
                </a:p>
              </p:txBody>
            </p:sp>
          </p:grpSp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E0AFF644-EF9F-C252-1AEF-0B678A1B17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1657" y="2888096"/>
                <a:ext cx="3647558" cy="57602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925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bg2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2025 coverage stages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C6D8035-B468-73A6-7B12-218B7818D6E2}"/>
                </a:ext>
              </a:extLst>
            </p:cNvPr>
            <p:cNvSpPr txBox="1"/>
            <p:nvPr/>
          </p:nvSpPr>
          <p:spPr>
            <a:xfrm>
              <a:off x="5209171" y="4543745"/>
              <a:ext cx="18612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Up to $2,000</a:t>
              </a:r>
              <a:b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True-Out-of-Pocket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US" sz="20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TrOOP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929197B-624C-A481-8AA2-01CAB173E015}"/>
              </a:ext>
            </a:extLst>
          </p:cNvPr>
          <p:cNvSpPr txBox="1"/>
          <p:nvPr/>
        </p:nvSpPr>
        <p:spPr>
          <a:xfrm>
            <a:off x="828675" y="6461023"/>
            <a:ext cx="1219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Agent use only. Not to be shared or distributed without consent from BCBSNE.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F18446-C303-8D86-21DC-C90AD3BAE8CB}"/>
              </a:ext>
            </a:extLst>
          </p:cNvPr>
          <p:cNvSpPr>
            <a:spLocks noChangeAspect="1"/>
          </p:cNvSpPr>
          <p:nvPr/>
        </p:nvSpPr>
        <p:spPr>
          <a:xfrm>
            <a:off x="639524" y="743304"/>
            <a:ext cx="1097280" cy="1097280"/>
          </a:xfrm>
          <a:prstGeom prst="ellipse">
            <a:avLst/>
          </a:prstGeom>
          <a:solidFill>
            <a:srgbClr val="0082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D56A37F-3DE9-04C8-9915-6F369E2989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6875" y="967119"/>
            <a:ext cx="526175" cy="5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8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1D95CC5-0096-3B69-F951-C7AEDF851A4C}"/>
              </a:ext>
            </a:extLst>
          </p:cNvPr>
          <p:cNvSpPr/>
          <p:nvPr/>
        </p:nvSpPr>
        <p:spPr>
          <a:xfrm>
            <a:off x="0" y="0"/>
            <a:ext cx="12192000" cy="320248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703D148-65DB-8046-9604-DC9D0D2D0B63}"/>
              </a:ext>
            </a:extLst>
          </p:cNvPr>
          <p:cNvCxnSpPr>
            <a:cxnSpLocks/>
          </p:cNvCxnSpPr>
          <p:nvPr/>
        </p:nvCxnSpPr>
        <p:spPr>
          <a:xfrm>
            <a:off x="4282139" y="2033082"/>
            <a:ext cx="3574482" cy="0"/>
          </a:xfrm>
          <a:prstGeom prst="line">
            <a:avLst/>
          </a:prstGeom>
          <a:ln w="25400">
            <a:solidFill>
              <a:srgbClr val="999999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2452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Where can I get more coverage?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7B7026CC-A28A-35AD-FA33-1AEC41F04AA8}"/>
              </a:ext>
            </a:extLst>
          </p:cNvPr>
          <p:cNvSpPr txBox="1">
            <a:spLocks/>
          </p:cNvSpPr>
          <p:nvPr/>
        </p:nvSpPr>
        <p:spPr>
          <a:xfrm>
            <a:off x="5758395" y="1860309"/>
            <a:ext cx="724395" cy="311332"/>
          </a:xfrm>
          <a:prstGeom prst="rect">
            <a:avLst/>
          </a:prstGeom>
          <a:solidFill>
            <a:srgbClr val="E7E6E6"/>
          </a:solidFill>
        </p:spPr>
        <p:txBody>
          <a:bodyPr/>
          <a:lstStyle>
            <a:lvl1pPr marL="117466" indent="-117466" algn="l" defTabSz="68575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219060" indent="-101592" algn="l" defTabSz="68575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Char char="-"/>
              <a:tabLst/>
              <a:defRPr sz="14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328589" indent="-101592" algn="l" defTabSz="68575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2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401609" indent="-73021" algn="l" defTabSz="68575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System Font Regular"/>
              <a:buChar char="-"/>
              <a:tabLst/>
              <a:defRPr sz="1100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520662" indent="-101592" algn="l" defTabSz="68575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051" b="0" i="0" kern="1200">
                <a:solidFill>
                  <a:schemeClr val="accent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885809" indent="-171438" algn="l" defTabSz="68575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683" indent="-171438" algn="l" defTabSz="68575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558" indent="-171438" algn="l" defTabSz="68575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432" indent="-171438" algn="l" defTabSz="68575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7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600"/>
              </a:spcAft>
              <a:buClr>
                <a:srgbClr val="00517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OR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480580-EBB8-19A0-BC95-82127FB5E186}"/>
              </a:ext>
            </a:extLst>
          </p:cNvPr>
          <p:cNvGrpSpPr/>
          <p:nvPr/>
        </p:nvGrpSpPr>
        <p:grpSpPr>
          <a:xfrm>
            <a:off x="1190241" y="1791013"/>
            <a:ext cx="4557510" cy="4553305"/>
            <a:chOff x="1190241" y="1791013"/>
            <a:chExt cx="4557510" cy="455330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864BE30-3EE3-1CA0-C1B5-53C57B4E8494}"/>
                </a:ext>
              </a:extLst>
            </p:cNvPr>
            <p:cNvSpPr/>
            <p:nvPr/>
          </p:nvSpPr>
          <p:spPr>
            <a:xfrm>
              <a:off x="1190241" y="4654297"/>
              <a:ext cx="4553712" cy="1690021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82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" name="Content Placeholder 7">
              <a:extLst>
                <a:ext uri="{FF2B5EF4-FFF2-40B4-BE49-F238E27FC236}">
                  <a16:creationId xmlns:a16="http://schemas.microsoft.com/office/drawing/2014/main" id="{4190BD09-663E-1AF5-CDB4-1B289096601E}"/>
                </a:ext>
              </a:extLst>
            </p:cNvPr>
            <p:cNvSpPr txBox="1">
              <a:spLocks/>
            </p:cNvSpPr>
            <p:nvPr/>
          </p:nvSpPr>
          <p:spPr>
            <a:xfrm>
              <a:off x="1205256" y="1791013"/>
              <a:ext cx="4531016" cy="1014188"/>
            </a:xfrm>
            <a:prstGeom prst="rect">
              <a:avLst/>
            </a:prstGeom>
          </p:spPr>
          <p:txBody>
            <a:bodyPr/>
            <a:lstStyle>
              <a:lvl1pPr marL="117466" indent="-117466" algn="l" defTabSz="68575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219060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4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328589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2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401609" indent="-73021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1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520662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051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1885809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683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558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432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5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517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Option 1</a:t>
              </a:r>
            </a:p>
            <a:p>
              <a:pPr marL="0" marR="0" lvl="0" indent="0" algn="ctr" defTabSz="68575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517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Add one or both of the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following to Original Medicare:</a:t>
              </a:r>
            </a:p>
            <a:p>
              <a:pPr marL="0" marR="0" lvl="0" indent="0" algn="ctr" defTabSz="68575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517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9B78FC5-7534-5046-4F94-47D0BD5BC56F}"/>
                </a:ext>
              </a:extLst>
            </p:cNvPr>
            <p:cNvSpPr/>
            <p:nvPr/>
          </p:nvSpPr>
          <p:spPr>
            <a:xfrm>
              <a:off x="1197922" y="4630233"/>
              <a:ext cx="4546031" cy="1620040"/>
            </a:xfrm>
            <a:prstGeom prst="rect">
              <a:avLst/>
            </a:prstGeom>
            <a:noFill/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6FE0F88-2F18-A447-250A-E9699B86C548}"/>
                </a:ext>
              </a:extLst>
            </p:cNvPr>
            <p:cNvSpPr txBox="1"/>
            <p:nvPr/>
          </p:nvSpPr>
          <p:spPr>
            <a:xfrm>
              <a:off x="2213172" y="5739380"/>
              <a:ext cx="3503453" cy="28469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Helps pay for prescription drugs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3C5F5A-649B-9482-5B3E-E1B9900799A8}"/>
                </a:ext>
              </a:extLst>
            </p:cNvPr>
            <p:cNvSpPr/>
            <p:nvPr/>
          </p:nvSpPr>
          <p:spPr>
            <a:xfrm>
              <a:off x="1190241" y="2829265"/>
              <a:ext cx="4553712" cy="1689379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82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8B1BE3-6389-7674-689B-9CEAADD6B3A5}"/>
                </a:ext>
              </a:extLst>
            </p:cNvPr>
            <p:cNvSpPr txBox="1"/>
            <p:nvPr/>
          </p:nvSpPr>
          <p:spPr>
            <a:xfrm>
              <a:off x="2213172" y="3805668"/>
              <a:ext cx="332135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Helps pay some or all of the out-of-pocket costs not paid by Original Medicare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B0600DC-670A-ED30-F7EC-37FE8E8DFCD0}"/>
                </a:ext>
              </a:extLst>
            </p:cNvPr>
            <p:cNvGrpSpPr/>
            <p:nvPr/>
          </p:nvGrpSpPr>
          <p:grpSpPr>
            <a:xfrm>
              <a:off x="1424489" y="3678700"/>
              <a:ext cx="708991" cy="708991"/>
              <a:chOff x="1424489" y="3678700"/>
              <a:chExt cx="708991" cy="70899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BCD54EA-4830-05B2-C64D-5AD26B350B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24489" y="3678700"/>
                <a:ext cx="708991" cy="708991"/>
              </a:xfrm>
              <a:prstGeom prst="ellipse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34" name="Graphic 33">
                <a:extLst>
                  <a:ext uri="{FF2B5EF4-FFF2-40B4-BE49-F238E27FC236}">
                    <a16:creationId xmlns:a16="http://schemas.microsoft.com/office/drawing/2014/main" id="{CA7FEFB5-0E59-AADE-F601-D4A2819154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1563173" y="3839471"/>
                <a:ext cx="422197" cy="388421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9653470-D3F7-2840-691A-A1279FC6C61F}"/>
                </a:ext>
              </a:extLst>
            </p:cNvPr>
            <p:cNvGrpSpPr/>
            <p:nvPr/>
          </p:nvGrpSpPr>
          <p:grpSpPr>
            <a:xfrm>
              <a:off x="1417075" y="5512445"/>
              <a:ext cx="698431" cy="698431"/>
              <a:chOff x="1417075" y="5512445"/>
              <a:chExt cx="698431" cy="698431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F24A652C-9572-712B-ACEA-6CB7C57176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417075" y="5512445"/>
                <a:ext cx="698431" cy="698431"/>
              </a:xfrm>
              <a:prstGeom prst="ellipse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7DDC02C4-D2CE-69C1-6536-FD0A45C93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31803" y="5654906"/>
                <a:ext cx="334916" cy="380587"/>
              </a:xfrm>
              <a:prstGeom prst="rect">
                <a:avLst/>
              </a:prstGeom>
            </p:spPr>
          </p:pic>
        </p:grp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6626E31-6EF2-2709-CFAA-5B6C905B805B}"/>
                </a:ext>
              </a:extLst>
            </p:cNvPr>
            <p:cNvSpPr/>
            <p:nvPr/>
          </p:nvSpPr>
          <p:spPr>
            <a:xfrm>
              <a:off x="1190241" y="2834735"/>
              <a:ext cx="4557510" cy="730870"/>
            </a:xfrm>
            <a:prstGeom prst="rect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Medicare Supplement Insurance (Medigap)</a:t>
              </a:r>
            </a:p>
            <a:p>
              <a:pPr marL="9144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Offered by private insurance companies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2552A8-082A-3D63-2D9A-F858BDE390EB}"/>
                </a:ext>
              </a:extLst>
            </p:cNvPr>
            <p:cNvSpPr/>
            <p:nvPr/>
          </p:nvSpPr>
          <p:spPr>
            <a:xfrm>
              <a:off x="1190241" y="4654297"/>
              <a:ext cx="4546031" cy="730870"/>
            </a:xfrm>
            <a:prstGeom prst="rect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Medicare Part D Plan</a:t>
              </a:r>
            </a:p>
            <a:p>
              <a:pPr marL="9144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Offered by private insurance companies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28AE80-0DA8-1C1B-F901-549020A3B17D}"/>
              </a:ext>
            </a:extLst>
          </p:cNvPr>
          <p:cNvGrpSpPr/>
          <p:nvPr/>
        </p:nvGrpSpPr>
        <p:grpSpPr>
          <a:xfrm>
            <a:off x="6485753" y="1791013"/>
            <a:ext cx="4565191" cy="4553305"/>
            <a:chOff x="6485753" y="1791013"/>
            <a:chExt cx="4565191" cy="4553305"/>
          </a:xfrm>
        </p:grpSpPr>
        <p:sp>
          <p:nvSpPr>
            <p:cNvPr id="9" name="Content Placeholder 7">
              <a:extLst>
                <a:ext uri="{FF2B5EF4-FFF2-40B4-BE49-F238E27FC236}">
                  <a16:creationId xmlns:a16="http://schemas.microsoft.com/office/drawing/2014/main" id="{C5548FDC-5C43-B7CC-1DFD-E4F2433967DE}"/>
                </a:ext>
              </a:extLst>
            </p:cNvPr>
            <p:cNvSpPr txBox="1">
              <a:spLocks/>
            </p:cNvSpPr>
            <p:nvPr/>
          </p:nvSpPr>
          <p:spPr>
            <a:xfrm>
              <a:off x="6485753" y="1791013"/>
              <a:ext cx="4565191" cy="1014188"/>
            </a:xfrm>
            <a:prstGeom prst="rect">
              <a:avLst/>
            </a:prstGeom>
          </p:spPr>
          <p:txBody>
            <a:bodyPr/>
            <a:lstStyle>
              <a:lvl1pPr marL="117466" indent="-117466" algn="l" defTabSz="68575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219060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4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328589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2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401609" indent="-73021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1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520662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051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1885809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683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558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432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5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517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Option 2</a:t>
              </a:r>
            </a:p>
            <a:p>
              <a:pPr marL="0" marR="0" lvl="0" indent="0" algn="ctr" defTabSz="68575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517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Choose a </a:t>
              </a:r>
              <a:b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</a:b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Medicare Advantage plan:</a:t>
              </a:r>
            </a:p>
            <a:p>
              <a:pPr marL="0" marR="0" lvl="0" indent="0" algn="ctr" defTabSz="685750" rtl="0" eaLnBrk="1" fontAlgn="auto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517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3359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345BC79-E4CD-0ADE-9183-28A5A650A135}"/>
                </a:ext>
              </a:extLst>
            </p:cNvPr>
            <p:cNvSpPr/>
            <p:nvPr/>
          </p:nvSpPr>
          <p:spPr>
            <a:xfrm>
              <a:off x="6497232" y="2811372"/>
              <a:ext cx="4553712" cy="353294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51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AF707C-AF19-4000-CE94-350042103768}"/>
                </a:ext>
              </a:extLst>
            </p:cNvPr>
            <p:cNvSpPr txBox="1"/>
            <p:nvPr/>
          </p:nvSpPr>
          <p:spPr>
            <a:xfrm>
              <a:off x="7543755" y="3752903"/>
              <a:ext cx="3212477" cy="66941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1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Part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Combines Part A (hospital insurance) and </a:t>
              </a:r>
              <a:b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Part B (medical insurance) in one plan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70D9E7-EEB0-D24C-6AF5-FE6920F0B916}"/>
                </a:ext>
              </a:extLst>
            </p:cNvPr>
            <p:cNvSpPr txBox="1"/>
            <p:nvPr/>
          </p:nvSpPr>
          <p:spPr>
            <a:xfrm>
              <a:off x="7543756" y="4712212"/>
              <a:ext cx="330873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1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Part D </a:t>
              </a:r>
              <a:br>
                <a:rPr kumimoji="0" lang="en-US" sz="1250" b="1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Usually includes prescription drug coverage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9C8F046-7C2B-FE39-0A12-C4F2BA8DBC1A}"/>
                </a:ext>
              </a:extLst>
            </p:cNvPr>
            <p:cNvSpPr txBox="1"/>
            <p:nvPr/>
          </p:nvSpPr>
          <p:spPr>
            <a:xfrm>
              <a:off x="7543756" y="5561021"/>
              <a:ext cx="309695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May offer additional benefits like vision </a:t>
              </a:r>
              <a:b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1250" b="0" i="0" u="none" strike="noStrike" kern="1200" cap="none" spc="0" normalizeH="0" baseline="0" noProof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and dental coverage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15ED2E7-4B72-C4DB-1C04-222F46D5CF82}"/>
                </a:ext>
              </a:extLst>
            </p:cNvPr>
            <p:cNvGrpSpPr/>
            <p:nvPr/>
          </p:nvGrpSpPr>
          <p:grpSpPr>
            <a:xfrm>
              <a:off x="6785286" y="3742706"/>
              <a:ext cx="713232" cy="713232"/>
              <a:chOff x="6785286" y="3754738"/>
              <a:chExt cx="676406" cy="676406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6716D923-8DD9-3798-1C4D-A7A13F7F99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5286" y="3754738"/>
                <a:ext cx="676406" cy="676406"/>
              </a:xfrm>
              <a:prstGeom prst="ellipse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1" name="Graphic 40" descr="Hospital">
                <a:extLst>
                  <a:ext uri="{FF2B5EF4-FFF2-40B4-BE49-F238E27FC236}">
                    <a16:creationId xmlns:a16="http://schemas.microsoft.com/office/drawing/2014/main" id="{C860329F-444F-C689-AB08-873A62B7D4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6961515" y="3776418"/>
                <a:ext cx="314087" cy="314087"/>
              </a:xfrm>
              <a:prstGeom prst="rect">
                <a:avLst/>
              </a:prstGeom>
            </p:spPr>
          </p:pic>
          <p:pic>
            <p:nvPicPr>
              <p:cNvPr id="43" name="Graphic 42">
                <a:extLst>
                  <a:ext uri="{FF2B5EF4-FFF2-40B4-BE49-F238E27FC236}">
                    <a16:creationId xmlns:a16="http://schemas.microsoft.com/office/drawing/2014/main" id="{C8170D77-1678-71CF-BA96-0A320BBFC4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026747" y="4093102"/>
                <a:ext cx="200765" cy="254629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E5D1071-16AE-30CB-E8E9-361CBAD510E5}"/>
                </a:ext>
              </a:extLst>
            </p:cNvPr>
            <p:cNvGrpSpPr/>
            <p:nvPr/>
          </p:nvGrpSpPr>
          <p:grpSpPr>
            <a:xfrm>
              <a:off x="6762746" y="4599410"/>
              <a:ext cx="713232" cy="713232"/>
              <a:chOff x="6762747" y="4599411"/>
              <a:chExt cx="676407" cy="676407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A141962C-87F2-733A-13C9-246D89415E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62747" y="4599411"/>
                <a:ext cx="676407" cy="676407"/>
              </a:xfrm>
              <a:prstGeom prst="ellipse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7" name="Graphic 46">
                <a:extLst>
                  <a:ext uri="{FF2B5EF4-FFF2-40B4-BE49-F238E27FC236}">
                    <a16:creationId xmlns:a16="http://schemas.microsoft.com/office/drawing/2014/main" id="{FAFAD7F5-556D-4642-3709-A9C9133E8C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6970704" y="4737380"/>
                <a:ext cx="324355" cy="368586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E9A4750-61D9-D5D7-A350-B458005683A6}"/>
                </a:ext>
              </a:extLst>
            </p:cNvPr>
            <p:cNvGrpSpPr/>
            <p:nvPr/>
          </p:nvGrpSpPr>
          <p:grpSpPr>
            <a:xfrm>
              <a:off x="6788924" y="5448544"/>
              <a:ext cx="713232" cy="713232"/>
              <a:chOff x="6788925" y="5436513"/>
              <a:chExt cx="676407" cy="676407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EBBD0EAA-BAE5-7054-B9FE-1AE830B2959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88925" y="5436513"/>
                <a:ext cx="676407" cy="676407"/>
              </a:xfrm>
              <a:prstGeom prst="ellipse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49" name="Graphic 48">
                <a:extLst>
                  <a:ext uri="{FF2B5EF4-FFF2-40B4-BE49-F238E27FC236}">
                    <a16:creationId xmlns:a16="http://schemas.microsoft.com/office/drawing/2014/main" id="{F255331B-7933-DB7A-4697-C0F0CA4BBA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930199" y="5577787"/>
                <a:ext cx="393857" cy="393857"/>
              </a:xfrm>
              <a:prstGeom prst="rect">
                <a:avLst/>
              </a:prstGeom>
            </p:spPr>
          </p:pic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8ADEEAD-7CAD-7C8C-FB49-ADA17E02C35F}"/>
                </a:ext>
              </a:extLst>
            </p:cNvPr>
            <p:cNvSpPr/>
            <p:nvPr/>
          </p:nvSpPr>
          <p:spPr>
            <a:xfrm>
              <a:off x="6504022" y="2811373"/>
              <a:ext cx="4546922" cy="730870"/>
            </a:xfrm>
            <a:prstGeom prst="rect">
              <a:avLst/>
            </a:prstGeom>
            <a:solidFill>
              <a:srgbClr val="005172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Medicare Advantage (Part C) Plan</a:t>
              </a:r>
            </a:p>
            <a:p>
              <a:pPr marL="9144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Offered by private insurance companies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7773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94E2FAC-8A00-BA3E-E3D0-885734639526}"/>
              </a:ext>
            </a:extLst>
          </p:cNvPr>
          <p:cNvSpPr/>
          <p:nvPr/>
        </p:nvSpPr>
        <p:spPr>
          <a:xfrm>
            <a:off x="0" y="2238303"/>
            <a:ext cx="12192000" cy="3963026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088AD8-A32C-9CE9-CACC-489F410C9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70" y="3313453"/>
            <a:ext cx="4450142" cy="3029736"/>
          </a:xfrm>
        </p:spPr>
        <p:txBody>
          <a:bodyPr>
            <a:normAutofit/>
          </a:bodyPr>
          <a:lstStyle/>
          <a:p>
            <a:pPr indent="-182880">
              <a:lnSpc>
                <a:spcPct val="100000"/>
              </a:lnSpc>
            </a:pPr>
            <a:r>
              <a:rPr lang="en-US" sz="1400"/>
              <a:t>Plans help pay out-of-pocket costs not paid by Original Medicare</a:t>
            </a:r>
          </a:p>
          <a:p>
            <a:pPr indent="-182880">
              <a:lnSpc>
                <a:spcPct val="100000"/>
              </a:lnSpc>
            </a:pPr>
            <a:r>
              <a:rPr lang="en-US" sz="1400"/>
              <a:t>Offered by private insurance companies</a:t>
            </a:r>
          </a:p>
          <a:p>
            <a:pPr indent="-182880">
              <a:lnSpc>
                <a:spcPct val="100000"/>
              </a:lnSpc>
            </a:pPr>
            <a:r>
              <a:rPr lang="en-US" sz="1400"/>
              <a:t>Plans labeled by letters and are standardized by Federal and State law</a:t>
            </a:r>
          </a:p>
          <a:p>
            <a:pPr indent="-182880">
              <a:lnSpc>
                <a:spcPct val="100000"/>
              </a:lnSpc>
            </a:pPr>
            <a:r>
              <a:rPr lang="en-US" sz="1400"/>
              <a:t>Same letter plans offer the same benefits except in MA, MN, and WI which standardize differently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F283A8F-31CA-4E87-964A-DC9384BF81D3}"/>
              </a:ext>
            </a:extLst>
          </p:cNvPr>
          <p:cNvSpPr txBox="1">
            <a:spLocks/>
          </p:cNvSpPr>
          <p:nvPr/>
        </p:nvSpPr>
        <p:spPr>
          <a:xfrm>
            <a:off x="6802576" y="3265325"/>
            <a:ext cx="4450142" cy="4316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Plans do not help cover:</a:t>
            </a:r>
          </a:p>
          <a:p>
            <a:pPr marL="228600" marR="0" lvl="1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Prescription drugs</a:t>
            </a:r>
          </a:p>
          <a:p>
            <a:pPr marL="228600" marR="0" lvl="1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Routine dental, vision, or hearing care</a:t>
            </a:r>
          </a:p>
          <a:p>
            <a:pPr marL="228600" marR="0" lvl="1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Corrective lenses or hearing aids</a:t>
            </a:r>
          </a:p>
          <a:p>
            <a:pPr marL="228600" marR="0" lvl="1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Long-term care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1BD59-0796-5295-26A2-D84A9FA5BACD}"/>
              </a:ext>
            </a:extLst>
          </p:cNvPr>
          <p:cNvSpPr txBox="1"/>
          <p:nvPr/>
        </p:nvSpPr>
        <p:spPr>
          <a:xfrm>
            <a:off x="1168470" y="2611799"/>
            <a:ext cx="6184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Highlights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CF58EC0-99AB-BE68-D2E9-A05B9B73AE29}"/>
              </a:ext>
            </a:extLst>
          </p:cNvPr>
          <p:cNvGrpSpPr/>
          <p:nvPr/>
        </p:nvGrpSpPr>
        <p:grpSpPr>
          <a:xfrm>
            <a:off x="9986410" y="1678598"/>
            <a:ext cx="1097280" cy="1097280"/>
            <a:chOff x="1424489" y="3678700"/>
            <a:chExt cx="708991" cy="70899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7B36E5C-A1B2-82FE-BCB4-5BE7F9F00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89" y="3678700"/>
              <a:ext cx="708991" cy="708991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AD45FE30-5087-527C-8D08-7DF9DEAC8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563173" y="3839471"/>
              <a:ext cx="422197" cy="388421"/>
            </a:xfrm>
            <a:prstGeom prst="rect">
              <a:avLst/>
            </a:prstGeom>
          </p:spPr>
        </p:pic>
      </p:grpSp>
      <p:sp>
        <p:nvSpPr>
          <p:cNvPr id="32" name="Title 31">
            <a:extLst>
              <a:ext uri="{FF2B5EF4-FFF2-40B4-BE49-F238E27FC236}">
                <a16:creationId xmlns:a16="http://schemas.microsoft.com/office/drawing/2014/main" id="{60C5BA61-4728-A8F7-CA48-4F07E233D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Medicare Supplement</a:t>
            </a:r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058240FD-1573-2F1B-4B2C-6FACACDA32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36540" y="2720890"/>
            <a:ext cx="210312" cy="21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26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6CF2EB-BAA0-26FF-D3ED-690ACAC1EE23}"/>
              </a:ext>
            </a:extLst>
          </p:cNvPr>
          <p:cNvSpPr/>
          <p:nvPr/>
        </p:nvSpPr>
        <p:spPr>
          <a:xfrm>
            <a:off x="0" y="2238303"/>
            <a:ext cx="12192000" cy="3963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A0C6D-3DE6-3046-1379-A68EC14F7C29}"/>
              </a:ext>
            </a:extLst>
          </p:cNvPr>
          <p:cNvSpPr txBox="1"/>
          <p:nvPr/>
        </p:nvSpPr>
        <p:spPr>
          <a:xfrm>
            <a:off x="1168470" y="2619006"/>
            <a:ext cx="6184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Eligibility &amp;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63BAA5-3D24-92D6-A91E-53437B723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70" y="3255339"/>
            <a:ext cx="4450142" cy="3213095"/>
          </a:xfrm>
        </p:spPr>
        <p:txBody>
          <a:bodyPr>
            <a:normAutofit/>
          </a:bodyPr>
          <a:lstStyle/>
          <a:p>
            <a:pPr indent="-182880">
              <a:lnSpc>
                <a:spcPct val="100000"/>
              </a:lnSpc>
            </a:pPr>
            <a:r>
              <a:rPr lang="en-US" sz="1400"/>
              <a:t>Must be enrolled in Medicare Part A &amp; Part B</a:t>
            </a:r>
          </a:p>
          <a:p>
            <a:pPr indent="-182880">
              <a:lnSpc>
                <a:spcPct val="100000"/>
              </a:lnSpc>
            </a:pPr>
            <a:r>
              <a:rPr lang="en-US" sz="1400"/>
              <a:t>Part B premium must continue to be paid</a:t>
            </a:r>
          </a:p>
          <a:p>
            <a:pPr indent="-182880">
              <a:lnSpc>
                <a:spcPct val="100000"/>
              </a:lnSpc>
            </a:pPr>
            <a:r>
              <a:rPr lang="en-US" sz="1400"/>
              <a:t>Must reside in the state where the plan is offered</a:t>
            </a:r>
          </a:p>
          <a:p>
            <a:pPr indent="-182880">
              <a:lnSpc>
                <a:spcPct val="100000"/>
              </a:lnSpc>
            </a:pPr>
            <a:r>
              <a:rPr lang="en-US" sz="1400"/>
              <a:t>Not subject to medical underwriting when in Open Enrollment period (Up to 6 months from T65 or enrolling in Part B)</a:t>
            </a:r>
          </a:p>
          <a:p>
            <a:pPr indent="-182880">
              <a:lnSpc>
                <a:spcPct val="100000"/>
              </a:lnSpc>
            </a:pPr>
            <a:r>
              <a:rPr lang="en-US" sz="1400"/>
              <a:t>Underwriting to determine rate and/or acceptance when not in Guarantee Issue scenario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9336D56-C7E5-F87D-35EF-8A57302B9E61}"/>
              </a:ext>
            </a:extLst>
          </p:cNvPr>
          <p:cNvSpPr txBox="1">
            <a:spLocks/>
          </p:cNvSpPr>
          <p:nvPr/>
        </p:nvSpPr>
        <p:spPr>
          <a:xfrm>
            <a:off x="6337896" y="3255339"/>
            <a:ext cx="4450142" cy="4316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Guaranteed renewable with premium payments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Premiums vary based on plan and insurance carrier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More coverage = generally higher monthly premium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Monthly premiums can change every year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provider network (except with Medicare Select plans)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itle 31">
            <a:extLst>
              <a:ext uri="{FF2B5EF4-FFF2-40B4-BE49-F238E27FC236}">
                <a16:creationId xmlns:a16="http://schemas.microsoft.com/office/drawing/2014/main" id="{39F24750-7344-C62C-B913-717784F57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7727"/>
            <a:ext cx="10515600" cy="1325563"/>
          </a:xfrm>
        </p:spPr>
        <p:txBody>
          <a:bodyPr/>
          <a:lstStyle/>
          <a:p>
            <a:r>
              <a:rPr lang="en-US"/>
              <a:t>Medicare Supplement</a:t>
            </a: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C20170E-9043-607C-0F63-7D96CDAF5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540" y="2720890"/>
            <a:ext cx="210312" cy="210312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B900877-04D4-FB4E-313A-DAB83F37BA98}"/>
              </a:ext>
            </a:extLst>
          </p:cNvPr>
          <p:cNvGrpSpPr/>
          <p:nvPr/>
        </p:nvGrpSpPr>
        <p:grpSpPr>
          <a:xfrm>
            <a:off x="9986410" y="1678598"/>
            <a:ext cx="1097280" cy="1097280"/>
            <a:chOff x="1424489" y="3678700"/>
            <a:chExt cx="708991" cy="70899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854A31E-C767-D266-EAB6-796023870FF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24489" y="3678700"/>
              <a:ext cx="708991" cy="708991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D210BD77-2E01-DC9A-BF15-1A026D236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63173" y="3839471"/>
              <a:ext cx="422197" cy="388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3421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DF957E-50A0-5FAD-6042-CE3041D3D6C0}"/>
              </a:ext>
            </a:extLst>
          </p:cNvPr>
          <p:cNvSpPr/>
          <p:nvPr/>
        </p:nvSpPr>
        <p:spPr>
          <a:xfrm>
            <a:off x="0" y="-40622"/>
            <a:ext cx="12192001" cy="1965675"/>
          </a:xfrm>
          <a:prstGeom prst="rect">
            <a:avLst/>
          </a:prstGeom>
          <a:solidFill>
            <a:srgbClr val="0051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675"/>
            <a:ext cx="10515600" cy="1325563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Medicare Supplement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A2D7A4-708F-48F7-0C09-7463CAC7F277}"/>
              </a:ext>
            </a:extLst>
          </p:cNvPr>
          <p:cNvGrpSpPr/>
          <p:nvPr/>
        </p:nvGrpSpPr>
        <p:grpSpPr>
          <a:xfrm>
            <a:off x="1476736" y="1961394"/>
            <a:ext cx="9264406" cy="4577518"/>
            <a:chOff x="1476736" y="1961394"/>
            <a:chExt cx="9264406" cy="457751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9CBCC0A-7636-950C-8056-5C100109A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49"/>
            <a:stretch/>
          </p:blipFill>
          <p:spPr>
            <a:xfrm>
              <a:off x="1476736" y="2397841"/>
              <a:ext cx="9238528" cy="414107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42BFB5C-67E1-DBF0-9F93-8A02DA6C1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45561" y="1961394"/>
              <a:ext cx="1295581" cy="40010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9E05E8C-4EBE-3CA2-C56C-082C82716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76736" y="2209118"/>
              <a:ext cx="2810592" cy="152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7404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F6CF2EB-BAA0-26FF-D3ED-690ACAC1EE23}"/>
              </a:ext>
            </a:extLst>
          </p:cNvPr>
          <p:cNvSpPr/>
          <p:nvPr/>
        </p:nvSpPr>
        <p:spPr>
          <a:xfrm>
            <a:off x="0" y="2238303"/>
            <a:ext cx="12192000" cy="3963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BA0C6D-3DE6-3046-1379-A68EC14F7C29}"/>
              </a:ext>
            </a:extLst>
          </p:cNvPr>
          <p:cNvSpPr txBox="1"/>
          <p:nvPr/>
        </p:nvSpPr>
        <p:spPr>
          <a:xfrm>
            <a:off x="1168470" y="2619006"/>
            <a:ext cx="6184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Highlights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8C20170E-9043-607C-0F63-7D96CDAF5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540" y="2720890"/>
            <a:ext cx="210312" cy="21031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5D56E76C-D6F2-CE84-B8ED-04E78DB6CBB4}"/>
              </a:ext>
            </a:extLst>
          </p:cNvPr>
          <p:cNvSpPr txBox="1">
            <a:spLocks/>
          </p:cNvSpPr>
          <p:nvPr/>
        </p:nvSpPr>
        <p:spPr>
          <a:xfrm>
            <a:off x="838200" y="6077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Part C: Medicare Advantage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E2566E6-0331-CD66-7BDD-FACEB65D8C6D}"/>
              </a:ext>
            </a:extLst>
          </p:cNvPr>
          <p:cNvSpPr txBox="1">
            <a:spLocks/>
          </p:cNvSpPr>
          <p:nvPr/>
        </p:nvSpPr>
        <p:spPr>
          <a:xfrm>
            <a:off x="1160748" y="3282634"/>
            <a:ext cx="4450142" cy="4316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Alternative to Original Medicare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Members still have Medicare and must maintain Medicare eligibility/enrollment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Plans and benefits are offered and administered by private insurance companies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9C1D00D-1DC8-8419-A47A-6B3FC44A2686}"/>
              </a:ext>
            </a:extLst>
          </p:cNvPr>
          <p:cNvSpPr txBox="1">
            <a:spLocks/>
          </p:cNvSpPr>
          <p:nvPr/>
        </p:nvSpPr>
        <p:spPr>
          <a:xfrm>
            <a:off x="6390039" y="3282634"/>
            <a:ext cx="5062847" cy="4316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Medicare Advantage plans cover:</a:t>
            </a:r>
          </a:p>
          <a:p>
            <a:pPr marL="457200" marR="0" lvl="1" indent="-18288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Part A benefits (Hospice is still covered by Part A)</a:t>
            </a:r>
          </a:p>
          <a:p>
            <a:pPr marL="457200" marR="0" lvl="1" indent="-18288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Part B benefits</a:t>
            </a:r>
          </a:p>
          <a:p>
            <a:pPr marL="457200" marR="0" lvl="1" indent="-18288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 D prescription drugs (unless MA only)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Medicare Advantage plans may include benefits such as:</a:t>
            </a:r>
          </a:p>
          <a:p>
            <a:pPr marL="457200" marR="0" lvl="1" indent="-18288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Routine dental, vision, and hearing care</a:t>
            </a:r>
          </a:p>
          <a:p>
            <a:pPr marL="457200" marR="0" lvl="1" indent="-18288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Corrective lenses and hearing aids</a:t>
            </a:r>
          </a:p>
          <a:p>
            <a:pPr marL="457200" marR="0" lvl="1" indent="-182880" algn="l" defTabSz="914400" rtl="0" eaLnBrk="1" fontAlgn="auto" latinLnBrk="0" hangingPunct="1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Fitness memberships and Over-the-Counter allowances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5168D14-9890-2D40-7C48-F0EB5774ACD4}"/>
              </a:ext>
            </a:extLst>
          </p:cNvPr>
          <p:cNvGrpSpPr/>
          <p:nvPr/>
        </p:nvGrpSpPr>
        <p:grpSpPr>
          <a:xfrm>
            <a:off x="9986410" y="1678598"/>
            <a:ext cx="1097280" cy="1097280"/>
            <a:chOff x="6785286" y="3754738"/>
            <a:chExt cx="676406" cy="67640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C32D017-FCC6-39C5-40C0-40B52D4964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5286" y="3754738"/>
              <a:ext cx="676406" cy="676406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4" name="Graphic 23" descr="Hospital">
              <a:extLst>
                <a:ext uri="{FF2B5EF4-FFF2-40B4-BE49-F238E27FC236}">
                  <a16:creationId xmlns:a16="http://schemas.microsoft.com/office/drawing/2014/main" id="{C40AC7D6-6390-FFB4-CD6D-2A36EF161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61515" y="3776418"/>
              <a:ext cx="314087" cy="314087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4A30B8E7-97D4-7CB2-C34E-2345621E0E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26747" y="4093102"/>
              <a:ext cx="200765" cy="2546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56134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F95E3E-96A8-4114-4B2A-FE8EB2C24B28}"/>
              </a:ext>
            </a:extLst>
          </p:cNvPr>
          <p:cNvSpPr/>
          <p:nvPr/>
        </p:nvSpPr>
        <p:spPr>
          <a:xfrm>
            <a:off x="0" y="2238303"/>
            <a:ext cx="12192000" cy="396302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6CF9D4D-4C52-9755-0635-7469007D2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0748" y="3452759"/>
            <a:ext cx="4450142" cy="4316983"/>
          </a:xfrm>
        </p:spPr>
        <p:txBody>
          <a:bodyPr>
            <a:normAutofit/>
          </a:bodyPr>
          <a:lstStyle/>
          <a:p>
            <a:pPr indent="-182880"/>
            <a:r>
              <a:rPr lang="en-US" sz="1400"/>
              <a:t>Must be enrolled in Medicare Part A &amp; Part B</a:t>
            </a:r>
          </a:p>
          <a:p>
            <a:pPr indent="-182880"/>
            <a:r>
              <a:rPr lang="en-US" sz="1400"/>
              <a:t>Part B premium must continue to be paid</a:t>
            </a:r>
          </a:p>
          <a:p>
            <a:pPr indent="-182880"/>
            <a:r>
              <a:rPr lang="en-US" sz="1400"/>
              <a:t>Must reside in the plan service area</a:t>
            </a:r>
          </a:p>
          <a:p>
            <a:pPr indent="-182880"/>
            <a:r>
              <a:rPr lang="en-US" sz="1400"/>
              <a:t>Not subject to medical underwriting </a:t>
            </a:r>
          </a:p>
          <a:p>
            <a:pPr indent="-182880"/>
            <a:r>
              <a:rPr lang="en-US" sz="1400"/>
              <a:t>No exclusions for pre-existing conditions</a:t>
            </a:r>
          </a:p>
          <a:p>
            <a:pPr indent="-182880"/>
            <a:r>
              <a:rPr lang="en-US" sz="1400"/>
              <a:t>Benefits vary by plan and can change every year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213C16-7284-2F6F-731A-9CE439A3EC89}"/>
              </a:ext>
            </a:extLst>
          </p:cNvPr>
          <p:cNvSpPr txBox="1"/>
          <p:nvPr/>
        </p:nvSpPr>
        <p:spPr>
          <a:xfrm>
            <a:off x="1168470" y="2789131"/>
            <a:ext cx="61842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Eligibility &amp; Use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3328777-55F0-6FF9-BA0A-88B1E8998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6540" y="2891015"/>
            <a:ext cx="210312" cy="21031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00498EA-63BE-9257-A536-E898FFF4AAB0}"/>
              </a:ext>
            </a:extLst>
          </p:cNvPr>
          <p:cNvSpPr txBox="1">
            <a:spLocks/>
          </p:cNvSpPr>
          <p:nvPr/>
        </p:nvSpPr>
        <p:spPr>
          <a:xfrm>
            <a:off x="838200" y="6077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Part C: Medicare Advantage 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CAAD6BE-8E95-0BAA-2394-1FB0BEF2D4CE}"/>
              </a:ext>
            </a:extLst>
          </p:cNvPr>
          <p:cNvGrpSpPr/>
          <p:nvPr/>
        </p:nvGrpSpPr>
        <p:grpSpPr>
          <a:xfrm>
            <a:off x="9986410" y="1678598"/>
            <a:ext cx="1097280" cy="1097280"/>
            <a:chOff x="6785286" y="3754738"/>
            <a:chExt cx="676406" cy="67640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9770F99-B52A-6B8A-C3ED-3E591A995F4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85286" y="3754738"/>
              <a:ext cx="676406" cy="676406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8" name="Graphic 17" descr="Hospital">
              <a:extLst>
                <a:ext uri="{FF2B5EF4-FFF2-40B4-BE49-F238E27FC236}">
                  <a16:creationId xmlns:a16="http://schemas.microsoft.com/office/drawing/2014/main" id="{0D318AE8-1BDA-6407-099E-2FE8C9FC7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961515" y="3776418"/>
              <a:ext cx="314087" cy="314087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D37A1920-9641-5179-4B69-469FC0569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26747" y="4093102"/>
              <a:ext cx="200765" cy="254629"/>
            </a:xfrm>
            <a:prstGeom prst="rect">
              <a:avLst/>
            </a:prstGeom>
          </p:spPr>
        </p:pic>
      </p:grp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D64BAD4C-0F0D-FAF6-FF54-CE71ACF33AD4}"/>
              </a:ext>
            </a:extLst>
          </p:cNvPr>
          <p:cNvSpPr txBox="1">
            <a:spLocks/>
          </p:cNvSpPr>
          <p:nvPr/>
        </p:nvSpPr>
        <p:spPr>
          <a:xfrm>
            <a:off x="6385706" y="3452759"/>
            <a:ext cx="4450142" cy="4316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Plans may charge a monthly premium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Provider networks could be required based on plan type (HMO, PPO)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Cap on annual out-of-pocket costs for covered care</a:t>
            </a:r>
          </a:p>
          <a:p>
            <a:pPr marL="228600" marR="0" lvl="0" indent="-18288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Cost share (copay/coinsurance) when care is utilized</a:t>
            </a:r>
          </a:p>
          <a:p>
            <a:pPr marL="228600" marR="0" lvl="0" indent="-228600" algn="l" defTabSz="914400" rtl="0" eaLnBrk="1" fontAlgn="auto" latinLnBrk="0" hangingPunct="1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5771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2B1343-453E-44EB-8A4E-AAD6F315A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2337" y="2773436"/>
            <a:ext cx="8871283" cy="1311128"/>
          </a:xfrm>
        </p:spPr>
        <p:txBody>
          <a:bodyPr>
            <a:spAutoFit/>
          </a:bodyPr>
          <a:lstStyle/>
          <a:p>
            <a:r>
              <a:rPr lang="en-US" dirty="0"/>
              <a:t>How to Choose</a:t>
            </a:r>
            <a:br>
              <a:rPr lang="en-US" dirty="0"/>
            </a:br>
            <a:r>
              <a:rPr lang="en-US" dirty="0">
                <a:solidFill>
                  <a:srgbClr val="003359"/>
                </a:solidFill>
              </a:rPr>
              <a:t>Points to Consider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86F80-DCA7-C9A6-1CC9-0FA1E42345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347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0E114C1E-2E40-D462-7E46-ADC1882B5CEC}"/>
              </a:ext>
            </a:extLst>
          </p:cNvPr>
          <p:cNvSpPr/>
          <p:nvPr/>
        </p:nvSpPr>
        <p:spPr>
          <a:xfrm>
            <a:off x="-2" y="0"/>
            <a:ext cx="12192001" cy="6858000"/>
          </a:xfrm>
          <a:custGeom>
            <a:avLst/>
            <a:gdLst/>
            <a:ahLst/>
            <a:cxnLst/>
            <a:rect l="l" t="t" r="r" b="b"/>
            <a:pathLst>
              <a:path w="5401310" h="6858000">
                <a:moveTo>
                  <a:pt x="0" y="6858000"/>
                </a:moveTo>
                <a:lnTo>
                  <a:pt x="5400903" y="6858000"/>
                </a:lnTo>
                <a:lnTo>
                  <a:pt x="540090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1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14320-03F2-435E-BB95-88735762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86" y="2514920"/>
            <a:ext cx="3795342" cy="1325563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What is Medicare?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DBAFE-EF63-4805-96EB-6B649195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718" y="6356350"/>
            <a:ext cx="7075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lang="en-US" smtClean="0"/>
              <a:pPr/>
              <a:t>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AC3B51A-0E30-2BE3-D30F-99D70FD337EA}"/>
              </a:ext>
            </a:extLst>
          </p:cNvPr>
          <p:cNvGrpSpPr/>
          <p:nvPr/>
        </p:nvGrpSpPr>
        <p:grpSpPr>
          <a:xfrm>
            <a:off x="5563514" y="1949327"/>
            <a:ext cx="688880" cy="688880"/>
            <a:chOff x="1539482" y="2736728"/>
            <a:chExt cx="890072" cy="890072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B527079-C4D0-7C91-1087-6C42A8D30FCD}"/>
                </a:ext>
              </a:extLst>
            </p:cNvPr>
            <p:cNvSpPr/>
            <p:nvPr/>
          </p:nvSpPr>
          <p:spPr>
            <a:xfrm>
              <a:off x="1539482" y="2736728"/>
              <a:ext cx="890072" cy="890072"/>
            </a:xfrm>
            <a:custGeom>
              <a:avLst/>
              <a:gdLst>
                <a:gd name="connsiteX0" fmla="*/ 890073 w 890072"/>
                <a:gd name="connsiteY0" fmla="*/ 445036 h 890072"/>
                <a:gd name="connsiteX1" fmla="*/ 445036 w 890072"/>
                <a:gd name="connsiteY1" fmla="*/ 890073 h 890072"/>
                <a:gd name="connsiteX2" fmla="*/ 0 w 890072"/>
                <a:gd name="connsiteY2" fmla="*/ 445036 h 890072"/>
                <a:gd name="connsiteX3" fmla="*/ 445036 w 890072"/>
                <a:gd name="connsiteY3" fmla="*/ 0 h 890072"/>
                <a:gd name="connsiteX4" fmla="*/ 890073 w 890072"/>
                <a:gd name="connsiteY4" fmla="*/ 445036 h 89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72" h="890072">
                  <a:moveTo>
                    <a:pt x="890073" y="445036"/>
                  </a:moveTo>
                  <a:cubicBezTo>
                    <a:pt x="890073" y="690823"/>
                    <a:pt x="690823" y="890073"/>
                    <a:pt x="445036" y="890073"/>
                  </a:cubicBezTo>
                  <a:cubicBezTo>
                    <a:pt x="199250" y="890073"/>
                    <a:pt x="0" y="690823"/>
                    <a:pt x="0" y="445036"/>
                  </a:cubicBezTo>
                  <a:cubicBezTo>
                    <a:pt x="0" y="199250"/>
                    <a:pt x="199250" y="0"/>
                    <a:pt x="445036" y="0"/>
                  </a:cubicBezTo>
                  <a:cubicBezTo>
                    <a:pt x="690823" y="0"/>
                    <a:pt x="890073" y="199250"/>
                    <a:pt x="890073" y="445036"/>
                  </a:cubicBezTo>
                  <a:close/>
                </a:path>
              </a:pathLst>
            </a:custGeom>
            <a:solidFill>
              <a:srgbClr val="0082BE"/>
            </a:solidFill>
            <a:ln w="36957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526AAB0-2910-F6EC-BFB6-28EE27A26E3C}"/>
                </a:ext>
              </a:extLst>
            </p:cNvPr>
            <p:cNvSpPr/>
            <p:nvPr/>
          </p:nvSpPr>
          <p:spPr>
            <a:xfrm>
              <a:off x="1712772" y="2987489"/>
              <a:ext cx="544921" cy="388978"/>
            </a:xfrm>
            <a:custGeom>
              <a:avLst/>
              <a:gdLst>
                <a:gd name="connsiteX0" fmla="*/ 211079 w 544921"/>
                <a:gd name="connsiteY0" fmla="*/ 388607 h 388978"/>
                <a:gd name="connsiteX1" fmla="*/ 171768 w 544921"/>
                <a:gd name="connsiteY1" fmla="*/ 372289 h 388978"/>
                <a:gd name="connsiteX2" fmla="*/ 14336 w 544921"/>
                <a:gd name="connsiteY2" fmla="*/ 214857 h 388978"/>
                <a:gd name="connsiteX3" fmla="*/ 17117 w 544921"/>
                <a:gd name="connsiteY3" fmla="*/ 136234 h 388978"/>
                <a:gd name="connsiteX4" fmla="*/ 92959 w 544921"/>
                <a:gd name="connsiteY4" fmla="*/ 136234 h 388978"/>
                <a:gd name="connsiteX5" fmla="*/ 211079 w 544921"/>
                <a:gd name="connsiteY5" fmla="*/ 254169 h 388978"/>
                <a:gd name="connsiteX6" fmla="*/ 449358 w 544921"/>
                <a:gd name="connsiteY6" fmla="*/ 15889 h 388978"/>
                <a:gd name="connsiteX7" fmla="*/ 528074 w 544921"/>
                <a:gd name="connsiteY7" fmla="*/ 15981 h 388978"/>
                <a:gd name="connsiteX8" fmla="*/ 527981 w 544921"/>
                <a:gd name="connsiteY8" fmla="*/ 94697 h 388978"/>
                <a:gd name="connsiteX9" fmla="*/ 249834 w 544921"/>
                <a:gd name="connsiteY9" fmla="*/ 372845 h 388978"/>
                <a:gd name="connsiteX10" fmla="*/ 211079 w 544921"/>
                <a:gd name="connsiteY10" fmla="*/ 388607 h 38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4921" h="388978">
                  <a:moveTo>
                    <a:pt x="211079" y="388607"/>
                  </a:moveTo>
                  <a:cubicBezTo>
                    <a:pt x="196338" y="388588"/>
                    <a:pt x="182189" y="382729"/>
                    <a:pt x="171768" y="372289"/>
                  </a:cubicBezTo>
                  <a:lnTo>
                    <a:pt x="14336" y="214857"/>
                  </a:lnTo>
                  <a:cubicBezTo>
                    <a:pt x="-6600" y="192383"/>
                    <a:pt x="-5357" y="157187"/>
                    <a:pt x="17117" y="136234"/>
                  </a:cubicBezTo>
                  <a:cubicBezTo>
                    <a:pt x="38479" y="116319"/>
                    <a:pt x="71597" y="116319"/>
                    <a:pt x="92959" y="136234"/>
                  </a:cubicBezTo>
                  <a:lnTo>
                    <a:pt x="211079" y="254169"/>
                  </a:lnTo>
                  <a:lnTo>
                    <a:pt x="449358" y="15889"/>
                  </a:lnTo>
                  <a:cubicBezTo>
                    <a:pt x="471128" y="-5825"/>
                    <a:pt x="506361" y="-5789"/>
                    <a:pt x="528074" y="15981"/>
                  </a:cubicBezTo>
                  <a:cubicBezTo>
                    <a:pt x="549789" y="37751"/>
                    <a:pt x="549751" y="72983"/>
                    <a:pt x="527981" y="94697"/>
                  </a:cubicBezTo>
                  <a:lnTo>
                    <a:pt x="249834" y="372845"/>
                  </a:lnTo>
                  <a:cubicBezTo>
                    <a:pt x="239450" y="382932"/>
                    <a:pt x="225561" y="388588"/>
                    <a:pt x="211079" y="388607"/>
                  </a:cubicBezTo>
                  <a:close/>
                </a:path>
              </a:pathLst>
            </a:custGeom>
            <a:noFill/>
            <a:ln w="3695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72BDF3-C27A-B453-2985-AF072ECB694C}"/>
              </a:ext>
            </a:extLst>
          </p:cNvPr>
          <p:cNvSpPr txBox="1">
            <a:spLocks/>
          </p:cNvSpPr>
          <p:nvPr/>
        </p:nvSpPr>
        <p:spPr>
          <a:xfrm>
            <a:off x="6392511" y="2111182"/>
            <a:ext cx="4008474" cy="7919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3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federal health insurance program for eligible U.S. citizens and legal residents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37A5402-7305-CB51-20BE-5FED960CB61E}"/>
              </a:ext>
            </a:extLst>
          </p:cNvPr>
          <p:cNvSpPr txBox="1">
            <a:spLocks/>
          </p:cNvSpPr>
          <p:nvPr/>
        </p:nvSpPr>
        <p:spPr>
          <a:xfrm>
            <a:off x="6392511" y="3412064"/>
            <a:ext cx="3756824" cy="968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Funded in part by taxes you pay while working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208DD82-B657-A7CC-3E9B-DE6E320511A8}"/>
              </a:ext>
            </a:extLst>
          </p:cNvPr>
          <p:cNvSpPr txBox="1">
            <a:spLocks/>
          </p:cNvSpPr>
          <p:nvPr/>
        </p:nvSpPr>
        <p:spPr>
          <a:xfrm>
            <a:off x="6392511" y="4585234"/>
            <a:ext cx="4219488" cy="5756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Individual health insurance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B45663-B3E0-289F-03B1-C67773DDA79A}"/>
              </a:ext>
            </a:extLst>
          </p:cNvPr>
          <p:cNvGrpSpPr/>
          <p:nvPr/>
        </p:nvGrpSpPr>
        <p:grpSpPr>
          <a:xfrm>
            <a:off x="5563514" y="3250322"/>
            <a:ext cx="688880" cy="688880"/>
            <a:chOff x="1539482" y="2736728"/>
            <a:chExt cx="890072" cy="890072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2D514EB-1359-51D8-1CEC-B680354B988A}"/>
                </a:ext>
              </a:extLst>
            </p:cNvPr>
            <p:cNvSpPr/>
            <p:nvPr/>
          </p:nvSpPr>
          <p:spPr>
            <a:xfrm>
              <a:off x="1539482" y="2736728"/>
              <a:ext cx="890072" cy="890072"/>
            </a:xfrm>
            <a:custGeom>
              <a:avLst/>
              <a:gdLst>
                <a:gd name="connsiteX0" fmla="*/ 890073 w 890072"/>
                <a:gd name="connsiteY0" fmla="*/ 445036 h 890072"/>
                <a:gd name="connsiteX1" fmla="*/ 445036 w 890072"/>
                <a:gd name="connsiteY1" fmla="*/ 890073 h 890072"/>
                <a:gd name="connsiteX2" fmla="*/ 0 w 890072"/>
                <a:gd name="connsiteY2" fmla="*/ 445036 h 890072"/>
                <a:gd name="connsiteX3" fmla="*/ 445036 w 890072"/>
                <a:gd name="connsiteY3" fmla="*/ 0 h 890072"/>
                <a:gd name="connsiteX4" fmla="*/ 890073 w 890072"/>
                <a:gd name="connsiteY4" fmla="*/ 445036 h 89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72" h="890072">
                  <a:moveTo>
                    <a:pt x="890073" y="445036"/>
                  </a:moveTo>
                  <a:cubicBezTo>
                    <a:pt x="890073" y="690823"/>
                    <a:pt x="690823" y="890073"/>
                    <a:pt x="445036" y="890073"/>
                  </a:cubicBezTo>
                  <a:cubicBezTo>
                    <a:pt x="199250" y="890073"/>
                    <a:pt x="0" y="690823"/>
                    <a:pt x="0" y="445036"/>
                  </a:cubicBezTo>
                  <a:cubicBezTo>
                    <a:pt x="0" y="199250"/>
                    <a:pt x="199250" y="0"/>
                    <a:pt x="445036" y="0"/>
                  </a:cubicBezTo>
                  <a:cubicBezTo>
                    <a:pt x="690823" y="0"/>
                    <a:pt x="890073" y="199250"/>
                    <a:pt x="890073" y="445036"/>
                  </a:cubicBezTo>
                  <a:close/>
                </a:path>
              </a:pathLst>
            </a:custGeom>
            <a:solidFill>
              <a:srgbClr val="0082BE"/>
            </a:solidFill>
            <a:ln w="36957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8D729DF-3F90-6A07-2EAA-CE4E40A4A707}"/>
                </a:ext>
              </a:extLst>
            </p:cNvPr>
            <p:cNvSpPr/>
            <p:nvPr/>
          </p:nvSpPr>
          <p:spPr>
            <a:xfrm>
              <a:off x="1712772" y="2987489"/>
              <a:ext cx="544921" cy="388978"/>
            </a:xfrm>
            <a:custGeom>
              <a:avLst/>
              <a:gdLst>
                <a:gd name="connsiteX0" fmla="*/ 211079 w 544921"/>
                <a:gd name="connsiteY0" fmla="*/ 388607 h 388978"/>
                <a:gd name="connsiteX1" fmla="*/ 171768 w 544921"/>
                <a:gd name="connsiteY1" fmla="*/ 372289 h 388978"/>
                <a:gd name="connsiteX2" fmla="*/ 14336 w 544921"/>
                <a:gd name="connsiteY2" fmla="*/ 214857 h 388978"/>
                <a:gd name="connsiteX3" fmla="*/ 17117 w 544921"/>
                <a:gd name="connsiteY3" fmla="*/ 136234 h 388978"/>
                <a:gd name="connsiteX4" fmla="*/ 92959 w 544921"/>
                <a:gd name="connsiteY4" fmla="*/ 136234 h 388978"/>
                <a:gd name="connsiteX5" fmla="*/ 211079 w 544921"/>
                <a:gd name="connsiteY5" fmla="*/ 254169 h 388978"/>
                <a:gd name="connsiteX6" fmla="*/ 449358 w 544921"/>
                <a:gd name="connsiteY6" fmla="*/ 15889 h 388978"/>
                <a:gd name="connsiteX7" fmla="*/ 528074 w 544921"/>
                <a:gd name="connsiteY7" fmla="*/ 15981 h 388978"/>
                <a:gd name="connsiteX8" fmla="*/ 527981 w 544921"/>
                <a:gd name="connsiteY8" fmla="*/ 94697 h 388978"/>
                <a:gd name="connsiteX9" fmla="*/ 249834 w 544921"/>
                <a:gd name="connsiteY9" fmla="*/ 372845 h 388978"/>
                <a:gd name="connsiteX10" fmla="*/ 211079 w 544921"/>
                <a:gd name="connsiteY10" fmla="*/ 388607 h 38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4921" h="388978">
                  <a:moveTo>
                    <a:pt x="211079" y="388607"/>
                  </a:moveTo>
                  <a:cubicBezTo>
                    <a:pt x="196338" y="388588"/>
                    <a:pt x="182189" y="382729"/>
                    <a:pt x="171768" y="372289"/>
                  </a:cubicBezTo>
                  <a:lnTo>
                    <a:pt x="14336" y="214857"/>
                  </a:lnTo>
                  <a:cubicBezTo>
                    <a:pt x="-6600" y="192383"/>
                    <a:pt x="-5357" y="157187"/>
                    <a:pt x="17117" y="136234"/>
                  </a:cubicBezTo>
                  <a:cubicBezTo>
                    <a:pt x="38479" y="116319"/>
                    <a:pt x="71597" y="116319"/>
                    <a:pt x="92959" y="136234"/>
                  </a:cubicBezTo>
                  <a:lnTo>
                    <a:pt x="211079" y="254169"/>
                  </a:lnTo>
                  <a:lnTo>
                    <a:pt x="449358" y="15889"/>
                  </a:lnTo>
                  <a:cubicBezTo>
                    <a:pt x="471128" y="-5825"/>
                    <a:pt x="506361" y="-5789"/>
                    <a:pt x="528074" y="15981"/>
                  </a:cubicBezTo>
                  <a:cubicBezTo>
                    <a:pt x="549789" y="37751"/>
                    <a:pt x="549751" y="72983"/>
                    <a:pt x="527981" y="94697"/>
                  </a:cubicBezTo>
                  <a:lnTo>
                    <a:pt x="249834" y="372845"/>
                  </a:lnTo>
                  <a:cubicBezTo>
                    <a:pt x="239450" y="382932"/>
                    <a:pt x="225561" y="388588"/>
                    <a:pt x="211079" y="388607"/>
                  </a:cubicBezTo>
                  <a:close/>
                </a:path>
              </a:pathLst>
            </a:custGeom>
            <a:noFill/>
            <a:ln w="3695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265E09F-F082-07E5-8D9C-63935D12CFD5}"/>
              </a:ext>
            </a:extLst>
          </p:cNvPr>
          <p:cNvGrpSpPr/>
          <p:nvPr/>
        </p:nvGrpSpPr>
        <p:grpSpPr>
          <a:xfrm>
            <a:off x="5563514" y="4420482"/>
            <a:ext cx="688880" cy="688880"/>
            <a:chOff x="1539482" y="2736728"/>
            <a:chExt cx="890072" cy="89007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62E84BF-B64D-C2E8-B402-F9623DB6073E}"/>
                </a:ext>
              </a:extLst>
            </p:cNvPr>
            <p:cNvSpPr/>
            <p:nvPr/>
          </p:nvSpPr>
          <p:spPr>
            <a:xfrm>
              <a:off x="1539482" y="2736728"/>
              <a:ext cx="890072" cy="890072"/>
            </a:xfrm>
            <a:custGeom>
              <a:avLst/>
              <a:gdLst>
                <a:gd name="connsiteX0" fmla="*/ 890073 w 890072"/>
                <a:gd name="connsiteY0" fmla="*/ 445036 h 890072"/>
                <a:gd name="connsiteX1" fmla="*/ 445036 w 890072"/>
                <a:gd name="connsiteY1" fmla="*/ 890073 h 890072"/>
                <a:gd name="connsiteX2" fmla="*/ 0 w 890072"/>
                <a:gd name="connsiteY2" fmla="*/ 445036 h 890072"/>
                <a:gd name="connsiteX3" fmla="*/ 445036 w 890072"/>
                <a:gd name="connsiteY3" fmla="*/ 0 h 890072"/>
                <a:gd name="connsiteX4" fmla="*/ 890073 w 890072"/>
                <a:gd name="connsiteY4" fmla="*/ 445036 h 890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0072" h="890072">
                  <a:moveTo>
                    <a:pt x="890073" y="445036"/>
                  </a:moveTo>
                  <a:cubicBezTo>
                    <a:pt x="890073" y="690823"/>
                    <a:pt x="690823" y="890073"/>
                    <a:pt x="445036" y="890073"/>
                  </a:cubicBezTo>
                  <a:cubicBezTo>
                    <a:pt x="199250" y="890073"/>
                    <a:pt x="0" y="690823"/>
                    <a:pt x="0" y="445036"/>
                  </a:cubicBezTo>
                  <a:cubicBezTo>
                    <a:pt x="0" y="199250"/>
                    <a:pt x="199250" y="0"/>
                    <a:pt x="445036" y="0"/>
                  </a:cubicBezTo>
                  <a:cubicBezTo>
                    <a:pt x="690823" y="0"/>
                    <a:pt x="890073" y="199250"/>
                    <a:pt x="890073" y="445036"/>
                  </a:cubicBezTo>
                  <a:close/>
                </a:path>
              </a:pathLst>
            </a:custGeom>
            <a:solidFill>
              <a:srgbClr val="0082BE"/>
            </a:solidFill>
            <a:ln w="36957" cap="rnd">
              <a:noFill/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09A0DA1-3CDD-2197-1EE1-D588A4F4EFFC}"/>
                </a:ext>
              </a:extLst>
            </p:cNvPr>
            <p:cNvSpPr/>
            <p:nvPr/>
          </p:nvSpPr>
          <p:spPr>
            <a:xfrm>
              <a:off x="1712772" y="2987489"/>
              <a:ext cx="544921" cy="388978"/>
            </a:xfrm>
            <a:custGeom>
              <a:avLst/>
              <a:gdLst>
                <a:gd name="connsiteX0" fmla="*/ 211079 w 544921"/>
                <a:gd name="connsiteY0" fmla="*/ 388607 h 388978"/>
                <a:gd name="connsiteX1" fmla="*/ 171768 w 544921"/>
                <a:gd name="connsiteY1" fmla="*/ 372289 h 388978"/>
                <a:gd name="connsiteX2" fmla="*/ 14336 w 544921"/>
                <a:gd name="connsiteY2" fmla="*/ 214857 h 388978"/>
                <a:gd name="connsiteX3" fmla="*/ 17117 w 544921"/>
                <a:gd name="connsiteY3" fmla="*/ 136234 h 388978"/>
                <a:gd name="connsiteX4" fmla="*/ 92959 w 544921"/>
                <a:gd name="connsiteY4" fmla="*/ 136234 h 388978"/>
                <a:gd name="connsiteX5" fmla="*/ 211079 w 544921"/>
                <a:gd name="connsiteY5" fmla="*/ 254169 h 388978"/>
                <a:gd name="connsiteX6" fmla="*/ 449358 w 544921"/>
                <a:gd name="connsiteY6" fmla="*/ 15889 h 388978"/>
                <a:gd name="connsiteX7" fmla="*/ 528074 w 544921"/>
                <a:gd name="connsiteY7" fmla="*/ 15981 h 388978"/>
                <a:gd name="connsiteX8" fmla="*/ 527981 w 544921"/>
                <a:gd name="connsiteY8" fmla="*/ 94697 h 388978"/>
                <a:gd name="connsiteX9" fmla="*/ 249834 w 544921"/>
                <a:gd name="connsiteY9" fmla="*/ 372845 h 388978"/>
                <a:gd name="connsiteX10" fmla="*/ 211079 w 544921"/>
                <a:gd name="connsiteY10" fmla="*/ 388607 h 388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4921" h="388978">
                  <a:moveTo>
                    <a:pt x="211079" y="388607"/>
                  </a:moveTo>
                  <a:cubicBezTo>
                    <a:pt x="196338" y="388588"/>
                    <a:pt x="182189" y="382729"/>
                    <a:pt x="171768" y="372289"/>
                  </a:cubicBezTo>
                  <a:lnTo>
                    <a:pt x="14336" y="214857"/>
                  </a:lnTo>
                  <a:cubicBezTo>
                    <a:pt x="-6600" y="192383"/>
                    <a:pt x="-5357" y="157187"/>
                    <a:pt x="17117" y="136234"/>
                  </a:cubicBezTo>
                  <a:cubicBezTo>
                    <a:pt x="38479" y="116319"/>
                    <a:pt x="71597" y="116319"/>
                    <a:pt x="92959" y="136234"/>
                  </a:cubicBezTo>
                  <a:lnTo>
                    <a:pt x="211079" y="254169"/>
                  </a:lnTo>
                  <a:lnTo>
                    <a:pt x="449358" y="15889"/>
                  </a:lnTo>
                  <a:cubicBezTo>
                    <a:pt x="471128" y="-5825"/>
                    <a:pt x="506361" y="-5789"/>
                    <a:pt x="528074" y="15981"/>
                  </a:cubicBezTo>
                  <a:cubicBezTo>
                    <a:pt x="549789" y="37751"/>
                    <a:pt x="549751" y="72983"/>
                    <a:pt x="527981" y="94697"/>
                  </a:cubicBezTo>
                  <a:lnTo>
                    <a:pt x="249834" y="372845"/>
                  </a:lnTo>
                  <a:cubicBezTo>
                    <a:pt x="239450" y="382932"/>
                    <a:pt x="225561" y="388588"/>
                    <a:pt x="211079" y="388607"/>
                  </a:cubicBezTo>
                  <a:close/>
                </a:path>
              </a:pathLst>
            </a:custGeom>
            <a:noFill/>
            <a:ln w="36957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05574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F1D95CC5-0096-3B69-F951-C7AEDF851A4C}"/>
              </a:ext>
            </a:extLst>
          </p:cNvPr>
          <p:cNvSpPr/>
          <p:nvPr/>
        </p:nvSpPr>
        <p:spPr>
          <a:xfrm>
            <a:off x="0" y="0"/>
            <a:ext cx="12192000" cy="3202487"/>
          </a:xfrm>
          <a:prstGeom prst="rect">
            <a:avLst/>
          </a:prstGeom>
          <a:solidFill>
            <a:srgbClr val="E7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032" y="20712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Coverage Choices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FB26B3-6B85-4354-358C-E87CBDDB5B58}"/>
              </a:ext>
            </a:extLst>
          </p:cNvPr>
          <p:cNvGrpSpPr>
            <a:grpSpLocks noChangeAspect="1"/>
          </p:cNvGrpSpPr>
          <p:nvPr/>
        </p:nvGrpSpPr>
        <p:grpSpPr>
          <a:xfrm>
            <a:off x="4063090" y="2259504"/>
            <a:ext cx="7897198" cy="3656059"/>
            <a:chOff x="1190241" y="1791013"/>
            <a:chExt cx="9860703" cy="456507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703D148-65DB-8046-9604-DC9D0D2D0B63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282139" y="2033082"/>
              <a:ext cx="3574482" cy="0"/>
            </a:xfrm>
            <a:prstGeom prst="line">
              <a:avLst/>
            </a:prstGeom>
            <a:ln w="25400">
              <a:solidFill>
                <a:srgbClr val="999999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ontent Placeholder 7">
              <a:extLst>
                <a:ext uri="{FF2B5EF4-FFF2-40B4-BE49-F238E27FC236}">
                  <a16:creationId xmlns:a16="http://schemas.microsoft.com/office/drawing/2014/main" id="{7B7026CC-A28A-35AD-FA33-1AEC41F04A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5758395" y="1860309"/>
              <a:ext cx="724395" cy="311332"/>
            </a:xfrm>
            <a:prstGeom prst="rect">
              <a:avLst/>
            </a:prstGeom>
            <a:solidFill>
              <a:srgbClr val="E7E6E6"/>
            </a:solidFill>
          </p:spPr>
          <p:txBody>
            <a:bodyPr/>
            <a:lstStyle>
              <a:lvl1pPr marL="117466" indent="-117466" algn="l" defTabSz="685750" rtl="0" eaLnBrk="1" latinLnBrk="0" hangingPunct="1">
                <a:lnSpc>
                  <a:spcPct val="90000"/>
                </a:lnSpc>
                <a:spcBef>
                  <a:spcPts val="30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4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219060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4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2pPr>
              <a:lvl3pPr marL="328589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2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3pPr>
              <a:lvl4pPr marL="401609" indent="-73021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System Font Regular"/>
                <a:buChar char="-"/>
                <a:tabLst/>
                <a:defRPr sz="1100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4pPr>
              <a:lvl5pPr marL="520662" indent="-101592" algn="l" defTabSz="685750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tabLst/>
                <a:defRPr sz="1051" b="0" i="0" kern="1200">
                  <a:solidFill>
                    <a:schemeClr val="accent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5pPr>
              <a:lvl6pPr marL="1885809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683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558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432" indent="-171438" algn="l" defTabSz="68575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75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600"/>
                </a:spcAft>
                <a:buClr>
                  <a:srgbClr val="005172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E7E6E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OR</a:t>
              </a: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5480580-EBB8-19A0-BC95-82127FB5E1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0241" y="1791013"/>
              <a:ext cx="4557510" cy="4553305"/>
              <a:chOff x="1190241" y="1791013"/>
              <a:chExt cx="4557510" cy="455330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864BE30-3EE3-1CA0-C1B5-53C57B4E8494}"/>
                  </a:ext>
                </a:extLst>
              </p:cNvPr>
              <p:cNvSpPr/>
              <p:nvPr/>
            </p:nvSpPr>
            <p:spPr>
              <a:xfrm>
                <a:off x="1190241" y="4654297"/>
                <a:ext cx="4553712" cy="169002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82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" name="Content Placeholder 7">
                <a:extLst>
                  <a:ext uri="{FF2B5EF4-FFF2-40B4-BE49-F238E27FC236}">
                    <a16:creationId xmlns:a16="http://schemas.microsoft.com/office/drawing/2014/main" id="{4190BD09-663E-1AF5-CDB4-1B28909660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05256" y="1791013"/>
                <a:ext cx="4531016" cy="1014188"/>
              </a:xfrm>
              <a:prstGeom prst="rect">
                <a:avLst/>
              </a:prstGeom>
            </p:spPr>
            <p:txBody>
              <a:bodyPr/>
              <a:lstStyle>
                <a:lvl1pPr marL="117466" indent="-117466" algn="l" defTabSz="68575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219060" indent="-101592" algn="l" defTabSz="68575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System Font Regular"/>
                  <a:buChar char="-"/>
                  <a:tabLst/>
                  <a:defRPr sz="1400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2pPr>
                <a:lvl3pPr marL="328589" indent="-101592" algn="l" defTabSz="68575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200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3pPr>
                <a:lvl4pPr marL="401609" indent="-73021" algn="l" defTabSz="68575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System Font Regular"/>
                  <a:buChar char="-"/>
                  <a:tabLst/>
                  <a:defRPr sz="1100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4pPr>
                <a:lvl5pPr marL="520662" indent="-101592" algn="l" defTabSz="68575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051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5pPr>
                <a:lvl6pPr marL="1885809" indent="-171438" algn="l" defTabSz="68575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683" indent="-171438" algn="l" defTabSz="68575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558" indent="-171438" algn="l" defTabSz="68575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432" indent="-171438" algn="l" defTabSz="68575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75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5172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Option 1</a:t>
                </a:r>
              </a:p>
              <a:p>
                <a:pPr marL="0" marR="0" lvl="0" indent="0" algn="ctr" defTabSz="68575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5172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Add one or both of the 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following to Original Medicare:</a:t>
                </a:r>
              </a:p>
              <a:p>
                <a:pPr marL="0" marR="0" lvl="0" indent="0" algn="ctr" defTabSz="68575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5172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5172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9B78FC5-7534-5046-4F94-47D0BD5BC56F}"/>
                  </a:ext>
                </a:extLst>
              </p:cNvPr>
              <p:cNvSpPr/>
              <p:nvPr/>
            </p:nvSpPr>
            <p:spPr>
              <a:xfrm>
                <a:off x="1197922" y="4630233"/>
                <a:ext cx="4546031" cy="1620040"/>
              </a:xfrm>
              <a:prstGeom prst="rect">
                <a:avLst/>
              </a:prstGeom>
              <a:noFill/>
              <a:ln w="254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6FE0F88-2F18-A447-250A-E9699B86C548}"/>
                  </a:ext>
                </a:extLst>
              </p:cNvPr>
              <p:cNvSpPr txBox="1"/>
              <p:nvPr/>
            </p:nvSpPr>
            <p:spPr>
              <a:xfrm>
                <a:off x="2213172" y="5739380"/>
                <a:ext cx="3503453" cy="28469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50" b="0" i="0" u="none" strike="noStrike" kern="1200" cap="none" spc="0" normalizeH="0" baseline="0" noProof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Helps pay for prescription drugs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B3C5F5A-649B-9482-5B3E-E1B9900799A8}"/>
                  </a:ext>
                </a:extLst>
              </p:cNvPr>
              <p:cNvSpPr/>
              <p:nvPr/>
            </p:nvSpPr>
            <p:spPr>
              <a:xfrm>
                <a:off x="1190241" y="2829265"/>
                <a:ext cx="4553712" cy="1689379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82B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8B1BE3-6389-7674-689B-9CEAADD6B3A5}"/>
                  </a:ext>
                </a:extLst>
              </p:cNvPr>
              <p:cNvSpPr txBox="1"/>
              <p:nvPr/>
            </p:nvSpPr>
            <p:spPr>
              <a:xfrm>
                <a:off x="2213173" y="3698290"/>
                <a:ext cx="3321358" cy="74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Helps pay some or all of the out-of-pocket costs not paid by Original Medicare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B0600DC-670A-ED30-F7EC-37FE8E8DFCD0}"/>
                  </a:ext>
                </a:extLst>
              </p:cNvPr>
              <p:cNvGrpSpPr/>
              <p:nvPr/>
            </p:nvGrpSpPr>
            <p:grpSpPr>
              <a:xfrm>
                <a:off x="1424489" y="3678700"/>
                <a:ext cx="708991" cy="708991"/>
                <a:chOff x="1424489" y="3678700"/>
                <a:chExt cx="708991" cy="708991"/>
              </a:xfrm>
            </p:grpSpPr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8BCD54EA-4830-05B2-C64D-5AD26B350B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24489" y="3678700"/>
                  <a:ext cx="708991" cy="708991"/>
                </a:xfrm>
                <a:prstGeom prst="ellipse">
                  <a:avLst/>
                </a:prstGeom>
                <a:solidFill>
                  <a:srgbClr val="008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34" name="Graphic 33">
                  <a:extLst>
                    <a:ext uri="{FF2B5EF4-FFF2-40B4-BE49-F238E27FC236}">
                      <a16:creationId xmlns:a16="http://schemas.microsoft.com/office/drawing/2014/main" id="{CA7FEFB5-0E59-AADE-F601-D4A2819154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63173" y="3839471"/>
                  <a:ext cx="422197" cy="388421"/>
                </a:xfrm>
                <a:prstGeom prst="rect">
                  <a:avLst/>
                </a:prstGeom>
              </p:spPr>
            </p:pic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19653470-D3F7-2840-691A-A1279FC6C61F}"/>
                  </a:ext>
                </a:extLst>
              </p:cNvPr>
              <p:cNvGrpSpPr/>
              <p:nvPr/>
            </p:nvGrpSpPr>
            <p:grpSpPr>
              <a:xfrm>
                <a:off x="1417075" y="5512445"/>
                <a:ext cx="698431" cy="698431"/>
                <a:chOff x="1417075" y="5512445"/>
                <a:chExt cx="698431" cy="698431"/>
              </a:xfrm>
            </p:grpSpPr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F24A652C-9572-712B-ACEA-6CB7C57176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417075" y="5512445"/>
                  <a:ext cx="698431" cy="698431"/>
                </a:xfrm>
                <a:prstGeom prst="ellipse">
                  <a:avLst/>
                </a:prstGeom>
                <a:solidFill>
                  <a:srgbClr val="008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38" name="Graphic 37">
                  <a:extLst>
                    <a:ext uri="{FF2B5EF4-FFF2-40B4-BE49-F238E27FC236}">
                      <a16:creationId xmlns:a16="http://schemas.microsoft.com/office/drawing/2014/main" id="{7DDC02C4-D2CE-69C1-6536-FD0A45C930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1803" y="5654906"/>
                  <a:ext cx="334916" cy="380587"/>
                </a:xfrm>
                <a:prstGeom prst="rect">
                  <a:avLst/>
                </a:prstGeom>
              </p:spPr>
            </p:pic>
          </p:grp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6626E31-6EF2-2709-CFAA-5B6C905B805B}"/>
                  </a:ext>
                </a:extLst>
              </p:cNvPr>
              <p:cNvSpPr/>
              <p:nvPr/>
            </p:nvSpPr>
            <p:spPr>
              <a:xfrm>
                <a:off x="1190241" y="2834735"/>
                <a:ext cx="4557510" cy="730870"/>
              </a:xfrm>
              <a:prstGeom prst="rect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Medicare Supplement Insurance (Medigap)</a:t>
                </a:r>
              </a:p>
              <a:p>
                <a:pPr marL="914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Offered by private insurance companies</a:t>
                </a: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552A8-082A-3D63-2D9A-F858BDE390EB}"/>
                  </a:ext>
                </a:extLst>
              </p:cNvPr>
              <p:cNvSpPr/>
              <p:nvPr/>
            </p:nvSpPr>
            <p:spPr>
              <a:xfrm>
                <a:off x="1190241" y="4654297"/>
                <a:ext cx="4546031" cy="730870"/>
              </a:xfrm>
              <a:prstGeom prst="rect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Medicare Part D Plan</a:t>
                </a:r>
              </a:p>
              <a:p>
                <a:pPr marL="914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Offered by private insurance companies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528AE80-0DA8-1C1B-F901-549020A3B17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485753" y="1791013"/>
              <a:ext cx="4565191" cy="4565076"/>
              <a:chOff x="6485753" y="1791013"/>
              <a:chExt cx="4565191" cy="4565076"/>
            </a:xfrm>
          </p:grpSpPr>
          <p:sp>
            <p:nvSpPr>
              <p:cNvPr id="9" name="Content Placeholder 7">
                <a:extLst>
                  <a:ext uri="{FF2B5EF4-FFF2-40B4-BE49-F238E27FC236}">
                    <a16:creationId xmlns:a16="http://schemas.microsoft.com/office/drawing/2014/main" id="{C5548FDC-5C43-B7CC-1DFD-E4F2433967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5753" y="1791013"/>
                <a:ext cx="4565191" cy="1014188"/>
              </a:xfrm>
              <a:prstGeom prst="rect">
                <a:avLst/>
              </a:prstGeom>
            </p:spPr>
            <p:txBody>
              <a:bodyPr/>
              <a:lstStyle>
                <a:lvl1pPr marL="117466" indent="-117466" algn="l" defTabSz="685750" rtl="0" eaLnBrk="1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400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219060" indent="-101592" algn="l" defTabSz="68575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System Font Regular"/>
                  <a:buChar char="-"/>
                  <a:tabLst/>
                  <a:defRPr sz="1400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2pPr>
                <a:lvl3pPr marL="328589" indent="-101592" algn="l" defTabSz="68575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200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3pPr>
                <a:lvl4pPr marL="401609" indent="-73021" algn="l" defTabSz="68575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System Font Regular"/>
                  <a:buChar char="-"/>
                  <a:tabLst/>
                  <a:defRPr sz="1100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4pPr>
                <a:lvl5pPr marL="520662" indent="-101592" algn="l" defTabSz="685750" rtl="0" eaLnBrk="1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chemeClr val="accent1"/>
                  </a:buClr>
                  <a:buFont typeface="Arial" panose="020B0604020202020204" pitchFamily="34" charset="0"/>
                  <a:buChar char="•"/>
                  <a:tabLst/>
                  <a:defRPr sz="1051" b="0" i="0" kern="1200">
                    <a:solidFill>
                      <a:schemeClr val="accent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5pPr>
                <a:lvl6pPr marL="1885809" indent="-171438" algn="l" defTabSz="68575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683" indent="-171438" algn="l" defTabSz="68575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558" indent="-171438" algn="l" defTabSz="68575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432" indent="-171438" algn="l" defTabSz="68575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68575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5172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Option 2</a:t>
                </a:r>
              </a:p>
              <a:p>
                <a:pPr marL="0" marR="0" lvl="0" indent="0" algn="ctr" defTabSz="685750" rtl="0" eaLnBrk="1" fontAlgn="auto" latinLnBrk="0" hangingPunct="1">
                  <a:lnSpc>
                    <a:spcPct val="10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5172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Choose a </a:t>
                </a:r>
                <a:b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</a:b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Medicare Advantage plan:</a:t>
                </a:r>
              </a:p>
              <a:p>
                <a:pPr marL="0" marR="0" lvl="0" indent="0" algn="ctr" defTabSz="685750" rtl="0" eaLnBrk="1" fontAlgn="auto" latinLnBrk="0" hangingPunct="1">
                  <a:lnSpc>
                    <a:spcPct val="90000"/>
                  </a:lnSpc>
                  <a:spcBef>
                    <a:spcPts val="300"/>
                  </a:spcBef>
                  <a:spcAft>
                    <a:spcPts val="600"/>
                  </a:spcAft>
                  <a:buClr>
                    <a:srgbClr val="005172"/>
                  </a:buClr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345BC79-E4CD-0ADE-9183-28A5A650A135}"/>
                  </a:ext>
                </a:extLst>
              </p:cNvPr>
              <p:cNvSpPr/>
              <p:nvPr/>
            </p:nvSpPr>
            <p:spPr>
              <a:xfrm>
                <a:off x="6497232" y="2823143"/>
                <a:ext cx="4553712" cy="3532946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51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AF707C-AF19-4000-CE94-350042103768}"/>
                  </a:ext>
                </a:extLst>
              </p:cNvPr>
              <p:cNvSpPr txBox="1"/>
              <p:nvPr/>
            </p:nvSpPr>
            <p:spPr>
              <a:xfrm>
                <a:off x="7543755" y="3607236"/>
                <a:ext cx="3212477" cy="96074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Part C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Combines Part A (hospital insurance) and </a:t>
                </a:r>
                <a:b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Part B (medical insurance) in one plan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70D9E7-EEB0-D24C-6AF5-FE6920F0B916}"/>
                  </a:ext>
                </a:extLst>
              </p:cNvPr>
              <p:cNvSpPr txBox="1"/>
              <p:nvPr/>
            </p:nvSpPr>
            <p:spPr>
              <a:xfrm>
                <a:off x="7543756" y="4712212"/>
                <a:ext cx="3308730" cy="74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Part D </a:t>
                </a:r>
                <a:b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Usually includes prescription drug coverage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9C8F046-7C2B-FE39-0A12-C4F2BA8DBC1A}"/>
                  </a:ext>
                </a:extLst>
              </p:cNvPr>
              <p:cNvSpPr txBox="1"/>
              <p:nvPr/>
            </p:nvSpPr>
            <p:spPr>
              <a:xfrm>
                <a:off x="7543756" y="5561021"/>
                <a:ext cx="3096950" cy="7493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May offer additional benefits like vision </a:t>
                </a:r>
                <a:b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and dental coverage</a:t>
                </a: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215ED2E7-4B72-C4DB-1C04-222F46D5CF82}"/>
                  </a:ext>
                </a:extLst>
              </p:cNvPr>
              <p:cNvGrpSpPr/>
              <p:nvPr/>
            </p:nvGrpSpPr>
            <p:grpSpPr>
              <a:xfrm>
                <a:off x="6785286" y="3742706"/>
                <a:ext cx="713232" cy="713232"/>
                <a:chOff x="6785286" y="3754738"/>
                <a:chExt cx="676406" cy="676406"/>
              </a:xfrm>
            </p:grpSpPr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6716D923-8DD9-3798-1C4D-A7A13F7F99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5286" y="3754738"/>
                  <a:ext cx="676406" cy="676406"/>
                </a:xfrm>
                <a:prstGeom prst="ellipse">
                  <a:avLst/>
                </a:prstGeom>
                <a:solidFill>
                  <a:srgbClr val="008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41" name="Graphic 40" descr="Hospital">
                  <a:extLst>
                    <a:ext uri="{FF2B5EF4-FFF2-40B4-BE49-F238E27FC236}">
                      <a16:creationId xmlns:a16="http://schemas.microsoft.com/office/drawing/2014/main" id="{C860329F-444F-C689-AB08-873A62B7D4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61515" y="3776418"/>
                  <a:ext cx="314087" cy="314087"/>
                </a:xfrm>
                <a:prstGeom prst="rect">
                  <a:avLst/>
                </a:prstGeom>
              </p:spPr>
            </p:pic>
            <p:pic>
              <p:nvPicPr>
                <p:cNvPr id="43" name="Graphic 42">
                  <a:extLst>
                    <a:ext uri="{FF2B5EF4-FFF2-40B4-BE49-F238E27FC236}">
                      <a16:creationId xmlns:a16="http://schemas.microsoft.com/office/drawing/2014/main" id="{C8170D77-1678-71CF-BA96-0A320BBFC4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026747" y="4093102"/>
                  <a:ext cx="200765" cy="254629"/>
                </a:xfrm>
                <a:prstGeom prst="rect">
                  <a:avLst/>
                </a:prstGeom>
              </p:spPr>
            </p:pic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E5D1071-16AE-30CB-E8E9-361CBAD510E5}"/>
                  </a:ext>
                </a:extLst>
              </p:cNvPr>
              <p:cNvGrpSpPr/>
              <p:nvPr/>
            </p:nvGrpSpPr>
            <p:grpSpPr>
              <a:xfrm>
                <a:off x="6762746" y="4599410"/>
                <a:ext cx="713232" cy="713232"/>
                <a:chOff x="6762747" y="4599411"/>
                <a:chExt cx="676407" cy="676407"/>
              </a:xfrm>
            </p:grpSpPr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A141962C-87F2-733A-13C9-246D89415E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62747" y="4599411"/>
                  <a:ext cx="676407" cy="676407"/>
                </a:xfrm>
                <a:prstGeom prst="ellipse">
                  <a:avLst/>
                </a:prstGeom>
                <a:solidFill>
                  <a:srgbClr val="008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47" name="Graphic 46">
                  <a:extLst>
                    <a:ext uri="{FF2B5EF4-FFF2-40B4-BE49-F238E27FC236}">
                      <a16:creationId xmlns:a16="http://schemas.microsoft.com/office/drawing/2014/main" id="{FAFAD7F5-556D-4642-3709-A9C9133E8C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70704" y="4737380"/>
                  <a:ext cx="324355" cy="368586"/>
                </a:xfrm>
                <a:prstGeom prst="rect">
                  <a:avLst/>
                </a:prstGeom>
              </p:spPr>
            </p:pic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BE9A4750-61D9-D5D7-A350-B458005683A6}"/>
                  </a:ext>
                </a:extLst>
              </p:cNvPr>
              <p:cNvGrpSpPr/>
              <p:nvPr/>
            </p:nvGrpSpPr>
            <p:grpSpPr>
              <a:xfrm>
                <a:off x="6788924" y="5448544"/>
                <a:ext cx="713232" cy="713232"/>
                <a:chOff x="6788925" y="5436513"/>
                <a:chExt cx="676407" cy="676407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EBBD0EAA-BAE5-7054-B9FE-1AE830B295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788925" y="5436513"/>
                  <a:ext cx="676407" cy="676407"/>
                </a:xfrm>
                <a:prstGeom prst="ellipse">
                  <a:avLst/>
                </a:prstGeom>
                <a:solidFill>
                  <a:srgbClr val="0082B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pic>
              <p:nvPicPr>
                <p:cNvPr id="49" name="Graphic 48">
                  <a:extLst>
                    <a:ext uri="{FF2B5EF4-FFF2-40B4-BE49-F238E27FC236}">
                      <a16:creationId xmlns:a16="http://schemas.microsoft.com/office/drawing/2014/main" id="{F255331B-7933-DB7A-4697-C0F0CA4BBA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30199" y="5577787"/>
                  <a:ext cx="393857" cy="393857"/>
                </a:xfrm>
                <a:prstGeom prst="rect">
                  <a:avLst/>
                </a:prstGeom>
              </p:spPr>
            </p:pic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8ADEEAD-7CAD-7C8C-FB49-ADA17E02C35F}"/>
                  </a:ext>
                </a:extLst>
              </p:cNvPr>
              <p:cNvSpPr/>
              <p:nvPr/>
            </p:nvSpPr>
            <p:spPr>
              <a:xfrm>
                <a:off x="6504022" y="2811373"/>
                <a:ext cx="4546922" cy="730870"/>
              </a:xfrm>
              <a:prstGeom prst="rect">
                <a:avLst/>
              </a:prstGeom>
              <a:solidFill>
                <a:srgbClr val="00517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Medicare Advantage (Part C) Plan</a:t>
                </a:r>
              </a:p>
              <a:p>
                <a:pPr marL="914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Offered by private insurance companies</a:t>
                </a:r>
              </a:p>
            </p:txBody>
          </p:sp>
        </p:grpSp>
      </p:grpSp>
      <p:pic>
        <p:nvPicPr>
          <p:cNvPr id="63" name="Graphic 62" descr="Hospital">
            <a:extLst>
              <a:ext uri="{FF2B5EF4-FFF2-40B4-BE49-F238E27FC236}">
                <a16:creationId xmlns:a16="http://schemas.microsoft.com/office/drawing/2014/main" id="{A2A2D55E-3E7C-22F6-FD9D-4FFA2981E1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5792" y="3817580"/>
            <a:ext cx="265240" cy="26524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E4157A1E-B0AF-46BD-7219-45A1DECBF2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9186" y="5284739"/>
            <a:ext cx="332603" cy="332603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8B161F5F-B25A-1A3B-AA69-DC8155238117}"/>
              </a:ext>
            </a:extLst>
          </p:cNvPr>
          <p:cNvGrpSpPr/>
          <p:nvPr/>
        </p:nvGrpSpPr>
        <p:grpSpPr>
          <a:xfrm>
            <a:off x="256089" y="1392168"/>
            <a:ext cx="3431944" cy="742382"/>
            <a:chOff x="455920" y="1764016"/>
            <a:chExt cx="3431944" cy="742382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86931DAB-DCA4-BE71-C190-37A35AF678A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920" y="1764016"/>
              <a:ext cx="742379" cy="742382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0EC4AB1-4910-20BC-7724-CFD345324412}"/>
                </a:ext>
              </a:extLst>
            </p:cNvPr>
            <p:cNvSpPr txBox="1"/>
            <p:nvPr/>
          </p:nvSpPr>
          <p:spPr>
            <a:xfrm>
              <a:off x="1227869" y="1771031"/>
              <a:ext cx="2659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Enroll in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Original Medicare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ECAFAE29-370A-FE32-675E-3F2517421531}"/>
              </a:ext>
            </a:extLst>
          </p:cNvPr>
          <p:cNvGrpSpPr/>
          <p:nvPr/>
        </p:nvGrpSpPr>
        <p:grpSpPr>
          <a:xfrm>
            <a:off x="6295717" y="1394185"/>
            <a:ext cx="3431944" cy="742382"/>
            <a:chOff x="455920" y="1764016"/>
            <a:chExt cx="3431944" cy="742382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A444EE60-B24E-5DC2-0303-29542ECA9B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5920" y="1764016"/>
              <a:ext cx="742379" cy="742382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8594355-1A18-0B47-2FB2-241BB6A977D2}"/>
                </a:ext>
              </a:extLst>
            </p:cNvPr>
            <p:cNvSpPr txBox="1"/>
            <p:nvPr/>
          </p:nvSpPr>
          <p:spPr>
            <a:xfrm>
              <a:off x="1227869" y="1771031"/>
              <a:ext cx="26599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Decide if additional coverage is needed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AE8630A-1B38-5E81-76EB-81717374C91D}"/>
              </a:ext>
            </a:extLst>
          </p:cNvPr>
          <p:cNvGrpSpPr/>
          <p:nvPr/>
        </p:nvGrpSpPr>
        <p:grpSpPr>
          <a:xfrm>
            <a:off x="567960" y="2564339"/>
            <a:ext cx="2559938" cy="3786097"/>
            <a:chOff x="567960" y="2564339"/>
            <a:chExt cx="2559938" cy="3786097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CD7F9331-E17F-35D0-F189-3A3D0C4CA568}"/>
                </a:ext>
              </a:extLst>
            </p:cNvPr>
            <p:cNvGrpSpPr/>
            <p:nvPr/>
          </p:nvGrpSpPr>
          <p:grpSpPr>
            <a:xfrm>
              <a:off x="567960" y="2564339"/>
              <a:ext cx="2559938" cy="3786097"/>
              <a:chOff x="226274" y="3053389"/>
              <a:chExt cx="3064551" cy="282945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6AAADF5F-5CEF-1BA6-0F85-E14FEAC9909F}"/>
                  </a:ext>
                </a:extLst>
              </p:cNvPr>
              <p:cNvSpPr/>
              <p:nvPr/>
            </p:nvSpPr>
            <p:spPr>
              <a:xfrm>
                <a:off x="226274" y="3053389"/>
                <a:ext cx="3063681" cy="2829451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rgbClr val="00517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730C53B-942C-9371-2BAA-937C0F5BB5B7}"/>
                  </a:ext>
                </a:extLst>
              </p:cNvPr>
              <p:cNvSpPr txBox="1"/>
              <p:nvPr/>
            </p:nvSpPr>
            <p:spPr>
              <a:xfrm>
                <a:off x="1095934" y="4079309"/>
                <a:ext cx="1621511" cy="44851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Part A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59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Hospital &amp; Inpatient care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F5ADFBA8-B73E-84CE-8713-30C73D1532E8}"/>
                  </a:ext>
                </a:extLst>
              </p:cNvPr>
              <p:cNvSpPr txBox="1"/>
              <p:nvPr/>
            </p:nvSpPr>
            <p:spPr>
              <a:xfrm>
                <a:off x="1095935" y="4803797"/>
                <a:ext cx="1988480" cy="548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Part B </a:t>
                </a:r>
                <a:br>
                  <a:rPr kumimoji="0" 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</a:b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172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Doctor visits &amp; Outpatient care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077D587-7B22-68E5-4BAF-059254635270}"/>
                  </a:ext>
                </a:extLst>
              </p:cNvPr>
              <p:cNvSpPr/>
              <p:nvPr/>
            </p:nvSpPr>
            <p:spPr>
              <a:xfrm>
                <a:off x="231712" y="3053390"/>
                <a:ext cx="3059113" cy="585336"/>
              </a:xfrm>
              <a:prstGeom prst="rect">
                <a:avLst/>
              </a:prstGeom>
              <a:solidFill>
                <a:srgbClr val="005172"/>
              </a:solidFill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914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Original Medicare</a:t>
                </a:r>
              </a:p>
              <a:p>
                <a:pPr marL="9144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Provided &amp; administered by the federal government</a:t>
                </a:r>
                <a:endPara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69" name="Graphic 68" descr="Hospital">
                <a:extLst>
                  <a:ext uri="{FF2B5EF4-FFF2-40B4-BE49-F238E27FC236}">
                    <a16:creationId xmlns:a16="http://schemas.microsoft.com/office/drawing/2014/main" id="{98B4B90C-791E-CB51-4E38-FB216EE75C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70941" y="4070283"/>
                <a:ext cx="447769" cy="447770"/>
              </a:xfrm>
              <a:prstGeom prst="rect">
                <a:avLst/>
              </a:prstGeom>
            </p:spPr>
          </p:pic>
          <p:pic>
            <p:nvPicPr>
              <p:cNvPr id="72" name="Graphic 71">
                <a:extLst>
                  <a:ext uri="{FF2B5EF4-FFF2-40B4-BE49-F238E27FC236}">
                    <a16:creationId xmlns:a16="http://schemas.microsoft.com/office/drawing/2014/main" id="{0E74B9CA-6F19-2A7B-595B-36EE184918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45523" y="4826541"/>
                <a:ext cx="298607" cy="388188"/>
              </a:xfrm>
              <a:prstGeom prst="rect">
                <a:avLst/>
              </a:prstGeom>
            </p:spPr>
          </p:pic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A98592E-04DB-2784-2DC0-B19212525F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3553" y="3948031"/>
              <a:ext cx="585334" cy="585336"/>
              <a:chOff x="1018227" y="1578505"/>
              <a:chExt cx="1097651" cy="1097654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F87F4D71-E9DF-943E-0325-14615074C51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18227" y="1578505"/>
                <a:ext cx="1097651" cy="1097654"/>
              </a:xfrm>
              <a:prstGeom prst="ellipse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2" name="Graphic 81" descr="Hospital">
                <a:extLst>
                  <a:ext uri="{FF2B5EF4-FFF2-40B4-BE49-F238E27FC236}">
                    <a16:creationId xmlns:a16="http://schemas.microsoft.com/office/drawing/2014/main" id="{5E6A7F77-70B5-C7FD-9995-A3AF5D35E0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1132088" y="1649836"/>
                <a:ext cx="869928" cy="869928"/>
              </a:xfrm>
              <a:prstGeom prst="rect">
                <a:avLst/>
              </a:prstGeom>
            </p:spPr>
          </p:pic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BDC469B-9EAF-C6D0-66E8-7123AA0E1D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3553" y="4892800"/>
              <a:ext cx="585335" cy="585337"/>
              <a:chOff x="2882469" y="5345975"/>
              <a:chExt cx="1097651" cy="1097654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1E8D97C-4EAA-1610-46FA-9776890B95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82469" y="5345975"/>
                <a:ext cx="1097651" cy="1097654"/>
              </a:xfrm>
              <a:prstGeom prst="ellipse">
                <a:avLst/>
              </a:prstGeom>
              <a:solidFill>
                <a:srgbClr val="008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3FF0F11B-1A3A-2296-8CBB-A6D86033CB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141227" y="5517716"/>
                <a:ext cx="580134" cy="7541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828502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2789382"/>
            <a:ext cx="4922982" cy="794328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5172"/>
                </a:solidFill>
              </a:rPr>
              <a:t>Things to consider: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1DFBED46-0E66-A4CC-70F1-C65598F0514E}"/>
              </a:ext>
            </a:extLst>
          </p:cNvPr>
          <p:cNvGraphicFramePr>
            <a:graphicFrameLocks noGrp="1"/>
          </p:cNvGraphicFramePr>
          <p:nvPr/>
        </p:nvGraphicFramePr>
        <p:xfrm>
          <a:off x="5246254" y="2114357"/>
          <a:ext cx="6271492" cy="276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5746">
                  <a:extLst>
                    <a:ext uri="{9D8B030D-6E8A-4147-A177-3AD203B41FA5}">
                      <a16:colId xmlns:a16="http://schemas.microsoft.com/office/drawing/2014/main" val="1909301779"/>
                    </a:ext>
                  </a:extLst>
                </a:gridCol>
                <a:gridCol w="3135746">
                  <a:extLst>
                    <a:ext uri="{9D8B030D-6E8A-4147-A177-3AD203B41FA5}">
                      <a16:colId xmlns:a16="http://schemas.microsoft.com/office/drawing/2014/main" val="2575180009"/>
                    </a:ext>
                  </a:extLst>
                </a:gridCol>
              </a:tblGrid>
              <a:tr h="4714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Medicare Supplement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Medicare Advantage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6087103"/>
                  </a:ext>
                </a:extLst>
              </a:tr>
              <a:tr h="471440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Monthly premium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Part D premium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Other stand-alone coverage premiums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Out-of-pocket costs determined by choice of plan (i.e. Plan G)</a:t>
                      </a:r>
                    </a:p>
                  </a:txBody>
                  <a:tcP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Monthly premium (if applicable)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Part D included in plan premium (if MAPD)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Cost share for covered services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Annual Maximum out-of-pocket protection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n-US" sz="1400" dirty="0">
                        <a:solidFill>
                          <a:srgbClr val="005172"/>
                        </a:solidFill>
                      </a:endParaRPr>
                    </a:p>
                  </a:txBody>
                  <a:tcP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215229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9C1DD3F0-5F7F-080A-EF21-520D7DBAEEC3}"/>
              </a:ext>
            </a:extLst>
          </p:cNvPr>
          <p:cNvSpPr txBox="1">
            <a:spLocks/>
          </p:cNvSpPr>
          <p:nvPr/>
        </p:nvSpPr>
        <p:spPr>
          <a:xfrm>
            <a:off x="1599521" y="3583710"/>
            <a:ext cx="1871721" cy="725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Cost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D603B59-76B8-D6DA-E2DF-92F2423A1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2053" y="2714943"/>
            <a:ext cx="188637" cy="188637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DF2CFDA9-0667-C155-28CB-A86E549D9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2053" y="3045425"/>
            <a:ext cx="188637" cy="18863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01E48F1-F5F9-2DC7-F05D-9309FEE33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2053" y="3348891"/>
            <a:ext cx="188637" cy="188637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6AEC8133-3E95-6C3A-5DE1-B8DD1CD10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2053" y="4009855"/>
            <a:ext cx="188637" cy="18863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E4DB80C-CE3C-1538-12F1-1A43ECBE8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8562" y="2714942"/>
            <a:ext cx="188637" cy="18863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CDB60F-A483-A685-E04A-6494C67A9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8562" y="3046045"/>
            <a:ext cx="188637" cy="18863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7ACAA24-8698-8466-E346-0E943111C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58561" y="3685663"/>
            <a:ext cx="188637" cy="1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26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1" y="2789382"/>
            <a:ext cx="4922982" cy="794328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5172"/>
                </a:solidFill>
              </a:rPr>
              <a:t>Things to consider: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2" name="Table 22">
            <a:extLst>
              <a:ext uri="{FF2B5EF4-FFF2-40B4-BE49-F238E27FC236}">
                <a16:creationId xmlns:a16="http://schemas.microsoft.com/office/drawing/2014/main" id="{1DFBED46-0E66-A4CC-70F1-C65598F0514E}"/>
              </a:ext>
            </a:extLst>
          </p:cNvPr>
          <p:cNvGraphicFramePr>
            <a:graphicFrameLocks noGrp="1"/>
          </p:cNvGraphicFramePr>
          <p:nvPr/>
        </p:nvGraphicFramePr>
        <p:xfrm>
          <a:off x="5262486" y="2201910"/>
          <a:ext cx="6271492" cy="276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5746">
                  <a:extLst>
                    <a:ext uri="{9D8B030D-6E8A-4147-A177-3AD203B41FA5}">
                      <a16:colId xmlns:a16="http://schemas.microsoft.com/office/drawing/2014/main" val="1909301779"/>
                    </a:ext>
                  </a:extLst>
                </a:gridCol>
                <a:gridCol w="3135746">
                  <a:extLst>
                    <a:ext uri="{9D8B030D-6E8A-4147-A177-3AD203B41FA5}">
                      <a16:colId xmlns:a16="http://schemas.microsoft.com/office/drawing/2014/main" val="2575180009"/>
                    </a:ext>
                  </a:extLst>
                </a:gridCol>
              </a:tblGrid>
              <a:tr h="4714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Medicare Supplement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Medicare Advantage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56087103"/>
                  </a:ext>
                </a:extLst>
              </a:tr>
              <a:tr h="471440"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Pays some costs not covered by original Medicare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Nationwide coverage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No prescription coverage</a:t>
                      </a:r>
                    </a:p>
                  </a:txBody>
                  <a:tcPr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Original Medicare benefits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If MAPD, prescription drug coverage included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Networks of providers</a:t>
                      </a:r>
                    </a:p>
                    <a:p>
                      <a:pPr marL="457200" lvl="1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rgbClr val="005172"/>
                          </a:solidFill>
                        </a:rPr>
                        <a:t>Additional benefits beyond original Medicare (dental, vision, hearing, etc.)</a:t>
                      </a:r>
                    </a:p>
                  </a:txBody>
                  <a:tcPr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215229"/>
                  </a:ext>
                </a:extLst>
              </a:tr>
            </a:tbl>
          </a:graphicData>
        </a:graphic>
      </p:graphicFrame>
      <p:sp>
        <p:nvSpPr>
          <p:cNvPr id="23" name="Title 1">
            <a:extLst>
              <a:ext uri="{FF2B5EF4-FFF2-40B4-BE49-F238E27FC236}">
                <a16:creationId xmlns:a16="http://schemas.microsoft.com/office/drawing/2014/main" id="{9C1DD3F0-5F7F-080A-EF21-520D7DBAEEC3}"/>
              </a:ext>
            </a:extLst>
          </p:cNvPr>
          <p:cNvSpPr txBox="1">
            <a:spLocks/>
          </p:cNvSpPr>
          <p:nvPr/>
        </p:nvSpPr>
        <p:spPr>
          <a:xfrm>
            <a:off x="1123033" y="3583710"/>
            <a:ext cx="2824697" cy="72548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Coverage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8D603B59-76B8-D6DA-E2DF-92F2423A1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5993" y="2803570"/>
            <a:ext cx="188637" cy="188637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AE4DB80C-CE3C-1538-12F1-1A43ECBE8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3267" y="2803571"/>
            <a:ext cx="188637" cy="188637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F4CDB60F-A483-A685-E04A-6494C67A9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3266" y="3133598"/>
            <a:ext cx="188637" cy="188637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87ACAA24-8698-8466-E346-0E943111C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3266" y="3772558"/>
            <a:ext cx="188637" cy="18863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B25F5FEF-C96B-CDA5-4583-6C3A1B7DA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5994" y="3436444"/>
            <a:ext cx="188637" cy="18863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F93A807E-FC9A-C358-E111-E732244211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75994" y="3763363"/>
            <a:ext cx="188637" cy="188637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E04707D0-56C1-6A14-CE00-59B32A460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93265" y="4092849"/>
            <a:ext cx="188637" cy="1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15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49774-B3A2-97F9-0B15-E88CBE1CC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2A6543-A989-4282-26C7-A1CCD24ABF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Thank you for your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9FB41-261E-758D-D957-4A7A61665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796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050273AE-7FED-033D-2046-1C61631A0987}"/>
              </a:ext>
            </a:extLst>
          </p:cNvPr>
          <p:cNvGrpSpPr/>
          <p:nvPr/>
        </p:nvGrpSpPr>
        <p:grpSpPr>
          <a:xfrm>
            <a:off x="-267586" y="467838"/>
            <a:ext cx="12727172" cy="956672"/>
            <a:chOff x="-223284" y="202019"/>
            <a:chExt cx="12727172" cy="956672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6414F6B8-FD17-7938-49C7-1C12B65B284E}"/>
                </a:ext>
              </a:extLst>
            </p:cNvPr>
            <p:cNvCxnSpPr>
              <a:cxnSpLocks/>
            </p:cNvCxnSpPr>
            <p:nvPr/>
          </p:nvCxnSpPr>
          <p:spPr>
            <a:xfrm>
              <a:off x="-223284" y="647358"/>
              <a:ext cx="12727172" cy="0"/>
            </a:xfrm>
            <a:prstGeom prst="line">
              <a:avLst/>
            </a:prstGeom>
            <a:ln w="19050">
              <a:solidFill>
                <a:srgbClr val="E6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3E17AA5F-7431-D48B-5498-592475FF6B0A}"/>
                </a:ext>
              </a:extLst>
            </p:cNvPr>
            <p:cNvGrpSpPr/>
            <p:nvPr/>
          </p:nvGrpSpPr>
          <p:grpSpPr>
            <a:xfrm>
              <a:off x="3379382" y="202019"/>
              <a:ext cx="5433237" cy="956672"/>
              <a:chOff x="3379382" y="202019"/>
              <a:chExt cx="5433237" cy="956672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BA98133-8D79-0447-DF44-74543DD17C7B}"/>
                  </a:ext>
                </a:extLst>
              </p:cNvPr>
              <p:cNvSpPr/>
              <p:nvPr/>
            </p:nvSpPr>
            <p:spPr>
              <a:xfrm>
                <a:off x="3379382" y="202019"/>
                <a:ext cx="5433237" cy="9566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622C0063-91AC-1647-54C8-2C2E08AD5A4E}"/>
                  </a:ext>
                </a:extLst>
              </p:cNvPr>
              <p:cNvGrpSpPr/>
              <p:nvPr/>
            </p:nvGrpSpPr>
            <p:grpSpPr>
              <a:xfrm>
                <a:off x="3633096" y="382769"/>
                <a:ext cx="4925808" cy="529180"/>
                <a:chOff x="3448167" y="839970"/>
                <a:chExt cx="4925808" cy="529180"/>
              </a:xfrm>
            </p:grpSpPr>
            <p:pic>
              <p:nvPicPr>
                <p:cNvPr id="48" name="Graphic 47">
                  <a:extLst>
                    <a:ext uri="{FF2B5EF4-FFF2-40B4-BE49-F238E27FC236}">
                      <a16:creationId xmlns:a16="http://schemas.microsoft.com/office/drawing/2014/main" id="{994BE488-B9CB-5A71-D848-F2E005B7C5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8167" y="839971"/>
                  <a:ext cx="1033395" cy="529179"/>
                </a:xfrm>
                <a:prstGeom prst="rect">
                  <a:avLst/>
                </a:prstGeom>
              </p:spPr>
            </p:pic>
            <p:pic>
              <p:nvPicPr>
                <p:cNvPr id="4" name="Graphic 3">
                  <a:extLst>
                    <a:ext uri="{FF2B5EF4-FFF2-40B4-BE49-F238E27FC236}">
                      <a16:creationId xmlns:a16="http://schemas.microsoft.com/office/drawing/2014/main" id="{F018CF00-1E45-1FB7-4F5D-264D85D7D3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91977" y="839970"/>
                  <a:ext cx="3481998" cy="529179"/>
                </a:xfrm>
                <a:prstGeom prst="rect">
                  <a:avLst/>
                </a:prstGeom>
              </p:spPr>
            </p:pic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921A5EF3-B299-B3DA-1113-632CED51F2C2}"/>
                    </a:ext>
                  </a:extLst>
                </p:cNvPr>
                <p:cNvSpPr/>
                <p:nvPr/>
              </p:nvSpPr>
              <p:spPr>
                <a:xfrm rot="16200000" flipV="1">
                  <a:off x="4379774" y="1062153"/>
                  <a:ext cx="529178" cy="84812"/>
                </a:xfrm>
                <a:custGeom>
                  <a:avLst/>
                  <a:gdLst>
                    <a:gd name="connsiteX0" fmla="*/ 2213046 w 2213046"/>
                    <a:gd name="connsiteY0" fmla="*/ 0 h 16653"/>
                    <a:gd name="connsiteX1" fmla="*/ 0 w 2213046"/>
                    <a:gd name="connsiteY1" fmla="*/ 0 h 16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13046" h="16653">
                      <a:moveTo>
                        <a:pt x="2213046" y="0"/>
                      </a:moveTo>
                      <a:lnTo>
                        <a:pt x="0" y="0"/>
                      </a:lnTo>
                    </a:path>
                  </a:pathLst>
                </a:custGeom>
                <a:ln w="16642" cap="flat">
                  <a:solidFill>
                    <a:srgbClr val="B3BABF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1E1E1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1E887B-1CEE-D7E7-91E4-6EBCD1D548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E1E1E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1E1E1E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01D578F-12D5-7B8B-72DF-C13B4FE7B51B}"/>
              </a:ext>
            </a:extLst>
          </p:cNvPr>
          <p:cNvGrpSpPr/>
          <p:nvPr/>
        </p:nvGrpSpPr>
        <p:grpSpPr>
          <a:xfrm>
            <a:off x="3524351" y="2931934"/>
            <a:ext cx="2499841" cy="2546071"/>
            <a:chOff x="659817" y="2886679"/>
            <a:chExt cx="2499841" cy="2546071"/>
          </a:xfrm>
        </p:grpSpPr>
        <p:sp>
          <p:nvSpPr>
            <p:cNvPr id="6" name="object 3">
              <a:extLst>
                <a:ext uri="{FF2B5EF4-FFF2-40B4-BE49-F238E27FC236}">
                  <a16:creationId xmlns:a16="http://schemas.microsoft.com/office/drawing/2014/main" id="{3EEEE62B-5F4B-70B1-C8AC-FF6413E5B28A}"/>
                </a:ext>
              </a:extLst>
            </p:cNvPr>
            <p:cNvSpPr txBox="1"/>
            <p:nvPr/>
          </p:nvSpPr>
          <p:spPr>
            <a:xfrm>
              <a:off x="659817" y="4476078"/>
              <a:ext cx="2499841" cy="956672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all" spc="0" normalizeH="0" baseline="0" noProof="0" dirty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Adam welch</a:t>
              </a:r>
            </a:p>
            <a:p>
              <a:pPr marL="12700" marR="5080" lvl="0" indent="0" algn="ctr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  <a:t>Manager, Individual Sales 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  <a:t>Over 65</a:t>
              </a:r>
            </a:p>
            <a:p>
              <a:pPr marL="12700" marR="5080" lvl="0" indent="0" algn="ctr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Univers LT Std 55"/>
              </a:endParaRPr>
            </a:p>
            <a:p>
              <a:pPr marL="12700" marR="5080">
                <a:spcBef>
                  <a:spcPts val="450"/>
                </a:spcBef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  <a:t>p: (402) 319-6642</a:t>
              </a:r>
            </a:p>
            <a:p>
              <a:pPr marL="12700" marR="5080">
                <a:spcBef>
                  <a:spcPts val="450"/>
                </a:spcBef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  <a:t>e: Adam.Welch@NebraskaBlue.com</a:t>
              </a: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Univers LT Std 55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06EE3D2-185F-0E5B-3DB7-8BBCB2771EC5}"/>
                </a:ext>
              </a:extLst>
            </p:cNvPr>
            <p:cNvSpPr/>
            <p:nvPr/>
          </p:nvSpPr>
          <p:spPr>
            <a:xfrm>
              <a:off x="1102761" y="2886679"/>
              <a:ext cx="1522159" cy="1522159"/>
            </a:xfrm>
            <a:prstGeom prst="ellipse">
              <a:avLst/>
            </a:prstGeom>
            <a:noFill/>
            <a:ln w="19050">
              <a:solidFill>
                <a:srgbClr val="E6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DEAB3395-AFF8-756A-EA49-6780FB9466C9}"/>
              </a:ext>
            </a:extLst>
          </p:cNvPr>
          <p:cNvSpPr txBox="1">
            <a:spLocks/>
          </p:cNvSpPr>
          <p:nvPr/>
        </p:nvSpPr>
        <p:spPr>
          <a:xfrm>
            <a:off x="4047146" y="3007947"/>
            <a:ext cx="1362456" cy="1362456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4D6701A-552A-E778-D902-0CD137E70BEC}"/>
              </a:ext>
            </a:extLst>
          </p:cNvPr>
          <p:cNvGrpSpPr/>
          <p:nvPr/>
        </p:nvGrpSpPr>
        <p:grpSpPr>
          <a:xfrm>
            <a:off x="6340753" y="2931934"/>
            <a:ext cx="2768264" cy="2562520"/>
            <a:chOff x="572582" y="2886679"/>
            <a:chExt cx="2768264" cy="2562520"/>
          </a:xfrm>
        </p:grpSpPr>
        <p:sp>
          <p:nvSpPr>
            <p:cNvPr id="16" name="object 3">
              <a:extLst>
                <a:ext uri="{FF2B5EF4-FFF2-40B4-BE49-F238E27FC236}">
                  <a16:creationId xmlns:a16="http://schemas.microsoft.com/office/drawing/2014/main" id="{68C69DE0-BFB4-8272-4D3D-7516D7A48347}"/>
                </a:ext>
              </a:extLst>
            </p:cNvPr>
            <p:cNvSpPr txBox="1"/>
            <p:nvPr/>
          </p:nvSpPr>
          <p:spPr>
            <a:xfrm>
              <a:off x="572582" y="4492527"/>
              <a:ext cx="2768264" cy="956672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1270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5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1200" cap="all" spc="0" normalizeH="0" baseline="0" noProof="0" dirty="0">
                  <a:ln>
                    <a:noFill/>
                  </a:ln>
                  <a:solidFill>
                    <a:srgbClr val="003359"/>
                  </a:solidFill>
                  <a:effectLst/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Jenny Robinson</a:t>
              </a:r>
            </a:p>
            <a:p>
              <a:pPr marL="12700" marR="5080" lvl="0" indent="0" algn="ctr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  <a:t>Individual Account Executive 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  <a:t>Over 65</a:t>
              </a:r>
            </a:p>
            <a:p>
              <a:pPr marL="12700" marR="5080" lvl="0" indent="0" algn="ctr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E1E1E"/>
                </a:solidFill>
                <a:effectLst/>
                <a:uLnTx/>
                <a:uFillTx/>
                <a:latin typeface="Arial" panose="020B0604020202020204"/>
                <a:ea typeface="+mn-ea"/>
                <a:cs typeface="Univers LT Std 55"/>
              </a:endParaRPr>
            </a:p>
            <a:p>
              <a:pPr marL="12700" marR="5080" lvl="0" indent="0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  <a:t>p: (402) 982-7896</a:t>
              </a:r>
            </a:p>
            <a:p>
              <a:pPr marL="12700" marR="5080" lvl="0" indent="0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1E1E1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Univers LT Std 55"/>
                </a:rPr>
                <a:t>e: Jenny.Robinson@NebraskaBlue.com</a:t>
              </a:r>
            </a:p>
            <a:p>
              <a:pPr marL="12700" marR="5080" lvl="0" indent="0" algn="l" defTabSz="914400" rtl="0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Univers LT Std 55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D46CD05-AA64-7DAD-9900-04BE1C837754}"/>
                </a:ext>
              </a:extLst>
            </p:cNvPr>
            <p:cNvSpPr/>
            <p:nvPr/>
          </p:nvSpPr>
          <p:spPr>
            <a:xfrm>
              <a:off x="1102761" y="2886679"/>
              <a:ext cx="1522159" cy="1522159"/>
            </a:xfrm>
            <a:prstGeom prst="ellipse">
              <a:avLst/>
            </a:prstGeom>
            <a:noFill/>
            <a:ln w="19050">
              <a:solidFill>
                <a:srgbClr val="E6E6E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FDDBAD90-FA2C-1C82-9AA7-32CEBC3827D6}"/>
              </a:ext>
            </a:extLst>
          </p:cNvPr>
          <p:cNvSpPr txBox="1">
            <a:spLocks/>
          </p:cNvSpPr>
          <p:nvPr/>
        </p:nvSpPr>
        <p:spPr>
          <a:xfrm>
            <a:off x="6950783" y="3015623"/>
            <a:ext cx="1362456" cy="1362456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E1E1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1622F2C-CC88-63ED-3A0F-BC4FE22BD345}"/>
              </a:ext>
            </a:extLst>
          </p:cNvPr>
          <p:cNvGrpSpPr/>
          <p:nvPr/>
        </p:nvGrpSpPr>
        <p:grpSpPr>
          <a:xfrm>
            <a:off x="4037489" y="2170242"/>
            <a:ext cx="4283511" cy="778141"/>
            <a:chOff x="946894" y="2169001"/>
            <a:chExt cx="4283511" cy="778141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091B44D-4D07-3048-8DB0-B7B8B8D06343}"/>
                </a:ext>
              </a:extLst>
            </p:cNvPr>
            <p:cNvCxnSpPr/>
            <p:nvPr/>
          </p:nvCxnSpPr>
          <p:spPr>
            <a:xfrm flipV="1">
              <a:off x="946894" y="2169001"/>
              <a:ext cx="0" cy="778141"/>
            </a:xfrm>
            <a:prstGeom prst="line">
              <a:avLst/>
            </a:prstGeom>
            <a:ln w="9525" cap="flat" cmpd="sng" algn="ctr">
              <a:solidFill>
                <a:srgbClr val="30ACE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AA07FC6-0AEF-AAA6-7EA1-CB8216D65ACB}"/>
                </a:ext>
              </a:extLst>
            </p:cNvPr>
            <p:cNvCxnSpPr>
              <a:cxnSpLocks/>
            </p:cNvCxnSpPr>
            <p:nvPr/>
          </p:nvCxnSpPr>
          <p:spPr>
            <a:xfrm>
              <a:off x="964312" y="2169001"/>
              <a:ext cx="4266093" cy="0"/>
            </a:xfrm>
            <a:prstGeom prst="line">
              <a:avLst/>
            </a:prstGeom>
            <a:ln w="9525" cap="flat" cmpd="sng" algn="ctr">
              <a:solidFill>
                <a:srgbClr val="30ACE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0B8D0B5-E2CC-A422-82FC-C860E8DCC377}"/>
                </a:ext>
              </a:extLst>
            </p:cNvPr>
            <p:cNvCxnSpPr/>
            <p:nvPr/>
          </p:nvCxnSpPr>
          <p:spPr>
            <a:xfrm flipV="1">
              <a:off x="5212987" y="2169001"/>
              <a:ext cx="0" cy="778141"/>
            </a:xfrm>
            <a:prstGeom prst="line">
              <a:avLst/>
            </a:prstGeom>
            <a:ln w="9525" cap="flat" cmpd="sng" algn="ctr">
              <a:solidFill>
                <a:srgbClr val="30ACE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2" name="Title 4">
            <a:extLst>
              <a:ext uri="{FF2B5EF4-FFF2-40B4-BE49-F238E27FC236}">
                <a16:creationId xmlns:a16="http://schemas.microsoft.com/office/drawing/2014/main" id="{AD0EF76F-CA6F-C866-85BF-08BC24E71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1001" y="1689098"/>
            <a:ext cx="4148470" cy="535531"/>
          </a:xfrm>
        </p:spPr>
        <p:txBody>
          <a:bodyPr anchor="b" anchorCtr="0">
            <a:spAutoFit/>
          </a:bodyPr>
          <a:lstStyle/>
          <a:p>
            <a:pPr algn="ctr"/>
            <a:r>
              <a:rPr lang="en-US" sz="3200" b="0" dirty="0"/>
              <a:t>Over 65 Sales</a:t>
            </a:r>
          </a:p>
        </p:txBody>
      </p:sp>
    </p:spTree>
    <p:extLst>
      <p:ext uri="{BB962C8B-B14F-4D97-AF65-F5344CB8AC3E}">
        <p14:creationId xmlns:p14="http://schemas.microsoft.com/office/powerpoint/2010/main" val="3650229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AE25C282-495C-ACFB-4E01-C8A0520C2B8B}"/>
              </a:ext>
            </a:extLst>
          </p:cNvPr>
          <p:cNvSpPr/>
          <p:nvPr/>
        </p:nvSpPr>
        <p:spPr>
          <a:xfrm>
            <a:off x="1" y="0"/>
            <a:ext cx="5858540" cy="6858000"/>
          </a:xfrm>
          <a:custGeom>
            <a:avLst/>
            <a:gdLst/>
            <a:ahLst/>
            <a:cxnLst/>
            <a:rect l="l" t="t" r="r" b="b"/>
            <a:pathLst>
              <a:path w="5401310" h="6858000">
                <a:moveTo>
                  <a:pt x="0" y="6858000"/>
                </a:moveTo>
                <a:lnTo>
                  <a:pt x="5400903" y="6858000"/>
                </a:lnTo>
                <a:lnTo>
                  <a:pt x="540090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17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114320-03F2-435E-BB95-88735762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3" y="969234"/>
            <a:ext cx="4527330" cy="1325563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Who is eligible for Medicare?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DBAFE-EF63-4805-96EB-6B649195C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A9BB969-A19E-AF59-11E5-04B81C19539A}"/>
              </a:ext>
            </a:extLst>
          </p:cNvPr>
          <p:cNvGrpSpPr/>
          <p:nvPr/>
        </p:nvGrpSpPr>
        <p:grpSpPr>
          <a:xfrm>
            <a:off x="841258" y="2767821"/>
            <a:ext cx="457200" cy="457200"/>
            <a:chOff x="841258" y="2767821"/>
            <a:chExt cx="457200" cy="457200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8A9F411A-AE5C-F7B5-2D6C-7D5D9E76048D}"/>
                </a:ext>
              </a:extLst>
            </p:cNvPr>
            <p:cNvSpPr/>
            <p:nvPr/>
          </p:nvSpPr>
          <p:spPr>
            <a:xfrm>
              <a:off x="841258" y="2767821"/>
              <a:ext cx="457200" cy="457200"/>
            </a:xfrm>
            <a:custGeom>
              <a:avLst/>
              <a:gdLst>
                <a:gd name="connsiteX0" fmla="*/ 457200 w 457200"/>
                <a:gd name="connsiteY0" fmla="*/ 228600 h 457200"/>
                <a:gd name="connsiteX1" fmla="*/ 228600 w 457200"/>
                <a:gd name="connsiteY1" fmla="*/ 457200 h 457200"/>
                <a:gd name="connsiteX2" fmla="*/ 0 w 457200"/>
                <a:gd name="connsiteY2" fmla="*/ 228600 h 457200"/>
                <a:gd name="connsiteX3" fmla="*/ 228600 w 457200"/>
                <a:gd name="connsiteY3" fmla="*/ 0 h 457200"/>
                <a:gd name="connsiteX4" fmla="*/ 45720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>
                  <a:moveTo>
                    <a:pt x="457200" y="228600"/>
                  </a:moveTo>
                  <a:cubicBezTo>
                    <a:pt x="457200" y="354852"/>
                    <a:pt x="354852" y="457200"/>
                    <a:pt x="228600" y="457200"/>
                  </a:cubicBezTo>
                  <a:cubicBezTo>
                    <a:pt x="102348" y="457200"/>
                    <a:pt x="0" y="354852"/>
                    <a:pt x="0" y="228600"/>
                  </a:cubicBezTo>
                  <a:cubicBezTo>
                    <a:pt x="0" y="102348"/>
                    <a:pt x="102348" y="0"/>
                    <a:pt x="228600" y="0"/>
                  </a:cubicBezTo>
                  <a:cubicBezTo>
                    <a:pt x="354852" y="0"/>
                    <a:pt x="457200" y="102348"/>
                    <a:pt x="457200" y="228600"/>
                  </a:cubicBezTo>
                  <a:close/>
                </a:path>
              </a:pathLst>
            </a:custGeom>
            <a:solidFill>
              <a:srgbClr val="0082BE"/>
            </a:solidFill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4EE1564-98B8-251F-4896-A5C89715119D}"/>
                </a:ext>
              </a:extLst>
            </p:cNvPr>
            <p:cNvSpPr/>
            <p:nvPr/>
          </p:nvSpPr>
          <p:spPr>
            <a:xfrm>
              <a:off x="929904" y="2896519"/>
              <a:ext cx="279907" cy="199804"/>
            </a:xfrm>
            <a:custGeom>
              <a:avLst/>
              <a:gdLst>
                <a:gd name="connsiteX0" fmla="*/ 108139 w 279907"/>
                <a:gd name="connsiteY0" fmla="*/ 199433 h 199804"/>
                <a:gd name="connsiteX1" fmla="*/ 87946 w 279907"/>
                <a:gd name="connsiteY1" fmla="*/ 191051 h 199804"/>
                <a:gd name="connsiteX2" fmla="*/ 7079 w 279907"/>
                <a:gd name="connsiteY2" fmla="*/ 110184 h 199804"/>
                <a:gd name="connsiteX3" fmla="*/ 8507 w 279907"/>
                <a:gd name="connsiteY3" fmla="*/ 69798 h 199804"/>
                <a:gd name="connsiteX4" fmla="*/ 47464 w 279907"/>
                <a:gd name="connsiteY4" fmla="*/ 69798 h 199804"/>
                <a:gd name="connsiteX5" fmla="*/ 108139 w 279907"/>
                <a:gd name="connsiteY5" fmla="*/ 130377 h 199804"/>
                <a:gd name="connsiteX6" fmla="*/ 230535 w 279907"/>
                <a:gd name="connsiteY6" fmla="*/ 7981 h 199804"/>
                <a:gd name="connsiteX7" fmla="*/ 270968 w 279907"/>
                <a:gd name="connsiteY7" fmla="*/ 8028 h 199804"/>
                <a:gd name="connsiteX8" fmla="*/ 270921 w 279907"/>
                <a:gd name="connsiteY8" fmla="*/ 48462 h 199804"/>
                <a:gd name="connsiteX9" fmla="*/ 128046 w 279907"/>
                <a:gd name="connsiteY9" fmla="*/ 191337 h 199804"/>
                <a:gd name="connsiteX10" fmla="*/ 108139 w 279907"/>
                <a:gd name="connsiteY10" fmla="*/ 199433 h 19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07" h="199804">
                  <a:moveTo>
                    <a:pt x="108139" y="199433"/>
                  </a:moveTo>
                  <a:cubicBezTo>
                    <a:pt x="100566" y="199424"/>
                    <a:pt x="93299" y="196414"/>
                    <a:pt x="87946" y="191051"/>
                  </a:cubicBezTo>
                  <a:lnTo>
                    <a:pt x="7079" y="110184"/>
                  </a:lnTo>
                  <a:cubicBezTo>
                    <a:pt x="-3675" y="98640"/>
                    <a:pt x="-3037" y="80561"/>
                    <a:pt x="8507" y="69798"/>
                  </a:cubicBezTo>
                  <a:cubicBezTo>
                    <a:pt x="19480" y="59568"/>
                    <a:pt x="36491" y="59568"/>
                    <a:pt x="47464" y="69798"/>
                  </a:cubicBezTo>
                  <a:lnTo>
                    <a:pt x="108139" y="130377"/>
                  </a:lnTo>
                  <a:lnTo>
                    <a:pt x="230535" y="7981"/>
                  </a:lnTo>
                  <a:cubicBezTo>
                    <a:pt x="241717" y="-3173"/>
                    <a:pt x="259815" y="-3154"/>
                    <a:pt x="270968" y="8028"/>
                  </a:cubicBezTo>
                  <a:cubicBezTo>
                    <a:pt x="282122" y="19211"/>
                    <a:pt x="282103" y="37308"/>
                    <a:pt x="270921" y="48462"/>
                  </a:cubicBezTo>
                  <a:lnTo>
                    <a:pt x="128046" y="191337"/>
                  </a:lnTo>
                  <a:cubicBezTo>
                    <a:pt x="122712" y="196519"/>
                    <a:pt x="115578" y="199424"/>
                    <a:pt x="108139" y="199433"/>
                  </a:cubicBezTo>
                  <a:close/>
                </a:path>
              </a:pathLst>
            </a:custGeom>
            <a:solidFill>
              <a:srgbClr val="0082BE"/>
            </a:solidFill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872BDF3-C27A-B453-2985-AF072ECB694C}"/>
              </a:ext>
            </a:extLst>
          </p:cNvPr>
          <p:cNvSpPr txBox="1">
            <a:spLocks/>
          </p:cNvSpPr>
          <p:nvPr/>
        </p:nvSpPr>
        <p:spPr>
          <a:xfrm>
            <a:off x="1409975" y="2768929"/>
            <a:ext cx="3491634" cy="1932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U.S. citizens and legal residents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Legal residents living in the U.S. for at least 5 consecutive years, including the most recent 5 years before applying for Medicare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B1263A-D760-81FD-095D-BF736E59FDD7}"/>
              </a:ext>
            </a:extLst>
          </p:cNvPr>
          <p:cNvGrpSpPr/>
          <p:nvPr/>
        </p:nvGrpSpPr>
        <p:grpSpPr>
          <a:xfrm>
            <a:off x="7417377" y="2940266"/>
            <a:ext cx="337185" cy="337185"/>
            <a:chOff x="4776523" y="2504032"/>
            <a:chExt cx="337185" cy="337185"/>
          </a:xfrm>
        </p:grpSpPr>
        <p:sp>
          <p:nvSpPr>
            <p:cNvPr id="16" name="object 80">
              <a:extLst>
                <a:ext uri="{FF2B5EF4-FFF2-40B4-BE49-F238E27FC236}">
                  <a16:creationId xmlns:a16="http://schemas.microsoft.com/office/drawing/2014/main" id="{933D3A8E-2DC3-3B37-CFB3-6B2D464A8445}"/>
                </a:ext>
              </a:extLst>
            </p:cNvPr>
            <p:cNvSpPr/>
            <p:nvPr/>
          </p:nvSpPr>
          <p:spPr>
            <a:xfrm>
              <a:off x="4776523" y="2504032"/>
              <a:ext cx="337185" cy="337185"/>
            </a:xfrm>
            <a:custGeom>
              <a:avLst/>
              <a:gdLst/>
              <a:ahLst/>
              <a:cxnLst/>
              <a:rect l="l" t="t" r="r" b="b"/>
              <a:pathLst>
                <a:path w="337184" h="337185">
                  <a:moveTo>
                    <a:pt x="168579" y="0"/>
                  </a:moveTo>
                  <a:lnTo>
                    <a:pt x="123764" y="6022"/>
                  </a:lnTo>
                  <a:lnTo>
                    <a:pt x="83494" y="23019"/>
                  </a:lnTo>
                  <a:lnTo>
                    <a:pt x="49376" y="49382"/>
                  </a:lnTo>
                  <a:lnTo>
                    <a:pt x="23016" y="83503"/>
                  </a:lnTo>
                  <a:lnTo>
                    <a:pt x="6021" y="123776"/>
                  </a:lnTo>
                  <a:lnTo>
                    <a:pt x="0" y="168592"/>
                  </a:lnTo>
                  <a:lnTo>
                    <a:pt x="6021" y="213407"/>
                  </a:lnTo>
                  <a:lnTo>
                    <a:pt x="23016" y="253677"/>
                  </a:lnTo>
                  <a:lnTo>
                    <a:pt x="49376" y="287796"/>
                  </a:lnTo>
                  <a:lnTo>
                    <a:pt x="83494" y="314156"/>
                  </a:lnTo>
                  <a:lnTo>
                    <a:pt x="123764" y="331150"/>
                  </a:lnTo>
                  <a:lnTo>
                    <a:pt x="168579" y="337172"/>
                  </a:lnTo>
                  <a:lnTo>
                    <a:pt x="213394" y="331150"/>
                  </a:lnTo>
                  <a:lnTo>
                    <a:pt x="253665" y="314156"/>
                  </a:lnTo>
                  <a:lnTo>
                    <a:pt x="287783" y="287796"/>
                  </a:lnTo>
                  <a:lnTo>
                    <a:pt x="314143" y="253677"/>
                  </a:lnTo>
                  <a:lnTo>
                    <a:pt x="331137" y="213407"/>
                  </a:lnTo>
                  <a:lnTo>
                    <a:pt x="337159" y="168592"/>
                  </a:lnTo>
                  <a:lnTo>
                    <a:pt x="331137" y="123776"/>
                  </a:lnTo>
                  <a:lnTo>
                    <a:pt x="314143" y="83503"/>
                  </a:lnTo>
                  <a:lnTo>
                    <a:pt x="287783" y="49382"/>
                  </a:lnTo>
                  <a:lnTo>
                    <a:pt x="253665" y="23019"/>
                  </a:lnTo>
                  <a:lnTo>
                    <a:pt x="213394" y="6022"/>
                  </a:lnTo>
                  <a:lnTo>
                    <a:pt x="168579" y="0"/>
                  </a:lnTo>
                  <a:close/>
                </a:path>
              </a:pathLst>
            </a:custGeom>
            <a:solidFill>
              <a:srgbClr val="0082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object 81">
              <a:extLst>
                <a:ext uri="{FF2B5EF4-FFF2-40B4-BE49-F238E27FC236}">
                  <a16:creationId xmlns:a16="http://schemas.microsoft.com/office/drawing/2014/main" id="{C5A1D3BD-6F5E-9880-0940-A7AD62C7F216}"/>
                </a:ext>
              </a:extLst>
            </p:cNvPr>
            <p:cNvSpPr txBox="1"/>
            <p:nvPr/>
          </p:nvSpPr>
          <p:spPr>
            <a:xfrm>
              <a:off x="4873327" y="2539682"/>
              <a:ext cx="144145" cy="269304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650" b="1" i="0" u="none" strike="noStrike" kern="1200" cap="none" spc="1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0D279F9-2A53-58D2-052D-1A97EA22BDCE}"/>
              </a:ext>
            </a:extLst>
          </p:cNvPr>
          <p:cNvGrpSpPr/>
          <p:nvPr/>
        </p:nvGrpSpPr>
        <p:grpSpPr>
          <a:xfrm>
            <a:off x="7417377" y="3437889"/>
            <a:ext cx="337185" cy="337185"/>
            <a:chOff x="4747844" y="3065453"/>
            <a:chExt cx="337185" cy="337185"/>
          </a:xfrm>
        </p:grpSpPr>
        <p:sp>
          <p:nvSpPr>
            <p:cNvPr id="20" name="object 82">
              <a:extLst>
                <a:ext uri="{FF2B5EF4-FFF2-40B4-BE49-F238E27FC236}">
                  <a16:creationId xmlns:a16="http://schemas.microsoft.com/office/drawing/2014/main" id="{E5597B22-2EB8-EB80-3829-39BFE64B1866}"/>
                </a:ext>
              </a:extLst>
            </p:cNvPr>
            <p:cNvSpPr/>
            <p:nvPr/>
          </p:nvSpPr>
          <p:spPr>
            <a:xfrm>
              <a:off x="4747844" y="3065453"/>
              <a:ext cx="337185" cy="337185"/>
            </a:xfrm>
            <a:custGeom>
              <a:avLst/>
              <a:gdLst/>
              <a:ahLst/>
              <a:cxnLst/>
              <a:rect l="l" t="t" r="r" b="b"/>
              <a:pathLst>
                <a:path w="337184" h="337185">
                  <a:moveTo>
                    <a:pt x="168579" y="0"/>
                  </a:moveTo>
                  <a:lnTo>
                    <a:pt x="123764" y="6022"/>
                  </a:lnTo>
                  <a:lnTo>
                    <a:pt x="83494" y="23019"/>
                  </a:lnTo>
                  <a:lnTo>
                    <a:pt x="49376" y="49382"/>
                  </a:lnTo>
                  <a:lnTo>
                    <a:pt x="23016" y="83503"/>
                  </a:lnTo>
                  <a:lnTo>
                    <a:pt x="6021" y="123776"/>
                  </a:lnTo>
                  <a:lnTo>
                    <a:pt x="0" y="168592"/>
                  </a:lnTo>
                  <a:lnTo>
                    <a:pt x="6021" y="213407"/>
                  </a:lnTo>
                  <a:lnTo>
                    <a:pt x="23016" y="253677"/>
                  </a:lnTo>
                  <a:lnTo>
                    <a:pt x="49376" y="287796"/>
                  </a:lnTo>
                  <a:lnTo>
                    <a:pt x="83494" y="314156"/>
                  </a:lnTo>
                  <a:lnTo>
                    <a:pt x="123764" y="331150"/>
                  </a:lnTo>
                  <a:lnTo>
                    <a:pt x="168579" y="337172"/>
                  </a:lnTo>
                  <a:lnTo>
                    <a:pt x="213394" y="331150"/>
                  </a:lnTo>
                  <a:lnTo>
                    <a:pt x="253665" y="314156"/>
                  </a:lnTo>
                  <a:lnTo>
                    <a:pt x="287783" y="287796"/>
                  </a:lnTo>
                  <a:lnTo>
                    <a:pt x="314143" y="253677"/>
                  </a:lnTo>
                  <a:lnTo>
                    <a:pt x="331137" y="213407"/>
                  </a:lnTo>
                  <a:lnTo>
                    <a:pt x="337159" y="168592"/>
                  </a:lnTo>
                  <a:lnTo>
                    <a:pt x="331137" y="123776"/>
                  </a:lnTo>
                  <a:lnTo>
                    <a:pt x="314143" y="83503"/>
                  </a:lnTo>
                  <a:lnTo>
                    <a:pt x="287783" y="49382"/>
                  </a:lnTo>
                  <a:lnTo>
                    <a:pt x="253665" y="23019"/>
                  </a:lnTo>
                  <a:lnTo>
                    <a:pt x="213394" y="6022"/>
                  </a:lnTo>
                  <a:lnTo>
                    <a:pt x="168579" y="0"/>
                  </a:lnTo>
                  <a:close/>
                </a:path>
              </a:pathLst>
            </a:custGeom>
            <a:solidFill>
              <a:srgbClr val="0082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object 84">
              <a:extLst>
                <a:ext uri="{FF2B5EF4-FFF2-40B4-BE49-F238E27FC236}">
                  <a16:creationId xmlns:a16="http://schemas.microsoft.com/office/drawing/2014/main" id="{EB44CFE5-8E7B-4057-B8F1-73A8D4F7475D}"/>
                </a:ext>
              </a:extLst>
            </p:cNvPr>
            <p:cNvSpPr txBox="1"/>
            <p:nvPr/>
          </p:nvSpPr>
          <p:spPr>
            <a:xfrm>
              <a:off x="4844648" y="3083997"/>
              <a:ext cx="144145" cy="269304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50" b="1" i="0" u="none" strike="noStrike" kern="1200" cap="none" spc="1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FD8CFD2-8F07-DCAA-6EB3-D55FBD50E37D}"/>
              </a:ext>
            </a:extLst>
          </p:cNvPr>
          <p:cNvGrpSpPr/>
          <p:nvPr/>
        </p:nvGrpSpPr>
        <p:grpSpPr>
          <a:xfrm>
            <a:off x="7417377" y="4229282"/>
            <a:ext cx="337185" cy="337185"/>
            <a:chOff x="4747844" y="3633561"/>
            <a:chExt cx="337185" cy="337185"/>
          </a:xfrm>
        </p:grpSpPr>
        <p:sp>
          <p:nvSpPr>
            <p:cNvPr id="23" name="object 83">
              <a:extLst>
                <a:ext uri="{FF2B5EF4-FFF2-40B4-BE49-F238E27FC236}">
                  <a16:creationId xmlns:a16="http://schemas.microsoft.com/office/drawing/2014/main" id="{05DE42B7-8175-E7B7-A74F-8CD9DCD687C7}"/>
                </a:ext>
              </a:extLst>
            </p:cNvPr>
            <p:cNvSpPr/>
            <p:nvPr/>
          </p:nvSpPr>
          <p:spPr>
            <a:xfrm>
              <a:off x="4747844" y="3633561"/>
              <a:ext cx="337185" cy="337185"/>
            </a:xfrm>
            <a:custGeom>
              <a:avLst/>
              <a:gdLst/>
              <a:ahLst/>
              <a:cxnLst/>
              <a:rect l="l" t="t" r="r" b="b"/>
              <a:pathLst>
                <a:path w="337184" h="337185">
                  <a:moveTo>
                    <a:pt x="168579" y="0"/>
                  </a:moveTo>
                  <a:lnTo>
                    <a:pt x="123764" y="6022"/>
                  </a:lnTo>
                  <a:lnTo>
                    <a:pt x="83494" y="23019"/>
                  </a:lnTo>
                  <a:lnTo>
                    <a:pt x="49376" y="49382"/>
                  </a:lnTo>
                  <a:lnTo>
                    <a:pt x="23016" y="83503"/>
                  </a:lnTo>
                  <a:lnTo>
                    <a:pt x="6021" y="123776"/>
                  </a:lnTo>
                  <a:lnTo>
                    <a:pt x="0" y="168592"/>
                  </a:lnTo>
                  <a:lnTo>
                    <a:pt x="6021" y="213407"/>
                  </a:lnTo>
                  <a:lnTo>
                    <a:pt x="23016" y="253677"/>
                  </a:lnTo>
                  <a:lnTo>
                    <a:pt x="49376" y="287796"/>
                  </a:lnTo>
                  <a:lnTo>
                    <a:pt x="83494" y="314156"/>
                  </a:lnTo>
                  <a:lnTo>
                    <a:pt x="123764" y="331150"/>
                  </a:lnTo>
                  <a:lnTo>
                    <a:pt x="168579" y="337172"/>
                  </a:lnTo>
                  <a:lnTo>
                    <a:pt x="213394" y="331150"/>
                  </a:lnTo>
                  <a:lnTo>
                    <a:pt x="253665" y="314156"/>
                  </a:lnTo>
                  <a:lnTo>
                    <a:pt x="287783" y="287796"/>
                  </a:lnTo>
                  <a:lnTo>
                    <a:pt x="314143" y="253677"/>
                  </a:lnTo>
                  <a:lnTo>
                    <a:pt x="331137" y="213407"/>
                  </a:lnTo>
                  <a:lnTo>
                    <a:pt x="337159" y="168592"/>
                  </a:lnTo>
                  <a:lnTo>
                    <a:pt x="331137" y="123776"/>
                  </a:lnTo>
                  <a:lnTo>
                    <a:pt x="314143" y="83503"/>
                  </a:lnTo>
                  <a:lnTo>
                    <a:pt x="287783" y="49382"/>
                  </a:lnTo>
                  <a:lnTo>
                    <a:pt x="253665" y="23019"/>
                  </a:lnTo>
                  <a:lnTo>
                    <a:pt x="213394" y="6022"/>
                  </a:lnTo>
                  <a:lnTo>
                    <a:pt x="168579" y="0"/>
                  </a:lnTo>
                  <a:close/>
                </a:path>
              </a:pathLst>
            </a:custGeom>
            <a:solidFill>
              <a:srgbClr val="0082BE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object 84">
              <a:extLst>
                <a:ext uri="{FF2B5EF4-FFF2-40B4-BE49-F238E27FC236}">
                  <a16:creationId xmlns:a16="http://schemas.microsoft.com/office/drawing/2014/main" id="{8C9C82A9-C91B-58D5-AB27-7C80D031D6DC}"/>
                </a:ext>
              </a:extLst>
            </p:cNvPr>
            <p:cNvSpPr txBox="1"/>
            <p:nvPr/>
          </p:nvSpPr>
          <p:spPr>
            <a:xfrm>
              <a:off x="4841926" y="3649438"/>
              <a:ext cx="144145" cy="269304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1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50" b="1" i="0" u="none" strike="noStrike" kern="1200" cap="none" spc="1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sz="16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EE041FD-C500-F3B8-4ED8-ACBB2C542550}"/>
              </a:ext>
            </a:extLst>
          </p:cNvPr>
          <p:cNvSpPr txBox="1"/>
          <p:nvPr/>
        </p:nvSpPr>
        <p:spPr>
          <a:xfrm>
            <a:off x="7816745" y="2907152"/>
            <a:ext cx="3091447" cy="2854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Age 65 or older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Under age 65 with a qualifying disability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Any age diagnosed with End-Stage Renal Disease (ESRD) or ALS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srgbClr val="0082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1E65E4-86D1-1A18-8956-EE5CF8757A30}"/>
              </a:ext>
            </a:extLst>
          </p:cNvPr>
          <p:cNvSpPr txBox="1"/>
          <p:nvPr/>
        </p:nvSpPr>
        <p:spPr>
          <a:xfrm>
            <a:off x="7332313" y="1672776"/>
            <a:ext cx="36723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Must also meet one </a:t>
            </a:r>
            <a:b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 the below criteria</a:t>
            </a:r>
          </a:p>
        </p:txBody>
      </p:sp>
      <p:sp>
        <p:nvSpPr>
          <p:cNvPr id="30" name="object 7">
            <a:extLst>
              <a:ext uri="{FF2B5EF4-FFF2-40B4-BE49-F238E27FC236}">
                <a16:creationId xmlns:a16="http://schemas.microsoft.com/office/drawing/2014/main" id="{F9D5B320-DD4F-EF11-DEB0-0F2E43933A8A}"/>
              </a:ext>
            </a:extLst>
          </p:cNvPr>
          <p:cNvSpPr/>
          <p:nvPr/>
        </p:nvSpPr>
        <p:spPr>
          <a:xfrm rot="16200000">
            <a:off x="5604703" y="2056611"/>
            <a:ext cx="694055" cy="207645"/>
          </a:xfrm>
          <a:custGeom>
            <a:avLst/>
            <a:gdLst/>
            <a:ahLst/>
            <a:cxnLst/>
            <a:rect l="l" t="t" r="r" b="b"/>
            <a:pathLst>
              <a:path w="694055" h="207645">
                <a:moveTo>
                  <a:pt x="693496" y="0"/>
                </a:moveTo>
                <a:lnTo>
                  <a:pt x="0" y="0"/>
                </a:lnTo>
                <a:lnTo>
                  <a:pt x="346748" y="207543"/>
                </a:lnTo>
                <a:lnTo>
                  <a:pt x="693496" y="0"/>
                </a:lnTo>
                <a:close/>
              </a:path>
            </a:pathLst>
          </a:custGeom>
          <a:solidFill>
            <a:srgbClr val="00517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A32C2A-5C6B-F36F-FC61-B708E817112A}"/>
              </a:ext>
            </a:extLst>
          </p:cNvPr>
          <p:cNvGrpSpPr/>
          <p:nvPr/>
        </p:nvGrpSpPr>
        <p:grpSpPr>
          <a:xfrm>
            <a:off x="841258" y="3690964"/>
            <a:ext cx="457200" cy="457200"/>
            <a:chOff x="841258" y="3690964"/>
            <a:chExt cx="457200" cy="45720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81FB94F-D930-5ED0-86F0-B3F80D1E75C1}"/>
                </a:ext>
              </a:extLst>
            </p:cNvPr>
            <p:cNvSpPr/>
            <p:nvPr/>
          </p:nvSpPr>
          <p:spPr>
            <a:xfrm>
              <a:off x="841258" y="3690964"/>
              <a:ext cx="457200" cy="457200"/>
            </a:xfrm>
            <a:custGeom>
              <a:avLst/>
              <a:gdLst>
                <a:gd name="connsiteX0" fmla="*/ 457200 w 457200"/>
                <a:gd name="connsiteY0" fmla="*/ 228600 h 457200"/>
                <a:gd name="connsiteX1" fmla="*/ 228600 w 457200"/>
                <a:gd name="connsiteY1" fmla="*/ 457200 h 457200"/>
                <a:gd name="connsiteX2" fmla="*/ 0 w 457200"/>
                <a:gd name="connsiteY2" fmla="*/ 228600 h 457200"/>
                <a:gd name="connsiteX3" fmla="*/ 228600 w 457200"/>
                <a:gd name="connsiteY3" fmla="*/ 0 h 457200"/>
                <a:gd name="connsiteX4" fmla="*/ 45720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>
                  <a:moveTo>
                    <a:pt x="457200" y="228600"/>
                  </a:moveTo>
                  <a:cubicBezTo>
                    <a:pt x="457200" y="354852"/>
                    <a:pt x="354852" y="457200"/>
                    <a:pt x="228600" y="457200"/>
                  </a:cubicBezTo>
                  <a:cubicBezTo>
                    <a:pt x="102348" y="457200"/>
                    <a:pt x="0" y="354852"/>
                    <a:pt x="0" y="228600"/>
                  </a:cubicBezTo>
                  <a:cubicBezTo>
                    <a:pt x="0" y="102348"/>
                    <a:pt x="102348" y="0"/>
                    <a:pt x="228600" y="0"/>
                  </a:cubicBezTo>
                  <a:cubicBezTo>
                    <a:pt x="354852" y="0"/>
                    <a:pt x="457200" y="102348"/>
                    <a:pt x="457200" y="228600"/>
                  </a:cubicBezTo>
                  <a:close/>
                </a:path>
              </a:pathLst>
            </a:custGeom>
            <a:solidFill>
              <a:srgbClr val="0082BE"/>
            </a:solidFill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E147798-26C2-A294-DAF4-A069EC7824C9}"/>
                </a:ext>
              </a:extLst>
            </p:cNvPr>
            <p:cNvSpPr/>
            <p:nvPr/>
          </p:nvSpPr>
          <p:spPr>
            <a:xfrm>
              <a:off x="929904" y="3819662"/>
              <a:ext cx="279907" cy="199804"/>
            </a:xfrm>
            <a:custGeom>
              <a:avLst/>
              <a:gdLst>
                <a:gd name="connsiteX0" fmla="*/ 108139 w 279907"/>
                <a:gd name="connsiteY0" fmla="*/ 199433 h 199804"/>
                <a:gd name="connsiteX1" fmla="*/ 87946 w 279907"/>
                <a:gd name="connsiteY1" fmla="*/ 191051 h 199804"/>
                <a:gd name="connsiteX2" fmla="*/ 7079 w 279907"/>
                <a:gd name="connsiteY2" fmla="*/ 110184 h 199804"/>
                <a:gd name="connsiteX3" fmla="*/ 8507 w 279907"/>
                <a:gd name="connsiteY3" fmla="*/ 69798 h 199804"/>
                <a:gd name="connsiteX4" fmla="*/ 47464 w 279907"/>
                <a:gd name="connsiteY4" fmla="*/ 69798 h 199804"/>
                <a:gd name="connsiteX5" fmla="*/ 108139 w 279907"/>
                <a:gd name="connsiteY5" fmla="*/ 130377 h 199804"/>
                <a:gd name="connsiteX6" fmla="*/ 230535 w 279907"/>
                <a:gd name="connsiteY6" fmla="*/ 7981 h 199804"/>
                <a:gd name="connsiteX7" fmla="*/ 270968 w 279907"/>
                <a:gd name="connsiteY7" fmla="*/ 8028 h 199804"/>
                <a:gd name="connsiteX8" fmla="*/ 270921 w 279907"/>
                <a:gd name="connsiteY8" fmla="*/ 48462 h 199804"/>
                <a:gd name="connsiteX9" fmla="*/ 128046 w 279907"/>
                <a:gd name="connsiteY9" fmla="*/ 191337 h 199804"/>
                <a:gd name="connsiteX10" fmla="*/ 108139 w 279907"/>
                <a:gd name="connsiteY10" fmla="*/ 199433 h 19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07" h="199804">
                  <a:moveTo>
                    <a:pt x="108139" y="199433"/>
                  </a:moveTo>
                  <a:cubicBezTo>
                    <a:pt x="100566" y="199424"/>
                    <a:pt x="93299" y="196414"/>
                    <a:pt x="87946" y="191051"/>
                  </a:cubicBezTo>
                  <a:lnTo>
                    <a:pt x="7079" y="110184"/>
                  </a:lnTo>
                  <a:cubicBezTo>
                    <a:pt x="-3675" y="98640"/>
                    <a:pt x="-3037" y="80561"/>
                    <a:pt x="8507" y="69798"/>
                  </a:cubicBezTo>
                  <a:cubicBezTo>
                    <a:pt x="19480" y="59568"/>
                    <a:pt x="36491" y="59568"/>
                    <a:pt x="47464" y="69798"/>
                  </a:cubicBezTo>
                  <a:lnTo>
                    <a:pt x="108139" y="130377"/>
                  </a:lnTo>
                  <a:lnTo>
                    <a:pt x="230535" y="7981"/>
                  </a:lnTo>
                  <a:cubicBezTo>
                    <a:pt x="241717" y="-3173"/>
                    <a:pt x="259815" y="-3154"/>
                    <a:pt x="270968" y="8028"/>
                  </a:cubicBezTo>
                  <a:cubicBezTo>
                    <a:pt x="282122" y="19211"/>
                    <a:pt x="282103" y="37308"/>
                    <a:pt x="270921" y="48462"/>
                  </a:cubicBezTo>
                  <a:lnTo>
                    <a:pt x="128046" y="191337"/>
                  </a:lnTo>
                  <a:cubicBezTo>
                    <a:pt x="122712" y="196519"/>
                    <a:pt x="115578" y="199424"/>
                    <a:pt x="108139" y="199433"/>
                  </a:cubicBezTo>
                  <a:close/>
                </a:path>
              </a:pathLst>
            </a:custGeom>
            <a:solidFill>
              <a:srgbClr val="0082BE"/>
            </a:solidFill>
            <a:ln w="19050" cap="rnd">
              <a:solidFill>
                <a:schemeClr val="bg1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759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B4EE97CE-7522-CD5E-83A8-3EFAB486543A}"/>
              </a:ext>
            </a:extLst>
          </p:cNvPr>
          <p:cNvSpPr/>
          <p:nvPr/>
        </p:nvSpPr>
        <p:spPr>
          <a:xfrm>
            <a:off x="0" y="0"/>
            <a:ext cx="5156788" cy="6858000"/>
          </a:xfrm>
          <a:custGeom>
            <a:avLst/>
            <a:gdLst/>
            <a:ahLst/>
            <a:cxnLst/>
            <a:rect l="l" t="t" r="r" b="b"/>
            <a:pathLst>
              <a:path w="5401310" h="6858000">
                <a:moveTo>
                  <a:pt x="0" y="6858000"/>
                </a:moveTo>
                <a:lnTo>
                  <a:pt x="5400903" y="6858000"/>
                </a:lnTo>
                <a:lnTo>
                  <a:pt x="540090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17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B92DE5-1CC3-5986-B570-48FFC0B1F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871" y="2596502"/>
            <a:ext cx="3648740" cy="1325563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What if I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plan to work past age 65?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2B3678-11CF-7CBD-3073-41A9AE9CE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424" y="1332515"/>
            <a:ext cx="5660528" cy="155971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0082BE"/>
                </a:solidFill>
              </a:rPr>
              <a:t>Medicare can generally be delayed without penalty if:</a:t>
            </a:r>
            <a:endParaRPr lang="en-US" sz="2000">
              <a:solidFill>
                <a:srgbClr val="0082BE"/>
              </a:solidFill>
            </a:endParaRPr>
          </a:p>
          <a:p>
            <a:pPr marL="192024" indent="-182880">
              <a:lnSpc>
                <a:spcPct val="100000"/>
              </a:lnSpc>
              <a:spcBef>
                <a:spcPts val="500"/>
              </a:spcBef>
            </a:pPr>
            <a:r>
              <a:rPr lang="en-US" sz="2000"/>
              <a:t>Employer has 20+ employees</a:t>
            </a:r>
          </a:p>
          <a:p>
            <a:pPr marL="192024" indent="-182880">
              <a:lnSpc>
                <a:spcPct val="100000"/>
              </a:lnSpc>
              <a:spcBef>
                <a:spcPts val="500"/>
              </a:spcBef>
            </a:pPr>
            <a:r>
              <a:rPr lang="en-US" sz="2000"/>
              <a:t>Employer coverage is considered “creditable”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F65E4-4CE5-A213-46CF-A03EA614D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DF4D0D-3708-100D-ED18-56317FD50BAF}"/>
              </a:ext>
            </a:extLst>
          </p:cNvPr>
          <p:cNvGrpSpPr/>
          <p:nvPr/>
        </p:nvGrpSpPr>
        <p:grpSpPr>
          <a:xfrm>
            <a:off x="4837812" y="1288875"/>
            <a:ext cx="626792" cy="626792"/>
            <a:chOff x="5060569" y="1171913"/>
            <a:chExt cx="457200" cy="457200"/>
          </a:xfrm>
          <a:solidFill>
            <a:srgbClr val="0082BE"/>
          </a:solidFill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CEB7E4-FC4F-AE5A-C5F0-EED5944FCB9A}"/>
                </a:ext>
              </a:extLst>
            </p:cNvPr>
            <p:cNvSpPr/>
            <p:nvPr/>
          </p:nvSpPr>
          <p:spPr>
            <a:xfrm>
              <a:off x="5060569" y="1171913"/>
              <a:ext cx="457200" cy="457200"/>
            </a:xfrm>
            <a:custGeom>
              <a:avLst/>
              <a:gdLst>
                <a:gd name="connsiteX0" fmla="*/ 457200 w 457200"/>
                <a:gd name="connsiteY0" fmla="*/ 228600 h 457200"/>
                <a:gd name="connsiteX1" fmla="*/ 228600 w 457200"/>
                <a:gd name="connsiteY1" fmla="*/ 457200 h 457200"/>
                <a:gd name="connsiteX2" fmla="*/ 0 w 457200"/>
                <a:gd name="connsiteY2" fmla="*/ 228600 h 457200"/>
                <a:gd name="connsiteX3" fmla="*/ 228600 w 457200"/>
                <a:gd name="connsiteY3" fmla="*/ 0 h 457200"/>
                <a:gd name="connsiteX4" fmla="*/ 45720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>
                  <a:moveTo>
                    <a:pt x="457200" y="228600"/>
                  </a:moveTo>
                  <a:cubicBezTo>
                    <a:pt x="457200" y="354852"/>
                    <a:pt x="354852" y="457200"/>
                    <a:pt x="228600" y="457200"/>
                  </a:cubicBezTo>
                  <a:cubicBezTo>
                    <a:pt x="102348" y="457200"/>
                    <a:pt x="0" y="354852"/>
                    <a:pt x="0" y="228600"/>
                  </a:cubicBezTo>
                  <a:cubicBezTo>
                    <a:pt x="0" y="102348"/>
                    <a:pt x="102348" y="0"/>
                    <a:pt x="228600" y="0"/>
                  </a:cubicBezTo>
                  <a:cubicBezTo>
                    <a:pt x="354852" y="0"/>
                    <a:pt x="457200" y="102348"/>
                    <a:pt x="457200" y="228600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9220BAC-DC3E-F3CB-9A00-E5515511E3B0}"/>
                </a:ext>
              </a:extLst>
            </p:cNvPr>
            <p:cNvSpPr/>
            <p:nvPr/>
          </p:nvSpPr>
          <p:spPr>
            <a:xfrm>
              <a:off x="5149582" y="1300720"/>
              <a:ext cx="279907" cy="199804"/>
            </a:xfrm>
            <a:custGeom>
              <a:avLst/>
              <a:gdLst>
                <a:gd name="connsiteX0" fmla="*/ 108139 w 279907"/>
                <a:gd name="connsiteY0" fmla="*/ 199433 h 199804"/>
                <a:gd name="connsiteX1" fmla="*/ 87946 w 279907"/>
                <a:gd name="connsiteY1" fmla="*/ 191051 h 199804"/>
                <a:gd name="connsiteX2" fmla="*/ 7079 w 279907"/>
                <a:gd name="connsiteY2" fmla="*/ 110184 h 199804"/>
                <a:gd name="connsiteX3" fmla="*/ 8507 w 279907"/>
                <a:gd name="connsiteY3" fmla="*/ 69798 h 199804"/>
                <a:gd name="connsiteX4" fmla="*/ 47464 w 279907"/>
                <a:gd name="connsiteY4" fmla="*/ 69798 h 199804"/>
                <a:gd name="connsiteX5" fmla="*/ 108139 w 279907"/>
                <a:gd name="connsiteY5" fmla="*/ 130377 h 199804"/>
                <a:gd name="connsiteX6" fmla="*/ 230535 w 279907"/>
                <a:gd name="connsiteY6" fmla="*/ 7981 h 199804"/>
                <a:gd name="connsiteX7" fmla="*/ 270968 w 279907"/>
                <a:gd name="connsiteY7" fmla="*/ 8028 h 199804"/>
                <a:gd name="connsiteX8" fmla="*/ 270921 w 279907"/>
                <a:gd name="connsiteY8" fmla="*/ 48462 h 199804"/>
                <a:gd name="connsiteX9" fmla="*/ 128046 w 279907"/>
                <a:gd name="connsiteY9" fmla="*/ 191337 h 199804"/>
                <a:gd name="connsiteX10" fmla="*/ 108139 w 279907"/>
                <a:gd name="connsiteY10" fmla="*/ 199433 h 19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07" h="199804">
                  <a:moveTo>
                    <a:pt x="108139" y="199433"/>
                  </a:moveTo>
                  <a:cubicBezTo>
                    <a:pt x="100566" y="199424"/>
                    <a:pt x="93299" y="196414"/>
                    <a:pt x="87946" y="191051"/>
                  </a:cubicBezTo>
                  <a:lnTo>
                    <a:pt x="7079" y="110184"/>
                  </a:lnTo>
                  <a:cubicBezTo>
                    <a:pt x="-3675" y="98640"/>
                    <a:pt x="-3037" y="80561"/>
                    <a:pt x="8507" y="69798"/>
                  </a:cubicBezTo>
                  <a:cubicBezTo>
                    <a:pt x="19480" y="59568"/>
                    <a:pt x="36491" y="59568"/>
                    <a:pt x="47464" y="69798"/>
                  </a:cubicBezTo>
                  <a:lnTo>
                    <a:pt x="108139" y="130377"/>
                  </a:lnTo>
                  <a:lnTo>
                    <a:pt x="230535" y="7981"/>
                  </a:lnTo>
                  <a:cubicBezTo>
                    <a:pt x="241717" y="-3173"/>
                    <a:pt x="259815" y="-3154"/>
                    <a:pt x="270968" y="8028"/>
                  </a:cubicBezTo>
                  <a:cubicBezTo>
                    <a:pt x="282122" y="19211"/>
                    <a:pt x="282103" y="37308"/>
                    <a:pt x="270921" y="48462"/>
                  </a:cubicBezTo>
                  <a:lnTo>
                    <a:pt x="128046" y="191337"/>
                  </a:lnTo>
                  <a:cubicBezTo>
                    <a:pt x="122712" y="196519"/>
                    <a:pt x="115578" y="199424"/>
                    <a:pt x="108139" y="19943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8D3BF34-56FB-A08B-6ED6-D863734F9D96}"/>
              </a:ext>
            </a:extLst>
          </p:cNvPr>
          <p:cNvSpPr txBox="1">
            <a:spLocks/>
          </p:cNvSpPr>
          <p:nvPr/>
        </p:nvSpPr>
        <p:spPr>
          <a:xfrm>
            <a:off x="5569818" y="3159569"/>
            <a:ext cx="6200421" cy="1633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 may be necessary to enroll at age 65 if: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82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92024" marR="0" lvl="0" indent="-18288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Employer has &lt;20 employees</a:t>
            </a:r>
          </a:p>
          <a:p>
            <a:pPr marL="192024" marR="0" lvl="0" indent="-18288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Employer coverage is generally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considered “creditable”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1D40C64-7507-F0CF-971D-50627C38B056}"/>
              </a:ext>
            </a:extLst>
          </p:cNvPr>
          <p:cNvGrpSpPr/>
          <p:nvPr/>
        </p:nvGrpSpPr>
        <p:grpSpPr>
          <a:xfrm>
            <a:off x="4833668" y="2991904"/>
            <a:ext cx="630936" cy="630936"/>
            <a:chOff x="5060569" y="3013170"/>
            <a:chExt cx="457200" cy="457200"/>
          </a:xfrm>
          <a:solidFill>
            <a:srgbClr val="0082BE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F9DA1E3-F8D5-F476-21A6-6995C66424EC}"/>
                </a:ext>
              </a:extLst>
            </p:cNvPr>
            <p:cNvSpPr/>
            <p:nvPr/>
          </p:nvSpPr>
          <p:spPr>
            <a:xfrm>
              <a:off x="5060569" y="3013170"/>
              <a:ext cx="457200" cy="457200"/>
            </a:xfrm>
            <a:custGeom>
              <a:avLst/>
              <a:gdLst>
                <a:gd name="connsiteX0" fmla="*/ 457200 w 457200"/>
                <a:gd name="connsiteY0" fmla="*/ 228600 h 457200"/>
                <a:gd name="connsiteX1" fmla="*/ 228600 w 457200"/>
                <a:gd name="connsiteY1" fmla="*/ 457200 h 457200"/>
                <a:gd name="connsiteX2" fmla="*/ 0 w 457200"/>
                <a:gd name="connsiteY2" fmla="*/ 228600 h 457200"/>
                <a:gd name="connsiteX3" fmla="*/ 228600 w 457200"/>
                <a:gd name="connsiteY3" fmla="*/ 0 h 457200"/>
                <a:gd name="connsiteX4" fmla="*/ 457200 w 457200"/>
                <a:gd name="connsiteY4" fmla="*/ 2286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7200" h="457200">
                  <a:moveTo>
                    <a:pt x="457200" y="228600"/>
                  </a:moveTo>
                  <a:cubicBezTo>
                    <a:pt x="457200" y="354852"/>
                    <a:pt x="354852" y="457200"/>
                    <a:pt x="228600" y="457200"/>
                  </a:cubicBezTo>
                  <a:cubicBezTo>
                    <a:pt x="102348" y="457200"/>
                    <a:pt x="0" y="354852"/>
                    <a:pt x="0" y="228600"/>
                  </a:cubicBezTo>
                  <a:cubicBezTo>
                    <a:pt x="0" y="102348"/>
                    <a:pt x="102348" y="0"/>
                    <a:pt x="228600" y="0"/>
                  </a:cubicBezTo>
                  <a:cubicBezTo>
                    <a:pt x="354852" y="0"/>
                    <a:pt x="457200" y="102348"/>
                    <a:pt x="457200" y="228600"/>
                  </a:cubicBezTo>
                  <a:close/>
                </a:path>
              </a:pathLst>
            </a:custGeom>
            <a:grpFill/>
            <a:ln w="1905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FE38770-1876-230C-7D30-DD75A0FBBEE8}"/>
                </a:ext>
              </a:extLst>
            </p:cNvPr>
            <p:cNvSpPr/>
            <p:nvPr/>
          </p:nvSpPr>
          <p:spPr>
            <a:xfrm>
              <a:off x="5149582" y="3141977"/>
              <a:ext cx="279907" cy="199804"/>
            </a:xfrm>
            <a:custGeom>
              <a:avLst/>
              <a:gdLst>
                <a:gd name="connsiteX0" fmla="*/ 108139 w 279907"/>
                <a:gd name="connsiteY0" fmla="*/ 199433 h 199804"/>
                <a:gd name="connsiteX1" fmla="*/ 87946 w 279907"/>
                <a:gd name="connsiteY1" fmla="*/ 191051 h 199804"/>
                <a:gd name="connsiteX2" fmla="*/ 7079 w 279907"/>
                <a:gd name="connsiteY2" fmla="*/ 110184 h 199804"/>
                <a:gd name="connsiteX3" fmla="*/ 8507 w 279907"/>
                <a:gd name="connsiteY3" fmla="*/ 69798 h 199804"/>
                <a:gd name="connsiteX4" fmla="*/ 47464 w 279907"/>
                <a:gd name="connsiteY4" fmla="*/ 69798 h 199804"/>
                <a:gd name="connsiteX5" fmla="*/ 108139 w 279907"/>
                <a:gd name="connsiteY5" fmla="*/ 130377 h 199804"/>
                <a:gd name="connsiteX6" fmla="*/ 230535 w 279907"/>
                <a:gd name="connsiteY6" fmla="*/ 7981 h 199804"/>
                <a:gd name="connsiteX7" fmla="*/ 270968 w 279907"/>
                <a:gd name="connsiteY7" fmla="*/ 8028 h 199804"/>
                <a:gd name="connsiteX8" fmla="*/ 270921 w 279907"/>
                <a:gd name="connsiteY8" fmla="*/ 48462 h 199804"/>
                <a:gd name="connsiteX9" fmla="*/ 128046 w 279907"/>
                <a:gd name="connsiteY9" fmla="*/ 191337 h 199804"/>
                <a:gd name="connsiteX10" fmla="*/ 108139 w 279907"/>
                <a:gd name="connsiteY10" fmla="*/ 199433 h 199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07" h="199804">
                  <a:moveTo>
                    <a:pt x="108139" y="199433"/>
                  </a:moveTo>
                  <a:cubicBezTo>
                    <a:pt x="100566" y="199424"/>
                    <a:pt x="93299" y="196414"/>
                    <a:pt x="87946" y="191051"/>
                  </a:cubicBezTo>
                  <a:lnTo>
                    <a:pt x="7079" y="110184"/>
                  </a:lnTo>
                  <a:cubicBezTo>
                    <a:pt x="-3675" y="98640"/>
                    <a:pt x="-3037" y="80561"/>
                    <a:pt x="8507" y="69798"/>
                  </a:cubicBezTo>
                  <a:cubicBezTo>
                    <a:pt x="19480" y="59568"/>
                    <a:pt x="36491" y="59568"/>
                    <a:pt x="47464" y="69798"/>
                  </a:cubicBezTo>
                  <a:lnTo>
                    <a:pt x="108139" y="130377"/>
                  </a:lnTo>
                  <a:lnTo>
                    <a:pt x="230535" y="7981"/>
                  </a:lnTo>
                  <a:cubicBezTo>
                    <a:pt x="241717" y="-3173"/>
                    <a:pt x="259815" y="-3154"/>
                    <a:pt x="270968" y="8028"/>
                  </a:cubicBezTo>
                  <a:cubicBezTo>
                    <a:pt x="282122" y="19211"/>
                    <a:pt x="282103" y="37308"/>
                    <a:pt x="270921" y="48462"/>
                  </a:cubicBezTo>
                  <a:lnTo>
                    <a:pt x="128046" y="191337"/>
                  </a:lnTo>
                  <a:cubicBezTo>
                    <a:pt x="122712" y="196519"/>
                    <a:pt x="115578" y="199424"/>
                    <a:pt x="108139" y="199433"/>
                  </a:cubicBezTo>
                  <a:close/>
                </a:path>
              </a:pathLst>
            </a:custGeom>
            <a:grpFill/>
            <a:ln w="1905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9F67BB-1E16-2B24-16DB-5450F102D699}"/>
              </a:ext>
            </a:extLst>
          </p:cNvPr>
          <p:cNvSpPr txBox="1">
            <a:spLocks/>
          </p:cNvSpPr>
          <p:nvPr/>
        </p:nvSpPr>
        <p:spPr>
          <a:xfrm>
            <a:off x="5569820" y="4735858"/>
            <a:ext cx="6108196" cy="11830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What if I’m on my spouse’s employer coverage?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82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192024" marR="0" lvl="0" indent="-182880" algn="l" defTabSz="914400" rtl="0" eaLnBrk="1" fontAlgn="auto" latinLnBrk="0" hangingPunct="1">
              <a:lnSpc>
                <a:spcPct val="100000"/>
              </a:lnSpc>
              <a:spcBef>
                <a:spcPts val="68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It depends on your spouse’s employer and rules the employer has around covered dependents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996C18D-12A3-793B-C656-9ADB46D16F31}"/>
              </a:ext>
            </a:extLst>
          </p:cNvPr>
          <p:cNvGrpSpPr/>
          <p:nvPr/>
        </p:nvGrpSpPr>
        <p:grpSpPr>
          <a:xfrm>
            <a:off x="4833668" y="4583553"/>
            <a:ext cx="630936" cy="630936"/>
            <a:chOff x="4833668" y="4583553"/>
            <a:chExt cx="630936" cy="630936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7E6FD8E-2776-BC80-1AA0-D6AB4971C0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3668" y="4583553"/>
              <a:ext cx="630936" cy="630936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D34180C5-6ECD-3964-175F-0048F4B66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56506" y="4730205"/>
              <a:ext cx="386272" cy="3244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3718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323FF11-4A73-5EA8-305F-417B66523990}"/>
              </a:ext>
            </a:extLst>
          </p:cNvPr>
          <p:cNvSpPr/>
          <p:nvPr/>
        </p:nvSpPr>
        <p:spPr>
          <a:xfrm>
            <a:off x="0" y="-5961"/>
            <a:ext cx="12192000" cy="2719278"/>
          </a:xfrm>
          <a:custGeom>
            <a:avLst/>
            <a:gdLst/>
            <a:ahLst/>
            <a:cxnLst/>
            <a:rect l="l" t="t" r="r" b="b"/>
            <a:pathLst>
              <a:path w="5401310" h="6858000">
                <a:moveTo>
                  <a:pt x="0" y="6858000"/>
                </a:moveTo>
                <a:lnTo>
                  <a:pt x="5400903" y="6858000"/>
                </a:lnTo>
                <a:lnTo>
                  <a:pt x="540090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17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40F65B3-A2FE-B1EB-6B59-E11DE6B12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407" y="823948"/>
            <a:ext cx="10475681" cy="1325563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Enrolling in Medicare while still working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5F4829-9081-61B2-979D-6ED7379AA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4923" y="3355726"/>
            <a:ext cx="8214499" cy="3108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>
                <a:solidFill>
                  <a:srgbClr val="0082BE"/>
                </a:solidFill>
              </a:rPr>
              <a:t>Medicare and employer coverage can work together</a:t>
            </a:r>
          </a:p>
          <a:p>
            <a:pPr marL="228600" lvl="1" indent="-182880"/>
            <a:r>
              <a:rPr lang="en-US" sz="2000"/>
              <a:t>If employer has 20+ employees </a:t>
            </a:r>
            <a:r>
              <a:rPr lang="en-US" sz="2000">
                <a:sym typeface="Wingdings" panose="05000000000000000000" pitchFamily="2" charset="2"/>
              </a:rPr>
              <a:t> </a:t>
            </a:r>
            <a:r>
              <a:rPr lang="en-US" sz="2000" b="1" u="sng">
                <a:sym typeface="Wingdings" panose="05000000000000000000" pitchFamily="2" charset="2"/>
              </a:rPr>
              <a:t>Employer coverage</a:t>
            </a:r>
            <a:r>
              <a:rPr lang="en-US" sz="2000">
                <a:sym typeface="Wingdings" panose="05000000000000000000" pitchFamily="2" charset="2"/>
              </a:rPr>
              <a:t> is Primary</a:t>
            </a:r>
          </a:p>
          <a:p>
            <a:pPr marL="228600" lvl="1" indent="-182880"/>
            <a:r>
              <a:rPr lang="en-US" sz="2000">
                <a:sym typeface="Wingdings" panose="05000000000000000000" pitchFamily="2" charset="2"/>
              </a:rPr>
              <a:t>If employer has &lt;20 employees  </a:t>
            </a:r>
            <a:r>
              <a:rPr lang="en-US" sz="2000" b="1" u="sng">
                <a:sym typeface="Wingdings" panose="05000000000000000000" pitchFamily="2" charset="2"/>
              </a:rPr>
              <a:t>Medicare</a:t>
            </a:r>
            <a:r>
              <a:rPr lang="en-US" sz="2000">
                <a:sym typeface="Wingdings" panose="05000000000000000000" pitchFamily="2" charset="2"/>
              </a:rPr>
              <a:t> is Primary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000" b="1">
                <a:solidFill>
                  <a:srgbClr val="0082BE"/>
                </a:solidFill>
                <a:sym typeface="Wingdings" panose="05000000000000000000" pitchFamily="2" charset="2"/>
              </a:rPr>
              <a:t>HSA contributions can no longer be made</a:t>
            </a:r>
          </a:p>
          <a:p>
            <a:pPr marL="228600" lvl="1" indent="-182880"/>
            <a:r>
              <a:rPr lang="en-US" sz="2000">
                <a:sym typeface="Wingdings" panose="05000000000000000000" pitchFamily="2" charset="2"/>
              </a:rPr>
              <a:t>HSA funds can still be used for eligible medical expenses</a:t>
            </a:r>
          </a:p>
          <a:p>
            <a:pPr marL="0" indent="0">
              <a:spcBef>
                <a:spcPts val="2000"/>
              </a:spcBef>
              <a:buNone/>
            </a:pPr>
            <a:r>
              <a:rPr lang="en-US" sz="2000" b="1">
                <a:solidFill>
                  <a:srgbClr val="0082BE"/>
                </a:solidFill>
                <a:sym typeface="Wingdings" panose="05000000000000000000" pitchFamily="2" charset="2"/>
              </a:rPr>
              <a:t>Medicare is individual coverage </a:t>
            </a:r>
          </a:p>
          <a:p>
            <a:pPr marL="228600" lvl="1" indent="-182880"/>
            <a:r>
              <a:rPr lang="en-US" sz="2000">
                <a:sym typeface="Wingdings" panose="05000000000000000000" pitchFamily="2" charset="2"/>
              </a:rPr>
              <a:t>Consider how dependents will be covered</a:t>
            </a:r>
            <a:endParaRPr lang="en-US" sz="20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5356708-55C3-2025-1A31-9DA7F3C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F15D984-6055-575A-2EE1-44FA34B46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407" y="3284825"/>
            <a:ext cx="476250" cy="47625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0D7212A-F22D-C552-32A5-3926ACEF20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407" y="4488134"/>
            <a:ext cx="476250" cy="47625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F11CC9F4-A594-0DEB-19D1-78C4FBACD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407" y="5347228"/>
            <a:ext cx="476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1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038A35F0-45ED-BB53-9FF1-9D81B654AC52}"/>
              </a:ext>
            </a:extLst>
          </p:cNvPr>
          <p:cNvSpPr/>
          <p:nvPr/>
        </p:nvSpPr>
        <p:spPr>
          <a:xfrm>
            <a:off x="0" y="0"/>
            <a:ext cx="12192000" cy="3221743"/>
          </a:xfrm>
          <a:custGeom>
            <a:avLst/>
            <a:gdLst/>
            <a:ahLst/>
            <a:cxnLst/>
            <a:rect l="l" t="t" r="r" b="b"/>
            <a:pathLst>
              <a:path w="5401310" h="6858000">
                <a:moveTo>
                  <a:pt x="0" y="6858000"/>
                </a:moveTo>
                <a:lnTo>
                  <a:pt x="5400903" y="6858000"/>
                </a:lnTo>
                <a:lnTo>
                  <a:pt x="540090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17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048A0-1E74-8582-E237-B0CA3EDC8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407" y="948090"/>
            <a:ext cx="8989728" cy="1325563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What does Medicare Cover?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E53F8-1D48-EE50-022B-ADF13249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5271" y="3764080"/>
            <a:ext cx="3832170" cy="5660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0082BE"/>
                </a:solidFill>
              </a:rPr>
              <a:t>Original Medicare has two parts: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0082BE"/>
                </a:solidFill>
              </a:rPr>
              <a:t>Provided &amp; Administered by the federal government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2D6E8-0316-4069-A27B-DEB65298E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58FDD29-CC54-3480-BB69-63DF0BFFC97A}"/>
              </a:ext>
            </a:extLst>
          </p:cNvPr>
          <p:cNvSpPr txBox="1">
            <a:spLocks/>
          </p:cNvSpPr>
          <p:nvPr/>
        </p:nvSpPr>
        <p:spPr>
          <a:xfrm>
            <a:off x="6096000" y="3764080"/>
            <a:ext cx="4759842" cy="775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 A: Hospital Insurance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Helps pay for inpatient hospital services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E0F093A-76AF-6C96-587A-D9B2AFC2D91B}"/>
              </a:ext>
            </a:extLst>
          </p:cNvPr>
          <p:cNvSpPr txBox="1">
            <a:spLocks/>
          </p:cNvSpPr>
          <p:nvPr/>
        </p:nvSpPr>
        <p:spPr>
          <a:xfrm>
            <a:off x="6096000" y="5092323"/>
            <a:ext cx="5128419" cy="7751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5172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Part B: Medical Insurance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Helps pay for outpatient and doctor care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FF71E7D-0844-62AE-22D1-99B8CF0E3103}"/>
              </a:ext>
            </a:extLst>
          </p:cNvPr>
          <p:cNvGrpSpPr/>
          <p:nvPr/>
        </p:nvGrpSpPr>
        <p:grpSpPr>
          <a:xfrm>
            <a:off x="5099865" y="5049791"/>
            <a:ext cx="854351" cy="854353"/>
            <a:chOff x="2882469" y="5345975"/>
            <a:chExt cx="1097651" cy="109765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06B8F76-A883-73AC-3ED6-22D6848C53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469" y="5345975"/>
              <a:ext cx="1097651" cy="1097654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ACBAFCC-427D-2B07-1A25-9D2B28CF3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141227" y="5517716"/>
              <a:ext cx="580134" cy="754173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EBDDB65-A9AF-E958-7D21-E3B4AA9CD85F}"/>
              </a:ext>
            </a:extLst>
          </p:cNvPr>
          <p:cNvGrpSpPr/>
          <p:nvPr/>
        </p:nvGrpSpPr>
        <p:grpSpPr>
          <a:xfrm>
            <a:off x="5099865" y="3762577"/>
            <a:ext cx="850392" cy="850392"/>
            <a:chOff x="1018227" y="1578505"/>
            <a:chExt cx="1097651" cy="109765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99F9993-FD89-5D9D-18D6-2DD2D5272D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27" y="1578505"/>
              <a:ext cx="1097651" cy="1097654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0" name="Graphic 19" descr="Hospital">
              <a:extLst>
                <a:ext uri="{FF2B5EF4-FFF2-40B4-BE49-F238E27FC236}">
                  <a16:creationId xmlns:a16="http://schemas.microsoft.com/office/drawing/2014/main" id="{D5A33358-F1BB-52A1-FADF-32BECFA12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32088" y="1649836"/>
              <a:ext cx="869928" cy="8699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74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2932294"/>
            <a:ext cx="3573590" cy="1600200"/>
          </a:xfrm>
        </p:spPr>
        <p:txBody>
          <a:bodyPr/>
          <a:lstStyle/>
          <a:p>
            <a:r>
              <a:rPr lang="en-US">
                <a:solidFill>
                  <a:srgbClr val="005172"/>
                </a:solidFill>
              </a:rPr>
              <a:t>Part A: Hospital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4B90-9F5C-80F2-13A6-CB65CD79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6917" y="1429108"/>
            <a:ext cx="3573590" cy="86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5172"/>
                </a:solidFill>
              </a:rPr>
              <a:t>Covered items include but aren’t limited to: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8E1B4F-AA9F-DDDF-A45A-5A76D0B3DE76}"/>
              </a:ext>
            </a:extLst>
          </p:cNvPr>
          <p:cNvGrpSpPr/>
          <p:nvPr/>
        </p:nvGrpSpPr>
        <p:grpSpPr>
          <a:xfrm>
            <a:off x="1018227" y="1482812"/>
            <a:ext cx="1097651" cy="1097654"/>
            <a:chOff x="1018227" y="1578505"/>
            <a:chExt cx="1097651" cy="1097654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451039D-1BA0-2733-A520-FD942E861C2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8227" y="1578505"/>
              <a:ext cx="1097651" cy="1097654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8" name="Graphic 7" descr="Hospital">
              <a:extLst>
                <a:ext uri="{FF2B5EF4-FFF2-40B4-BE49-F238E27FC236}">
                  <a16:creationId xmlns:a16="http://schemas.microsoft.com/office/drawing/2014/main" id="{9653FB38-E3D2-1AC0-FF09-1C78833B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132088" y="1649836"/>
              <a:ext cx="869928" cy="869928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41E1A8-14DC-27F4-FAA0-B9537746E86E}"/>
              </a:ext>
            </a:extLst>
          </p:cNvPr>
          <p:cNvSpPr txBox="1">
            <a:spLocks/>
          </p:cNvSpPr>
          <p:nvPr/>
        </p:nvSpPr>
        <p:spPr>
          <a:xfrm>
            <a:off x="6397401" y="2436588"/>
            <a:ext cx="4593695" cy="295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Hospital room and meals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Care in special units, i.e. ICU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Prescriptions and supplies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Surgery and recovery services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Skilled Nursing Facility (SNF) care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Home health care</a:t>
            </a:r>
          </a:p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Hospice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51C7E5AA-CFAF-335F-5F73-BA46A804B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3098" y="2505003"/>
            <a:ext cx="188637" cy="18863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B231D8D-0B52-2ADF-2DEF-5ED7575FB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3098" y="2912175"/>
            <a:ext cx="188637" cy="18863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1AED8D8-AA4E-276D-8C27-CB7F515A6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3098" y="3311368"/>
            <a:ext cx="188637" cy="18863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86AA725-F368-9AE8-213D-75B29CAA1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3098" y="3718888"/>
            <a:ext cx="188637" cy="18863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55A3119-D36A-5CDD-800C-8E6EF31F5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3098" y="4116108"/>
            <a:ext cx="188637" cy="18863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A8E156D-FF1F-0E62-2CCC-78C85457E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3098" y="4526605"/>
            <a:ext cx="188637" cy="188637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B19DC6F6-419C-71FA-B563-4D6F4BB6E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3098" y="4922473"/>
            <a:ext cx="188637" cy="18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59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CD9D-3E25-BB91-A650-E21ED513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798" y="2932294"/>
            <a:ext cx="3573590" cy="1600200"/>
          </a:xfrm>
        </p:spPr>
        <p:txBody>
          <a:bodyPr/>
          <a:lstStyle/>
          <a:p>
            <a:r>
              <a:rPr lang="en-US">
                <a:solidFill>
                  <a:srgbClr val="005172"/>
                </a:solidFill>
              </a:rPr>
              <a:t>Part B: Medical Insurance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7D4B90-9F5C-80F2-13A6-CB65CD7962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0251" y="1715890"/>
            <a:ext cx="3573590" cy="864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rgbClr val="005172"/>
                </a:solidFill>
              </a:rPr>
              <a:t>Covered items include but aren’t limited to: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5E8C4-8A44-19CC-C826-AED98BB9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E41E1A8-14DC-27F4-FAA0-B9537746E86E}"/>
              </a:ext>
            </a:extLst>
          </p:cNvPr>
          <p:cNvSpPr txBox="1">
            <a:spLocks/>
          </p:cNvSpPr>
          <p:nvPr/>
        </p:nvSpPr>
        <p:spPr>
          <a:xfrm>
            <a:off x="6140735" y="2723370"/>
            <a:ext cx="5107027" cy="2959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Doctor visits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Lab services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Diagnostic tests, i.e. X-rays, MRIs, etc.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PT / OT / ST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Outpatient procedures</a:t>
            </a:r>
          </a:p>
          <a:p>
            <a:pPr marL="228600" marR="0" lvl="1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Durable Medical Equipment (DME)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FCFBFB3-D81F-D7AA-010F-6D83AB62C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22626" y="3787985"/>
            <a:ext cx="153810" cy="12817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51C7E5AA-CFAF-335F-5F73-BA46A804B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6432" y="2791785"/>
            <a:ext cx="188637" cy="18863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2B231D8D-0B52-2ADF-2DEF-5ED7575FB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6432" y="3198957"/>
            <a:ext cx="188637" cy="188637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1AED8D8-AA4E-276D-8C27-CB7F515A60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6432" y="3598150"/>
            <a:ext cx="188637" cy="18863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86AA725-F368-9AE8-213D-75B29CAA1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6432" y="4005670"/>
            <a:ext cx="188637" cy="188637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55A3119-D36A-5CDD-800C-8E6EF31F5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6432" y="4402890"/>
            <a:ext cx="188637" cy="188637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EA8E156D-FF1F-0E62-2CCC-78C85457E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36432" y="4813387"/>
            <a:ext cx="188637" cy="188637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EF3249C-D898-448D-3D4D-7AB6EE4111CB}"/>
              </a:ext>
            </a:extLst>
          </p:cNvPr>
          <p:cNvGrpSpPr/>
          <p:nvPr/>
        </p:nvGrpSpPr>
        <p:grpSpPr>
          <a:xfrm>
            <a:off x="1018227" y="1482812"/>
            <a:ext cx="1097651" cy="1097654"/>
            <a:chOff x="2882469" y="5345975"/>
            <a:chExt cx="1097651" cy="109765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D597E73-A147-AE64-C99B-1D00A8E975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82469" y="5345975"/>
              <a:ext cx="1097651" cy="1097654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BB7126E0-4AAE-774B-A9B9-18E205A2D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41227" y="5517716"/>
              <a:ext cx="580134" cy="754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6914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D5DB38B6-2161-77D6-CB94-7ED17F10421D}"/>
              </a:ext>
            </a:extLst>
          </p:cNvPr>
          <p:cNvSpPr/>
          <p:nvPr/>
        </p:nvSpPr>
        <p:spPr>
          <a:xfrm>
            <a:off x="0" y="3687238"/>
            <a:ext cx="12192000" cy="3170761"/>
          </a:xfrm>
          <a:custGeom>
            <a:avLst/>
            <a:gdLst/>
            <a:ahLst/>
            <a:cxnLst/>
            <a:rect l="l" t="t" r="r" b="b"/>
            <a:pathLst>
              <a:path w="5401310" h="6858000">
                <a:moveTo>
                  <a:pt x="0" y="6858000"/>
                </a:moveTo>
                <a:lnTo>
                  <a:pt x="5400903" y="6858000"/>
                </a:lnTo>
                <a:lnTo>
                  <a:pt x="540090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517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0B0C46-55B0-5065-7C61-21671309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484" y="967152"/>
            <a:ext cx="11027769" cy="1325563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5172"/>
                </a:solidFill>
              </a:rPr>
              <a:t>Original Medicare does not cover everything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9A891-A382-ACA3-1F8D-82179932F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484" y="4206740"/>
            <a:ext cx="2604280" cy="1824749"/>
          </a:xfrm>
        </p:spPr>
        <p:txBody>
          <a:bodyPr>
            <a:noAutofit/>
          </a:bodyPr>
          <a:lstStyle/>
          <a:p>
            <a:pPr marL="0" lvl="1" indent="0">
              <a:spcBef>
                <a:spcPts val="0"/>
              </a:spcBef>
              <a:spcAft>
                <a:spcPts val="5500"/>
              </a:spcAft>
              <a:buNone/>
            </a:pPr>
            <a:r>
              <a:rPr lang="en-US" sz="2000">
                <a:solidFill>
                  <a:schemeClr val="bg1"/>
                </a:solidFill>
              </a:rPr>
              <a:t>All out-of-pocket costs – Beneficiary cost share with no out-of-pocket limit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D2117B-C57C-8D5A-3594-E4F00F49E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28CEC1-F73A-4128-A0D8-20D01C31BDE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19988B1-760B-650A-CF9E-28F6CDE05EEA}"/>
              </a:ext>
            </a:extLst>
          </p:cNvPr>
          <p:cNvSpPr txBox="1"/>
          <p:nvPr/>
        </p:nvSpPr>
        <p:spPr>
          <a:xfrm>
            <a:off x="611484" y="254242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82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Non-covered items include: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FCF961-BAE7-F9E7-BFEB-AAF28124FF1B}"/>
              </a:ext>
            </a:extLst>
          </p:cNvPr>
          <p:cNvGrpSpPr/>
          <p:nvPr/>
        </p:nvGrpSpPr>
        <p:grpSpPr>
          <a:xfrm>
            <a:off x="719772" y="3286936"/>
            <a:ext cx="793075" cy="793075"/>
            <a:chOff x="718506" y="3369790"/>
            <a:chExt cx="793075" cy="793075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75704DD-BAA1-DAD8-2654-2783C10432E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506" y="3369790"/>
              <a:ext cx="793075" cy="793075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5EF82D0C-1C4D-33F4-CB2F-1AE6C884D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1980" y="3494785"/>
              <a:ext cx="468271" cy="50429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BF55B3-2264-3CC1-FEC7-FD312497164A}"/>
              </a:ext>
            </a:extLst>
          </p:cNvPr>
          <p:cNvGrpSpPr/>
          <p:nvPr/>
        </p:nvGrpSpPr>
        <p:grpSpPr>
          <a:xfrm>
            <a:off x="3312665" y="3291064"/>
            <a:ext cx="803040" cy="788947"/>
            <a:chOff x="3240473" y="3276414"/>
            <a:chExt cx="803040" cy="78894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1B0AF64-D3A2-14ED-8F0E-3538DC3F14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40473" y="3276414"/>
              <a:ext cx="803040" cy="788947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7D7E2A84-2479-C9B9-136C-2737203F7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74533" y="3423984"/>
              <a:ext cx="524686" cy="443966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2788801-DCDB-ED37-B1A7-F80CB3D3B16A}"/>
              </a:ext>
            </a:extLst>
          </p:cNvPr>
          <p:cNvGrpSpPr/>
          <p:nvPr/>
        </p:nvGrpSpPr>
        <p:grpSpPr>
          <a:xfrm>
            <a:off x="5973576" y="3291062"/>
            <a:ext cx="788949" cy="788949"/>
            <a:chOff x="5865293" y="3261839"/>
            <a:chExt cx="788949" cy="788949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6016851-DEB8-6D2F-9A5E-FA62B873B6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65293" y="3261839"/>
              <a:ext cx="788949" cy="788949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1939E2BA-DC2C-0751-A0F4-7073D6E94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07850" y="3422763"/>
              <a:ext cx="378322" cy="429912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D87B38-7CD1-100F-0090-97E3373A286C}"/>
              </a:ext>
            </a:extLst>
          </p:cNvPr>
          <p:cNvGrpSpPr/>
          <p:nvPr/>
        </p:nvGrpSpPr>
        <p:grpSpPr>
          <a:xfrm>
            <a:off x="9997033" y="3291064"/>
            <a:ext cx="788947" cy="788947"/>
            <a:chOff x="10254594" y="3073189"/>
            <a:chExt cx="788947" cy="788947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1776C3E-386D-680D-F4A1-85FFE36133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54594" y="3073189"/>
              <a:ext cx="788947" cy="788947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D1F16DBA-7392-D3D2-0E89-BFF1AA9CD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19373" y="3237968"/>
              <a:ext cx="459387" cy="459387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4DD3E1-A2B2-30AD-D6F5-436EE35D9E2D}"/>
              </a:ext>
            </a:extLst>
          </p:cNvPr>
          <p:cNvSpPr txBox="1">
            <a:spLocks/>
          </p:cNvSpPr>
          <p:nvPr/>
        </p:nvSpPr>
        <p:spPr>
          <a:xfrm>
            <a:off x="9932708" y="4206740"/>
            <a:ext cx="1706545" cy="2891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Corrective lenses or hearing aids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7760FEE-3A2F-6613-75E9-7C777B7F0DAF}"/>
              </a:ext>
            </a:extLst>
          </p:cNvPr>
          <p:cNvSpPr txBox="1">
            <a:spLocks/>
          </p:cNvSpPr>
          <p:nvPr/>
        </p:nvSpPr>
        <p:spPr>
          <a:xfrm>
            <a:off x="3166531" y="4206740"/>
            <a:ext cx="2604280" cy="2891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45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Up to 15% excess charges from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“non-participating” providers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F15E19F-F8DE-9E4E-3C2A-39606692E0F8}"/>
              </a:ext>
            </a:extLst>
          </p:cNvPr>
          <p:cNvSpPr txBox="1">
            <a:spLocks/>
          </p:cNvSpPr>
          <p:nvPr/>
        </p:nvSpPr>
        <p:spPr>
          <a:xfrm>
            <a:off x="7728045" y="4206740"/>
            <a:ext cx="1950962" cy="28919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Routine dental, vision, and hearing care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F291F0-5DCD-488C-571F-6CDD3B02265C}"/>
              </a:ext>
            </a:extLst>
          </p:cNvPr>
          <p:cNvSpPr txBox="1">
            <a:spLocks/>
          </p:cNvSpPr>
          <p:nvPr/>
        </p:nvSpPr>
        <p:spPr>
          <a:xfrm>
            <a:off x="5834548" y="4206740"/>
            <a:ext cx="1570710" cy="28338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5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Prescription </a:t>
            </a: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Drugs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2140182-E027-5E26-D3B1-995C8BB73EFD}"/>
              </a:ext>
            </a:extLst>
          </p:cNvPr>
          <p:cNvGrpSpPr/>
          <p:nvPr/>
        </p:nvGrpSpPr>
        <p:grpSpPr>
          <a:xfrm>
            <a:off x="7825667" y="3291064"/>
            <a:ext cx="788947" cy="788947"/>
            <a:chOff x="10254594" y="3073189"/>
            <a:chExt cx="788947" cy="78894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E9BF00F-C2DA-7C09-D0FF-F4DB26765C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54594" y="3073189"/>
              <a:ext cx="788947" cy="788947"/>
            </a:xfrm>
            <a:prstGeom prst="ellipse">
              <a:avLst/>
            </a:prstGeom>
            <a:solidFill>
              <a:srgbClr val="0082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AFAF8D29-0910-0F0A-BA44-BA2B6D6D6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419373" y="3237968"/>
              <a:ext cx="459387" cy="459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27907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CBSNE Color Palette">
      <a:dk1>
        <a:srgbClr val="1E1E1E"/>
      </a:dk1>
      <a:lt1>
        <a:srgbClr val="FFFFFF"/>
      </a:lt1>
      <a:dk2>
        <a:srgbClr val="003359"/>
      </a:dk2>
      <a:lt2>
        <a:srgbClr val="1E1E1E"/>
      </a:lt2>
      <a:accent1>
        <a:srgbClr val="BED6DB"/>
      </a:accent1>
      <a:accent2>
        <a:srgbClr val="0099CC"/>
      </a:accent2>
      <a:accent3>
        <a:srgbClr val="8FCAE7"/>
      </a:accent3>
      <a:accent4>
        <a:srgbClr val="E6E6E6"/>
      </a:accent4>
      <a:accent5>
        <a:srgbClr val="EF4370"/>
      </a:accent5>
      <a:accent6>
        <a:srgbClr val="3FA478"/>
      </a:accent6>
      <a:hlink>
        <a:srgbClr val="0099CC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2-288-9 (12-11-23).pptx" id="{80BACB2D-BAE1-4F88-A099-C38B7AD8D157}" vid="{3AD0D9DE-80C9-406A-AAE1-6F0EDFA10C62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2-288-9 (12-11-23).pptx" id="{80BACB2D-BAE1-4F88-A099-C38B7AD8D157}" vid="{61E7CA88-3EF8-48FC-B141-CC2CC19DF6F4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42-288-9 (12-11-23).pptx" id="{80BACB2D-BAE1-4F88-A099-C38B7AD8D157}" vid="{39E2249F-F034-47D0-866E-302AB006AE42}"/>
    </a:ext>
  </a:extLst>
</a:theme>
</file>

<file path=ppt/theme/theme4.xml><?xml version="1.0" encoding="utf-8"?>
<a:theme xmlns:a="http://schemas.openxmlformats.org/drawingml/2006/main" name="1_Office Theme">
  <a:themeElements>
    <a:clrScheme name="Blue Cross 2">
      <a:dk1>
        <a:sysClr val="windowText" lastClr="000000"/>
      </a:dk1>
      <a:lt1>
        <a:sysClr val="window" lastClr="FFFFFF"/>
      </a:lt1>
      <a:dk2>
        <a:srgbClr val="003359"/>
      </a:dk2>
      <a:lt2>
        <a:srgbClr val="E7E6E6"/>
      </a:lt2>
      <a:accent1>
        <a:srgbClr val="005172"/>
      </a:accent1>
      <a:accent2>
        <a:srgbClr val="4A6889"/>
      </a:accent2>
      <a:accent3>
        <a:srgbClr val="0082CA"/>
      </a:accent3>
      <a:accent4>
        <a:srgbClr val="00AEEF"/>
      </a:accent4>
      <a:accent5>
        <a:srgbClr val="3FA579"/>
      </a:accent5>
      <a:accent6>
        <a:srgbClr val="FF8F1C"/>
      </a:accent6>
      <a:hlink>
        <a:srgbClr val="0094D7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Blue Cross 2">
      <a:dk1>
        <a:sysClr val="windowText" lastClr="000000"/>
      </a:dk1>
      <a:lt1>
        <a:sysClr val="window" lastClr="FFFFFF"/>
      </a:lt1>
      <a:dk2>
        <a:srgbClr val="003359"/>
      </a:dk2>
      <a:lt2>
        <a:srgbClr val="E7E6E6"/>
      </a:lt2>
      <a:accent1>
        <a:srgbClr val="005172"/>
      </a:accent1>
      <a:accent2>
        <a:srgbClr val="4A6889"/>
      </a:accent2>
      <a:accent3>
        <a:srgbClr val="0082CA"/>
      </a:accent3>
      <a:accent4>
        <a:srgbClr val="00AEEF"/>
      </a:accent4>
      <a:accent5>
        <a:srgbClr val="3FA579"/>
      </a:accent5>
      <a:accent6>
        <a:srgbClr val="FF8F1C"/>
      </a:accent6>
      <a:hlink>
        <a:srgbClr val="0094D7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59CDC5D5210743A82FF14084B5B162" ma:contentTypeVersion="0" ma:contentTypeDescription="Create a new document." ma:contentTypeScope="" ma:versionID="3fa2522c530acc28822e30138a88d8d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3f9ca9ed2b1b526ffdf70859b84e62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FD2895D-7C66-4844-8BAC-AB7F035CDF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2572731-AE3C-4B0C-8336-4EE6B2A5F95D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9e5466aa-8977-402e-bcf3-a24aa488c477"/>
    <ds:schemaRef ds:uri="http://purl.org/dc/terms/"/>
    <ds:schemaRef ds:uri="http://schemas.microsoft.com/office/infopath/2007/PartnerControls"/>
    <ds:schemaRef ds:uri="c4ca0dfc-49d2-429b-a005-b56910e6ea73"/>
    <ds:schemaRef ds:uri="http://purl.org/dc/elements/1.1/"/>
    <ds:schemaRef ds:uri="c3bccaf7-9256-4359-82e1-a4359e8ab026"/>
    <ds:schemaRef ds:uri="f688f2a5-80d8-48fa-b2d5-60aa6d64f6e7"/>
  </ds:schemaRefs>
</ds:datastoreItem>
</file>

<file path=customXml/itemProps3.xml><?xml version="1.0" encoding="utf-8"?>
<ds:datastoreItem xmlns:ds="http://schemas.openxmlformats.org/officeDocument/2006/customXml" ds:itemID="{B830BE93-04B1-4FBA-BCC4-7BDFAEE104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BCBSNE Official</Template>
  <TotalTime>10808</TotalTime>
  <Words>1489</Words>
  <Application>Microsoft Office PowerPoint</Application>
  <PresentationFormat>Widescreen</PresentationFormat>
  <Paragraphs>261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Aptos</vt:lpstr>
      <vt:lpstr>Arial</vt:lpstr>
      <vt:lpstr>Arial Narrow</vt:lpstr>
      <vt:lpstr>Calibri</vt:lpstr>
      <vt:lpstr>Calibri Light</vt:lpstr>
      <vt:lpstr>Univers LT Std 45 Light</vt:lpstr>
      <vt:lpstr>Wingdings</vt:lpstr>
      <vt:lpstr>Office Theme</vt:lpstr>
      <vt:lpstr>1_Custom Design</vt:lpstr>
      <vt:lpstr>Custom Design</vt:lpstr>
      <vt:lpstr>1_Office Theme</vt:lpstr>
      <vt:lpstr>2_Office Theme</vt:lpstr>
      <vt:lpstr>Navigating Medicare 2025</vt:lpstr>
      <vt:lpstr>What is Medicare?</vt:lpstr>
      <vt:lpstr>Who is eligible for Medicare?</vt:lpstr>
      <vt:lpstr>What if I  plan to work past age 65?</vt:lpstr>
      <vt:lpstr>Enrolling in Medicare while still working</vt:lpstr>
      <vt:lpstr>What does Medicare Cover?</vt:lpstr>
      <vt:lpstr>Part A: Hospital Insurance</vt:lpstr>
      <vt:lpstr>Part B: Medical Insurance</vt:lpstr>
      <vt:lpstr>Original Medicare does not cover everything</vt:lpstr>
      <vt:lpstr>What does Original Medicare cost?</vt:lpstr>
      <vt:lpstr>Part D: Prescription Drug Coverage</vt:lpstr>
      <vt:lpstr>Part D: 2025 prescription drug coverage</vt:lpstr>
      <vt:lpstr>Where can I get more coverage?</vt:lpstr>
      <vt:lpstr>Medicare Supplement</vt:lpstr>
      <vt:lpstr>Medicare Supplement</vt:lpstr>
      <vt:lpstr>Medicare Supplement</vt:lpstr>
      <vt:lpstr>PowerPoint Presentation</vt:lpstr>
      <vt:lpstr>PowerPoint Presentation</vt:lpstr>
      <vt:lpstr>How to Choose Points to Consider</vt:lpstr>
      <vt:lpstr>Coverage Choices</vt:lpstr>
      <vt:lpstr>Things to consider:</vt:lpstr>
      <vt:lpstr>Things to consider:</vt:lpstr>
      <vt:lpstr>Questions</vt:lpstr>
      <vt:lpstr>Over 65 Sales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Medicare 2024</dc:title>
  <dc:creator>Adam Welch</dc:creator>
  <cp:lastModifiedBy>Adam Welch</cp:lastModifiedBy>
  <cp:revision>3</cp:revision>
  <dcterms:created xsi:type="dcterms:W3CDTF">2024-03-26T13:40:44Z</dcterms:created>
  <dcterms:modified xsi:type="dcterms:W3CDTF">2025-04-16T19:06:47Z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8269534-9b5e-4c3d-b50f-19e9c895d28c_Enabled">
    <vt:lpwstr>true</vt:lpwstr>
  </property>
  <property fmtid="{D5CDD505-2E9C-101B-9397-08002B2CF9AE}" pid="3" name="MSIP_Label_c8269534-9b5e-4c3d-b50f-19e9c895d28c_SetDate">
    <vt:lpwstr>2021-01-06T19:46:54Z</vt:lpwstr>
  </property>
  <property fmtid="{D5CDD505-2E9C-101B-9397-08002B2CF9AE}" pid="4" name="MSIP_Label_c8269534-9b5e-4c3d-b50f-19e9c895d28c_Method">
    <vt:lpwstr>Standard</vt:lpwstr>
  </property>
  <property fmtid="{D5CDD505-2E9C-101B-9397-08002B2CF9AE}" pid="5" name="MSIP_Label_c8269534-9b5e-4c3d-b50f-19e9c895d28c_Name">
    <vt:lpwstr>Internal</vt:lpwstr>
  </property>
  <property fmtid="{D5CDD505-2E9C-101B-9397-08002B2CF9AE}" pid="6" name="MSIP_Label_c8269534-9b5e-4c3d-b50f-19e9c895d28c_SiteId">
    <vt:lpwstr>79631b5d-0010-4f79-aa0d-809ae3db725f</vt:lpwstr>
  </property>
  <property fmtid="{D5CDD505-2E9C-101B-9397-08002B2CF9AE}" pid="7" name="MSIP_Label_c8269534-9b5e-4c3d-b50f-19e9c895d28c_ActionId">
    <vt:lpwstr>4fb2cba1-2ec2-4954-9a7b-ce6a66743116</vt:lpwstr>
  </property>
  <property fmtid="{D5CDD505-2E9C-101B-9397-08002B2CF9AE}" pid="8" name="MSIP_Label_c8269534-9b5e-4c3d-b50f-19e9c895d28c_ContentBits">
    <vt:lpwstr>0</vt:lpwstr>
  </property>
  <property fmtid="{D5CDD505-2E9C-101B-9397-08002B2CF9AE}" pid="9" name="ContentTypeId">
    <vt:lpwstr>0x0101000E59CDC5D5210743A82FF14084B5B162</vt:lpwstr>
  </property>
  <property fmtid="{D5CDD505-2E9C-101B-9397-08002B2CF9AE}" pid="10" name="MediaServiceImageTags">
    <vt:lpwstr/>
  </property>
  <property fmtid="{D5CDD505-2E9C-101B-9397-08002B2CF9AE}" pid="11" name="TaxCatchAll">
    <vt:lpwstr/>
  </property>
</Properties>
</file>